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10" r:id="rId3"/>
  </p:sldMasterIdLst>
  <p:notesMasterIdLst>
    <p:notesMasterId r:id="rId13"/>
  </p:notesMasterIdLst>
  <p:handoutMasterIdLst>
    <p:handoutMasterId r:id="rId14"/>
  </p:handoutMasterIdLst>
  <p:sldIdLst>
    <p:sldId id="302" r:id="rId4"/>
    <p:sldId id="573" r:id="rId5"/>
    <p:sldId id="570" r:id="rId6"/>
    <p:sldId id="572" r:id="rId7"/>
    <p:sldId id="568" r:id="rId8"/>
    <p:sldId id="574" r:id="rId9"/>
    <p:sldId id="569" r:id="rId10"/>
    <p:sldId id="547" r:id="rId11"/>
    <p:sldId id="256" r:id="rId12"/>
  </p:sldIdLst>
  <p:sldSz cx="9144000" cy="6858000" type="screen4x3"/>
  <p:notesSz cx="70104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8EA"/>
    <a:srgbClr val="EE9C42"/>
    <a:srgbClr val="FFDE75"/>
    <a:srgbClr val="B7A079"/>
    <a:srgbClr val="4C216D"/>
    <a:srgbClr val="FFFFFF"/>
    <a:srgbClr val="AB192D"/>
    <a:srgbClr val="0062AC"/>
    <a:srgbClr val="000000"/>
    <a:srgbClr val="C41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13" autoAdjust="0"/>
    <p:restoredTop sz="94579" autoAdjust="0"/>
  </p:normalViewPr>
  <p:slideViewPr>
    <p:cSldViewPr showGuides="1">
      <p:cViewPr varScale="1">
        <p:scale>
          <a:sx n="83" d="100"/>
          <a:sy n="83" d="100"/>
        </p:scale>
        <p:origin x="115" y="62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1766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3C89C-DE5D-47E0-9CA4-457F8320B29D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311C03-5315-4E35-B25A-F5FF70BBDAC8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A&amp;S Dean’s 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Office</a:t>
          </a:r>
        </a:p>
      </dgm:t>
    </dgm:pt>
    <dgm:pt modelId="{ED441232-AD02-4EE2-B723-AEC89877980B}" type="parTrans" cxnId="{58FB1B09-12C5-4FD2-80FB-F6309AB5E6BA}">
      <dgm:prSet/>
      <dgm:spPr/>
      <dgm:t>
        <a:bodyPr/>
        <a:lstStyle/>
        <a:p>
          <a:endParaRPr lang="en-US"/>
        </a:p>
      </dgm:t>
    </dgm:pt>
    <dgm:pt modelId="{F40E6D24-6559-4F43-ADC1-E0CA01398364}" type="sibTrans" cxnId="{58FB1B09-12C5-4FD2-80FB-F6309AB5E6BA}">
      <dgm:prSet/>
      <dgm:spPr/>
      <dgm:t>
        <a:bodyPr/>
        <a:lstStyle/>
        <a:p>
          <a:endParaRPr lang="en-US"/>
        </a:p>
      </dgm:t>
    </dgm:pt>
    <dgm:pt modelId="{D834E5C6-ED47-4BC2-8F00-7808C96F087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/>
            <a:t>A&amp;S Community </a:t>
          </a:r>
          <a:r>
            <a:rPr lang="en-US" sz="1200" dirty="0"/>
            <a:t>(Department Heads, Program Directors, Faculty, Staff, Students) </a:t>
          </a:r>
        </a:p>
      </dgm:t>
    </dgm:pt>
    <dgm:pt modelId="{F83F0045-8EA0-4848-90C7-E48CD5274CE8}" type="parTrans" cxnId="{4A44F647-7680-4BDE-8C5B-32E95EE0F2CF}">
      <dgm:prSet/>
      <dgm:spPr/>
      <dgm:t>
        <a:bodyPr/>
        <a:lstStyle/>
        <a:p>
          <a:endParaRPr lang="en-US"/>
        </a:p>
      </dgm:t>
    </dgm:pt>
    <dgm:pt modelId="{07C635CC-32A8-4230-AE8F-9D4FE7B2447F}" type="sibTrans" cxnId="{4A44F647-7680-4BDE-8C5B-32E95EE0F2CF}">
      <dgm:prSet/>
      <dgm:spPr/>
      <dgm:t>
        <a:bodyPr/>
        <a:lstStyle/>
        <a:p>
          <a:endParaRPr lang="en-US"/>
        </a:p>
      </dgm:t>
    </dgm:pt>
    <dgm:pt modelId="{ABFCC6AA-4AE9-4F8C-B199-C9FEF0B8DB60}">
      <dgm:prSet phldrT="[Text]" custT="1"/>
      <dgm:spPr/>
      <dgm:t>
        <a:bodyPr/>
        <a:lstStyle/>
        <a:p>
          <a:r>
            <a:rPr lang="en-US" sz="1100" b="1" dirty="0"/>
            <a:t>Internal Partners </a:t>
          </a:r>
          <a:r>
            <a:rPr lang="en-US" sz="1050" dirty="0"/>
            <a:t>(Admissions, Advancement Marketing, VPR, Management Council)</a:t>
          </a:r>
        </a:p>
      </dgm:t>
    </dgm:pt>
    <dgm:pt modelId="{0EA7F882-7EC5-4399-9D6D-716191CD3C64}" type="parTrans" cxnId="{198EF24F-1352-477E-BFE1-1A7BBAB653AE}">
      <dgm:prSet/>
      <dgm:spPr/>
      <dgm:t>
        <a:bodyPr/>
        <a:lstStyle/>
        <a:p>
          <a:endParaRPr lang="en-US"/>
        </a:p>
      </dgm:t>
    </dgm:pt>
    <dgm:pt modelId="{C7BC3DC9-C278-446A-8E68-D6641EED1832}" type="sibTrans" cxnId="{198EF24F-1352-477E-BFE1-1A7BBAB653AE}">
      <dgm:prSet/>
      <dgm:spPr/>
      <dgm:t>
        <a:bodyPr/>
        <a:lstStyle/>
        <a:p>
          <a:endParaRPr lang="en-US"/>
        </a:p>
      </dgm:t>
    </dgm:pt>
    <dgm:pt modelId="{A648E000-1871-4D3F-AA7A-564312299CF4}">
      <dgm:prSet phldrT="[Text]" custT="1"/>
      <dgm:spPr/>
      <dgm:t>
        <a:bodyPr/>
        <a:lstStyle/>
        <a:p>
          <a:endParaRPr lang="en-US" sz="1200" b="1" dirty="0"/>
        </a:p>
        <a:p>
          <a:r>
            <a:rPr lang="en-US" sz="900" b="1" dirty="0"/>
            <a:t>Academic, Industry &amp; Global Partners </a:t>
          </a:r>
          <a:r>
            <a:rPr lang="en-US" sz="900" b="0" dirty="0"/>
            <a:t>(UMMS, UML, Next-in-Bio, Boston Scientific, Microsoft, </a:t>
          </a:r>
          <a:r>
            <a:rPr lang="en-US" sz="900" b="0" dirty="0" err="1"/>
            <a:t>Abbvie</a:t>
          </a:r>
          <a:r>
            <a:rPr lang="en-US" sz="900" b="0" dirty="0"/>
            <a:t>)</a:t>
          </a:r>
        </a:p>
      </dgm:t>
    </dgm:pt>
    <dgm:pt modelId="{0C6467BD-B21B-4616-9F16-D73ECFB4B7E4}" type="parTrans" cxnId="{32F79D90-5068-43CE-A987-89AC1F0EA60C}">
      <dgm:prSet/>
      <dgm:spPr/>
      <dgm:t>
        <a:bodyPr/>
        <a:lstStyle/>
        <a:p>
          <a:endParaRPr lang="en-US"/>
        </a:p>
      </dgm:t>
    </dgm:pt>
    <dgm:pt modelId="{05ECB37D-4186-4D2D-94E1-FEF58C7F3F21}" type="sibTrans" cxnId="{32F79D90-5068-43CE-A987-89AC1F0EA60C}">
      <dgm:prSet/>
      <dgm:spPr/>
      <dgm:t>
        <a:bodyPr/>
        <a:lstStyle/>
        <a:p>
          <a:endParaRPr lang="en-US"/>
        </a:p>
      </dgm:t>
    </dgm:pt>
    <dgm:pt modelId="{A9173A35-0C25-4B6F-B340-C3036456927D}">
      <dgm:prSet phldrT="[Text]" custT="1"/>
      <dgm:spPr/>
      <dgm:t>
        <a:bodyPr/>
        <a:lstStyle/>
        <a:p>
          <a:r>
            <a:rPr lang="en-US" sz="1000" b="1" dirty="0"/>
            <a:t>External Stakeholders </a:t>
          </a:r>
          <a:r>
            <a:rPr lang="en-US" sz="1000" dirty="0"/>
            <a:t>(MLSF, NIH, Project Centers, SFN, </a:t>
          </a:r>
          <a:r>
            <a:rPr lang="en-US" sz="1000" dirty="0" err="1"/>
            <a:t>SwissNex</a:t>
          </a:r>
          <a:r>
            <a:rPr lang="en-US" sz="1000" dirty="0"/>
            <a:t>)</a:t>
          </a:r>
        </a:p>
      </dgm:t>
    </dgm:pt>
    <dgm:pt modelId="{9F56782B-C7CC-4422-ABE0-F1677730D7E3}" type="parTrans" cxnId="{318B2555-EDD4-4650-8D99-02821C25C63F}">
      <dgm:prSet/>
      <dgm:spPr/>
      <dgm:t>
        <a:bodyPr/>
        <a:lstStyle/>
        <a:p>
          <a:endParaRPr lang="en-US"/>
        </a:p>
      </dgm:t>
    </dgm:pt>
    <dgm:pt modelId="{6748E5ED-02EA-4FB1-AE72-F7C41014B682}" type="sibTrans" cxnId="{318B2555-EDD4-4650-8D99-02821C25C63F}">
      <dgm:prSet/>
      <dgm:spPr/>
      <dgm:t>
        <a:bodyPr/>
        <a:lstStyle/>
        <a:p>
          <a:endParaRPr lang="en-US"/>
        </a:p>
      </dgm:t>
    </dgm:pt>
    <dgm:pt modelId="{EAF7C0D1-79B1-4405-98DE-297439252F12}" type="pres">
      <dgm:prSet presAssocID="{0243C89C-DE5D-47E0-9CA4-457F8320B29D}" presName="composite" presStyleCnt="0">
        <dgm:presLayoutVars>
          <dgm:chMax val="1"/>
          <dgm:dir/>
          <dgm:resizeHandles val="exact"/>
        </dgm:presLayoutVars>
      </dgm:prSet>
      <dgm:spPr/>
    </dgm:pt>
    <dgm:pt modelId="{F4029A15-9015-452E-8B38-817FA65FC9B3}" type="pres">
      <dgm:prSet presAssocID="{0243C89C-DE5D-47E0-9CA4-457F8320B29D}" presName="radial" presStyleCnt="0">
        <dgm:presLayoutVars>
          <dgm:animLvl val="ctr"/>
        </dgm:presLayoutVars>
      </dgm:prSet>
      <dgm:spPr/>
    </dgm:pt>
    <dgm:pt modelId="{9C327CFD-6E30-4AB0-948E-34D52EFFBE4B}" type="pres">
      <dgm:prSet presAssocID="{2D311C03-5315-4E35-B25A-F5FF70BBDAC8}" presName="centerShape" presStyleLbl="vennNode1" presStyleIdx="0" presStyleCnt="5" custScaleX="83849" custScaleY="81351"/>
      <dgm:spPr/>
    </dgm:pt>
    <dgm:pt modelId="{DCB52771-05CD-4DEB-B7A6-60108852CE57}" type="pres">
      <dgm:prSet presAssocID="{D834E5C6-ED47-4BC2-8F00-7808C96F087A}" presName="node" presStyleLbl="vennNode1" presStyleIdx="1" presStyleCnt="5" custScaleX="171445" custScaleY="169457" custRadScaleRad="92995" custRadScaleInc="1741">
        <dgm:presLayoutVars>
          <dgm:bulletEnabled val="1"/>
        </dgm:presLayoutVars>
      </dgm:prSet>
      <dgm:spPr/>
    </dgm:pt>
    <dgm:pt modelId="{D999F614-9459-4A3F-A22C-B3347840476B}" type="pres">
      <dgm:prSet presAssocID="{ABFCC6AA-4AE9-4F8C-B199-C9FEF0B8DB60}" presName="node" presStyleLbl="vennNode1" presStyleIdx="2" presStyleCnt="5" custScaleX="139000" custScaleY="139513" custRadScaleRad="104345" custRadScaleInc="-3106">
        <dgm:presLayoutVars>
          <dgm:bulletEnabled val="1"/>
        </dgm:presLayoutVars>
      </dgm:prSet>
      <dgm:spPr/>
    </dgm:pt>
    <dgm:pt modelId="{9D5F00B5-8A7D-401B-A036-979FA34D670B}" type="pres">
      <dgm:prSet presAssocID="{A648E000-1871-4D3F-AA7A-564312299CF4}" presName="node" presStyleLbl="vennNode1" presStyleIdx="3" presStyleCnt="5" custScaleX="113493" custScaleY="102678" custRadScaleRad="92815" custRadScaleInc="378">
        <dgm:presLayoutVars>
          <dgm:bulletEnabled val="1"/>
        </dgm:presLayoutVars>
      </dgm:prSet>
      <dgm:spPr/>
    </dgm:pt>
    <dgm:pt modelId="{DE69F6A7-A418-4676-8611-CAF6B191FBB1}" type="pres">
      <dgm:prSet presAssocID="{A9173A35-0C25-4B6F-B340-C3036456927D}" presName="node" presStyleLbl="vennNode1" presStyleIdx="4" presStyleCnt="5" custScaleX="107725" custScaleY="105185" custRadScaleRad="111381" custRadScaleInc="8320">
        <dgm:presLayoutVars>
          <dgm:bulletEnabled val="1"/>
        </dgm:presLayoutVars>
      </dgm:prSet>
      <dgm:spPr/>
    </dgm:pt>
  </dgm:ptLst>
  <dgm:cxnLst>
    <dgm:cxn modelId="{58FB1B09-12C5-4FD2-80FB-F6309AB5E6BA}" srcId="{0243C89C-DE5D-47E0-9CA4-457F8320B29D}" destId="{2D311C03-5315-4E35-B25A-F5FF70BBDAC8}" srcOrd="0" destOrd="0" parTransId="{ED441232-AD02-4EE2-B723-AEC89877980B}" sibTransId="{F40E6D24-6559-4F43-ADC1-E0CA01398364}"/>
    <dgm:cxn modelId="{4A44F647-7680-4BDE-8C5B-32E95EE0F2CF}" srcId="{2D311C03-5315-4E35-B25A-F5FF70BBDAC8}" destId="{D834E5C6-ED47-4BC2-8F00-7808C96F087A}" srcOrd="0" destOrd="0" parTransId="{F83F0045-8EA0-4848-90C7-E48CD5274CE8}" sibTransId="{07C635CC-32A8-4230-AE8F-9D4FE7B2447F}"/>
    <dgm:cxn modelId="{198EF24F-1352-477E-BFE1-1A7BBAB653AE}" srcId="{2D311C03-5315-4E35-B25A-F5FF70BBDAC8}" destId="{ABFCC6AA-4AE9-4F8C-B199-C9FEF0B8DB60}" srcOrd="1" destOrd="0" parTransId="{0EA7F882-7EC5-4399-9D6D-716191CD3C64}" sibTransId="{C7BC3DC9-C278-446A-8E68-D6641EED1832}"/>
    <dgm:cxn modelId="{318B2555-EDD4-4650-8D99-02821C25C63F}" srcId="{2D311C03-5315-4E35-B25A-F5FF70BBDAC8}" destId="{A9173A35-0C25-4B6F-B340-C3036456927D}" srcOrd="3" destOrd="0" parTransId="{9F56782B-C7CC-4422-ABE0-F1677730D7E3}" sibTransId="{6748E5ED-02EA-4FB1-AE72-F7C41014B682}"/>
    <dgm:cxn modelId="{32F79D90-5068-43CE-A987-89AC1F0EA60C}" srcId="{2D311C03-5315-4E35-B25A-F5FF70BBDAC8}" destId="{A648E000-1871-4D3F-AA7A-564312299CF4}" srcOrd="2" destOrd="0" parTransId="{0C6467BD-B21B-4616-9F16-D73ECFB4B7E4}" sibTransId="{05ECB37D-4186-4D2D-94E1-FEF58C7F3F21}"/>
    <dgm:cxn modelId="{6DD01599-06E5-40E2-9578-481C5DCB6DF1}" type="presOf" srcId="{ABFCC6AA-4AE9-4F8C-B199-C9FEF0B8DB60}" destId="{D999F614-9459-4A3F-A22C-B3347840476B}" srcOrd="0" destOrd="0" presId="urn:microsoft.com/office/officeart/2005/8/layout/radial3"/>
    <dgm:cxn modelId="{3AF3849E-E29B-46AC-B009-213F7F54B178}" type="presOf" srcId="{2D311C03-5315-4E35-B25A-F5FF70BBDAC8}" destId="{9C327CFD-6E30-4AB0-948E-34D52EFFBE4B}" srcOrd="0" destOrd="0" presId="urn:microsoft.com/office/officeart/2005/8/layout/radial3"/>
    <dgm:cxn modelId="{69BBC0C2-582E-4D08-AB47-B68E452C0957}" type="presOf" srcId="{A648E000-1871-4D3F-AA7A-564312299CF4}" destId="{9D5F00B5-8A7D-401B-A036-979FA34D670B}" srcOrd="0" destOrd="0" presId="urn:microsoft.com/office/officeart/2005/8/layout/radial3"/>
    <dgm:cxn modelId="{0BECAAE1-1272-43BA-8E63-76F65744D564}" type="presOf" srcId="{D834E5C6-ED47-4BC2-8F00-7808C96F087A}" destId="{DCB52771-05CD-4DEB-B7A6-60108852CE57}" srcOrd="0" destOrd="0" presId="urn:microsoft.com/office/officeart/2005/8/layout/radial3"/>
    <dgm:cxn modelId="{CC1319F5-ADE8-4548-B704-55876B97057F}" type="presOf" srcId="{0243C89C-DE5D-47E0-9CA4-457F8320B29D}" destId="{EAF7C0D1-79B1-4405-98DE-297439252F12}" srcOrd="0" destOrd="0" presId="urn:microsoft.com/office/officeart/2005/8/layout/radial3"/>
    <dgm:cxn modelId="{C9A585F8-F7C4-47F9-8589-83380F245315}" type="presOf" srcId="{A9173A35-0C25-4B6F-B340-C3036456927D}" destId="{DE69F6A7-A418-4676-8611-CAF6B191FBB1}" srcOrd="0" destOrd="0" presId="urn:microsoft.com/office/officeart/2005/8/layout/radial3"/>
    <dgm:cxn modelId="{2512354B-34C2-49FB-93DF-5C2D40C56C79}" type="presParOf" srcId="{EAF7C0D1-79B1-4405-98DE-297439252F12}" destId="{F4029A15-9015-452E-8B38-817FA65FC9B3}" srcOrd="0" destOrd="0" presId="urn:microsoft.com/office/officeart/2005/8/layout/radial3"/>
    <dgm:cxn modelId="{78CA35FA-A73F-4073-9FD5-50B32474BE9B}" type="presParOf" srcId="{F4029A15-9015-452E-8B38-817FA65FC9B3}" destId="{9C327CFD-6E30-4AB0-948E-34D52EFFBE4B}" srcOrd="0" destOrd="0" presId="urn:microsoft.com/office/officeart/2005/8/layout/radial3"/>
    <dgm:cxn modelId="{CBA804B9-5415-49E9-AB8E-C5FFF0E80F44}" type="presParOf" srcId="{F4029A15-9015-452E-8B38-817FA65FC9B3}" destId="{DCB52771-05CD-4DEB-B7A6-60108852CE57}" srcOrd="1" destOrd="0" presId="urn:microsoft.com/office/officeart/2005/8/layout/radial3"/>
    <dgm:cxn modelId="{76706526-8845-4799-A057-A52B603DAA71}" type="presParOf" srcId="{F4029A15-9015-452E-8B38-817FA65FC9B3}" destId="{D999F614-9459-4A3F-A22C-B3347840476B}" srcOrd="2" destOrd="0" presId="urn:microsoft.com/office/officeart/2005/8/layout/radial3"/>
    <dgm:cxn modelId="{8617ED7D-C125-4047-BD02-9082E63D5850}" type="presParOf" srcId="{F4029A15-9015-452E-8B38-817FA65FC9B3}" destId="{9D5F00B5-8A7D-401B-A036-979FA34D670B}" srcOrd="3" destOrd="0" presId="urn:microsoft.com/office/officeart/2005/8/layout/radial3"/>
    <dgm:cxn modelId="{60B1CEC7-A1C0-4E50-9BED-004B6E46716F}" type="presParOf" srcId="{F4029A15-9015-452E-8B38-817FA65FC9B3}" destId="{DE69F6A7-A418-4676-8611-CAF6B191FBB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A8316-FFB0-44E1-B2F4-65180A1F1B9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49F7FDDD-C30C-4CB9-9FFE-D8A1788646AE}">
      <dgm:prSet phldrT="[Text]"/>
      <dgm:spPr>
        <a:solidFill>
          <a:srgbClr val="AB192D"/>
        </a:solidFill>
      </dgm:spPr>
      <dgm:t>
        <a:bodyPr/>
        <a:lstStyle/>
        <a:p>
          <a:endParaRPr lang="en-US" dirty="0"/>
        </a:p>
      </dgm:t>
    </dgm:pt>
    <dgm:pt modelId="{3202BA5D-36F6-49BA-8345-6AE32B557604}" type="parTrans" cxnId="{4A4A91F8-8D4E-4BE4-868A-2C7B870055AB}">
      <dgm:prSet/>
      <dgm:spPr/>
      <dgm:t>
        <a:bodyPr/>
        <a:lstStyle/>
        <a:p>
          <a:endParaRPr lang="en-US"/>
        </a:p>
      </dgm:t>
    </dgm:pt>
    <dgm:pt modelId="{A67B1EB7-1D5B-44E7-9AE5-A8D6921BDA1E}" type="sibTrans" cxnId="{4A4A91F8-8D4E-4BE4-868A-2C7B870055AB}">
      <dgm:prSet/>
      <dgm:spPr/>
      <dgm:t>
        <a:bodyPr/>
        <a:lstStyle/>
        <a:p>
          <a:endParaRPr lang="en-US"/>
        </a:p>
      </dgm:t>
    </dgm:pt>
    <dgm:pt modelId="{AE232553-FB74-4CEE-A0A5-8141D0B6888C}">
      <dgm:prSet phldrT="[Text]"/>
      <dgm:spPr>
        <a:solidFill>
          <a:srgbClr val="AB192D"/>
        </a:solidFill>
      </dgm:spPr>
      <dgm:t>
        <a:bodyPr/>
        <a:lstStyle/>
        <a:p>
          <a:endParaRPr lang="en-US" dirty="0"/>
        </a:p>
      </dgm:t>
    </dgm:pt>
    <dgm:pt modelId="{4CC77714-C065-47A1-8A0F-1B98676054C9}" type="parTrans" cxnId="{3002E04C-CC63-4CC1-9E23-67BDFFE3C081}">
      <dgm:prSet/>
      <dgm:spPr/>
      <dgm:t>
        <a:bodyPr/>
        <a:lstStyle/>
        <a:p>
          <a:endParaRPr lang="en-US"/>
        </a:p>
      </dgm:t>
    </dgm:pt>
    <dgm:pt modelId="{B6FB0682-C878-47E8-9B8A-24070B56D86F}" type="sibTrans" cxnId="{3002E04C-CC63-4CC1-9E23-67BDFFE3C081}">
      <dgm:prSet/>
      <dgm:spPr/>
      <dgm:t>
        <a:bodyPr/>
        <a:lstStyle/>
        <a:p>
          <a:endParaRPr lang="en-US"/>
        </a:p>
      </dgm:t>
    </dgm:pt>
    <dgm:pt modelId="{34F4FE61-5274-4AD5-9A81-B0843BCF97D8}">
      <dgm:prSet phldrT="[Text]"/>
      <dgm:spPr>
        <a:solidFill>
          <a:srgbClr val="AB192D"/>
        </a:solidFill>
      </dgm:spPr>
      <dgm:t>
        <a:bodyPr/>
        <a:lstStyle/>
        <a:p>
          <a:pPr algn="ctr"/>
          <a:endParaRPr lang="en-US" dirty="0"/>
        </a:p>
      </dgm:t>
    </dgm:pt>
    <dgm:pt modelId="{7985D664-12F4-4C02-A216-E2D81C272F39}" type="sibTrans" cxnId="{4E5F261F-9B9D-4643-95D3-E77551223F3B}">
      <dgm:prSet/>
      <dgm:spPr/>
      <dgm:t>
        <a:bodyPr/>
        <a:lstStyle/>
        <a:p>
          <a:endParaRPr lang="en-US"/>
        </a:p>
      </dgm:t>
    </dgm:pt>
    <dgm:pt modelId="{DEAA3DEF-9ACB-4B7A-A0DB-2ED6F666DA64}" type="parTrans" cxnId="{4E5F261F-9B9D-4643-95D3-E77551223F3B}">
      <dgm:prSet/>
      <dgm:spPr/>
      <dgm:t>
        <a:bodyPr/>
        <a:lstStyle/>
        <a:p>
          <a:endParaRPr lang="en-US"/>
        </a:p>
      </dgm:t>
    </dgm:pt>
    <dgm:pt modelId="{16195EFE-7D76-4D5D-8C7B-79BAE233E958}" type="pres">
      <dgm:prSet presAssocID="{BDBA8316-FFB0-44E1-B2F4-65180A1F1B95}" presName="Name0" presStyleCnt="0">
        <dgm:presLayoutVars>
          <dgm:dir/>
          <dgm:resizeHandles val="exact"/>
        </dgm:presLayoutVars>
      </dgm:prSet>
      <dgm:spPr/>
    </dgm:pt>
    <dgm:pt modelId="{3B50A643-F03B-4ADD-B4EC-18A385491FC6}" type="pres">
      <dgm:prSet presAssocID="{BDBA8316-FFB0-44E1-B2F4-65180A1F1B95}" presName="bkgdShp" presStyleLbl="alignAccFollowNode1" presStyleIdx="0" presStyleCnt="1" custScaleY="89435" custLinFactNeighborY="-12568"/>
      <dgm:spPr>
        <a:solidFill>
          <a:schemeClr val="accent6">
            <a:lumMod val="60000"/>
            <a:lumOff val="40000"/>
            <a:alpha val="90000"/>
          </a:schemeClr>
        </a:solidFill>
      </dgm:spPr>
    </dgm:pt>
    <dgm:pt modelId="{4D7B178D-3410-4AA3-B8A8-5DE68105041F}" type="pres">
      <dgm:prSet presAssocID="{BDBA8316-FFB0-44E1-B2F4-65180A1F1B95}" presName="linComp" presStyleCnt="0"/>
      <dgm:spPr/>
    </dgm:pt>
    <dgm:pt modelId="{6A0F14B0-1ED0-4980-90C2-B17989EC97DF}" type="pres">
      <dgm:prSet presAssocID="{49F7FDDD-C30C-4CB9-9FFE-D8A1788646AE}" presName="compNode" presStyleCnt="0"/>
      <dgm:spPr/>
    </dgm:pt>
    <dgm:pt modelId="{9B0938D2-1D38-48CE-9DC1-3AA2B01524FB}" type="pres">
      <dgm:prSet presAssocID="{49F7FDDD-C30C-4CB9-9FFE-D8A1788646AE}" presName="node" presStyleLbl="node1" presStyleIdx="0" presStyleCnt="3" custLinFactNeighborX="-1616" custLinFactNeighborY="-7302">
        <dgm:presLayoutVars>
          <dgm:bulletEnabled val="1"/>
        </dgm:presLayoutVars>
      </dgm:prSet>
      <dgm:spPr/>
    </dgm:pt>
    <dgm:pt modelId="{5548F899-52AB-43E4-BCCF-87E31C98B705}" type="pres">
      <dgm:prSet presAssocID="{49F7FDDD-C30C-4CB9-9FFE-D8A1788646AE}" presName="invisiNode" presStyleLbl="node1" presStyleIdx="0" presStyleCnt="3"/>
      <dgm:spPr/>
    </dgm:pt>
    <dgm:pt modelId="{75E89371-E617-458F-B1C4-CA521D6CB212}" type="pres">
      <dgm:prSet presAssocID="{49F7FDDD-C30C-4CB9-9FFE-D8A1788646AE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13EED1CB-4F0E-4431-AABC-B52069023E3F}" type="pres">
      <dgm:prSet presAssocID="{A67B1EB7-1D5B-44E7-9AE5-A8D6921BDA1E}" presName="sibTrans" presStyleLbl="sibTrans2D1" presStyleIdx="0" presStyleCnt="0"/>
      <dgm:spPr/>
    </dgm:pt>
    <dgm:pt modelId="{C9FCDE35-DF45-436C-ADED-EBE9E14E6A70}" type="pres">
      <dgm:prSet presAssocID="{AE232553-FB74-4CEE-A0A5-8141D0B6888C}" presName="compNode" presStyleCnt="0"/>
      <dgm:spPr/>
    </dgm:pt>
    <dgm:pt modelId="{708A44EC-5269-4477-8EB7-CEA23D2E1F74}" type="pres">
      <dgm:prSet presAssocID="{AE232553-FB74-4CEE-A0A5-8141D0B6888C}" presName="node" presStyleLbl="node1" presStyleIdx="1" presStyleCnt="3" custLinFactNeighborX="315" custLinFactNeighborY="-7302">
        <dgm:presLayoutVars>
          <dgm:bulletEnabled val="1"/>
        </dgm:presLayoutVars>
      </dgm:prSet>
      <dgm:spPr/>
    </dgm:pt>
    <dgm:pt modelId="{BDEFD5C5-7B5C-4831-95C2-97F319E1D195}" type="pres">
      <dgm:prSet presAssocID="{AE232553-FB74-4CEE-A0A5-8141D0B6888C}" presName="invisiNode" presStyleLbl="node1" presStyleIdx="1" presStyleCnt="3"/>
      <dgm:spPr/>
    </dgm:pt>
    <dgm:pt modelId="{DB18D4BA-2943-4BAA-AD9A-3BAAA3C5E6DF}" type="pres">
      <dgm:prSet presAssocID="{AE232553-FB74-4CEE-A0A5-8141D0B6888C}" presName="imagNode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C41102F-A39A-4247-BECF-1DCD839E4071}" type="pres">
      <dgm:prSet presAssocID="{B6FB0682-C878-47E8-9B8A-24070B56D86F}" presName="sibTrans" presStyleLbl="sibTrans2D1" presStyleIdx="0" presStyleCnt="0"/>
      <dgm:spPr/>
    </dgm:pt>
    <dgm:pt modelId="{303CBDE8-3D15-4223-AD61-B54970FC7445}" type="pres">
      <dgm:prSet presAssocID="{34F4FE61-5274-4AD5-9A81-B0843BCF97D8}" presName="compNode" presStyleCnt="0"/>
      <dgm:spPr/>
    </dgm:pt>
    <dgm:pt modelId="{179AAF5E-C824-4AEA-84EE-D1C7AE1C2570}" type="pres">
      <dgm:prSet presAssocID="{34F4FE61-5274-4AD5-9A81-B0843BCF97D8}" presName="node" presStyleLbl="node1" presStyleIdx="2" presStyleCnt="3" custLinFactNeighborX="1466" custLinFactNeighborY="-7302">
        <dgm:presLayoutVars>
          <dgm:bulletEnabled val="1"/>
        </dgm:presLayoutVars>
      </dgm:prSet>
      <dgm:spPr/>
    </dgm:pt>
    <dgm:pt modelId="{4531DC41-23A0-4241-9264-0FA7DA01497C}" type="pres">
      <dgm:prSet presAssocID="{34F4FE61-5274-4AD5-9A81-B0843BCF97D8}" presName="invisiNode" presStyleLbl="node1" presStyleIdx="2" presStyleCnt="3"/>
      <dgm:spPr/>
    </dgm:pt>
    <dgm:pt modelId="{06E33A95-E760-4FE0-98A5-A51ED85DBBBE}" type="pres">
      <dgm:prSet presAssocID="{34F4FE61-5274-4AD5-9A81-B0843BCF97D8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4E5F261F-9B9D-4643-95D3-E77551223F3B}" srcId="{BDBA8316-FFB0-44E1-B2F4-65180A1F1B95}" destId="{34F4FE61-5274-4AD5-9A81-B0843BCF97D8}" srcOrd="2" destOrd="0" parTransId="{DEAA3DEF-9ACB-4B7A-A0DB-2ED6F666DA64}" sibTransId="{7985D664-12F4-4C02-A216-E2D81C272F39}"/>
    <dgm:cxn modelId="{B288F225-394C-414B-860D-1B89A3918263}" type="presOf" srcId="{BDBA8316-FFB0-44E1-B2F4-65180A1F1B95}" destId="{16195EFE-7D76-4D5D-8C7B-79BAE233E958}" srcOrd="0" destOrd="0" presId="urn:microsoft.com/office/officeart/2005/8/layout/pList2"/>
    <dgm:cxn modelId="{16EF8048-D396-4871-8DDB-114042559182}" type="presOf" srcId="{A67B1EB7-1D5B-44E7-9AE5-A8D6921BDA1E}" destId="{13EED1CB-4F0E-4431-AABC-B52069023E3F}" srcOrd="0" destOrd="0" presId="urn:microsoft.com/office/officeart/2005/8/layout/pList2"/>
    <dgm:cxn modelId="{3002E04C-CC63-4CC1-9E23-67BDFFE3C081}" srcId="{BDBA8316-FFB0-44E1-B2F4-65180A1F1B95}" destId="{AE232553-FB74-4CEE-A0A5-8141D0B6888C}" srcOrd="1" destOrd="0" parTransId="{4CC77714-C065-47A1-8A0F-1B98676054C9}" sibTransId="{B6FB0682-C878-47E8-9B8A-24070B56D86F}"/>
    <dgm:cxn modelId="{296EEB71-7938-4573-936F-8500AD36B4BD}" type="presOf" srcId="{B6FB0682-C878-47E8-9B8A-24070B56D86F}" destId="{7C41102F-A39A-4247-BECF-1DCD839E4071}" srcOrd="0" destOrd="0" presId="urn:microsoft.com/office/officeart/2005/8/layout/pList2"/>
    <dgm:cxn modelId="{5975DD73-5D07-48E8-908E-3C3B5A9E85DA}" type="presOf" srcId="{49F7FDDD-C30C-4CB9-9FFE-D8A1788646AE}" destId="{9B0938D2-1D38-48CE-9DC1-3AA2B01524FB}" srcOrd="0" destOrd="0" presId="urn:microsoft.com/office/officeart/2005/8/layout/pList2"/>
    <dgm:cxn modelId="{32B1DC9F-0289-42E1-9175-7841F4DF35AC}" type="presOf" srcId="{34F4FE61-5274-4AD5-9A81-B0843BCF97D8}" destId="{179AAF5E-C824-4AEA-84EE-D1C7AE1C2570}" srcOrd="0" destOrd="0" presId="urn:microsoft.com/office/officeart/2005/8/layout/pList2"/>
    <dgm:cxn modelId="{446B4DEA-3EE1-42BB-90AD-CCF1CA38E040}" type="presOf" srcId="{AE232553-FB74-4CEE-A0A5-8141D0B6888C}" destId="{708A44EC-5269-4477-8EB7-CEA23D2E1F74}" srcOrd="0" destOrd="0" presId="urn:microsoft.com/office/officeart/2005/8/layout/pList2"/>
    <dgm:cxn modelId="{4A4A91F8-8D4E-4BE4-868A-2C7B870055AB}" srcId="{BDBA8316-FFB0-44E1-B2F4-65180A1F1B95}" destId="{49F7FDDD-C30C-4CB9-9FFE-D8A1788646AE}" srcOrd="0" destOrd="0" parTransId="{3202BA5D-36F6-49BA-8345-6AE32B557604}" sibTransId="{A67B1EB7-1D5B-44E7-9AE5-A8D6921BDA1E}"/>
    <dgm:cxn modelId="{E4406F8F-8AD1-4200-8399-751905E98CCE}" type="presParOf" srcId="{16195EFE-7D76-4D5D-8C7B-79BAE233E958}" destId="{3B50A643-F03B-4ADD-B4EC-18A385491FC6}" srcOrd="0" destOrd="0" presId="urn:microsoft.com/office/officeart/2005/8/layout/pList2"/>
    <dgm:cxn modelId="{C97DDE29-3694-4550-9AED-56C4FF58E4C1}" type="presParOf" srcId="{16195EFE-7D76-4D5D-8C7B-79BAE233E958}" destId="{4D7B178D-3410-4AA3-B8A8-5DE68105041F}" srcOrd="1" destOrd="0" presId="urn:microsoft.com/office/officeart/2005/8/layout/pList2"/>
    <dgm:cxn modelId="{1F29BA84-1C73-4BE8-A7B6-E57A06D515A7}" type="presParOf" srcId="{4D7B178D-3410-4AA3-B8A8-5DE68105041F}" destId="{6A0F14B0-1ED0-4980-90C2-B17989EC97DF}" srcOrd="0" destOrd="0" presId="urn:microsoft.com/office/officeart/2005/8/layout/pList2"/>
    <dgm:cxn modelId="{506232FC-9461-41A9-B76C-831B180AA2C5}" type="presParOf" srcId="{6A0F14B0-1ED0-4980-90C2-B17989EC97DF}" destId="{9B0938D2-1D38-48CE-9DC1-3AA2B01524FB}" srcOrd="0" destOrd="0" presId="urn:microsoft.com/office/officeart/2005/8/layout/pList2"/>
    <dgm:cxn modelId="{9475C126-BD98-4D70-833C-EABCC45AE734}" type="presParOf" srcId="{6A0F14B0-1ED0-4980-90C2-B17989EC97DF}" destId="{5548F899-52AB-43E4-BCCF-87E31C98B705}" srcOrd="1" destOrd="0" presId="urn:microsoft.com/office/officeart/2005/8/layout/pList2"/>
    <dgm:cxn modelId="{75FD325B-6248-4A4B-82B8-0C7ED25AD472}" type="presParOf" srcId="{6A0F14B0-1ED0-4980-90C2-B17989EC97DF}" destId="{75E89371-E617-458F-B1C4-CA521D6CB212}" srcOrd="2" destOrd="0" presId="urn:microsoft.com/office/officeart/2005/8/layout/pList2"/>
    <dgm:cxn modelId="{BEF28176-C410-4CAC-85CB-8E1492B5E10B}" type="presParOf" srcId="{4D7B178D-3410-4AA3-B8A8-5DE68105041F}" destId="{13EED1CB-4F0E-4431-AABC-B52069023E3F}" srcOrd="1" destOrd="0" presId="urn:microsoft.com/office/officeart/2005/8/layout/pList2"/>
    <dgm:cxn modelId="{8183022A-71FA-465F-8991-354AF81CD3E2}" type="presParOf" srcId="{4D7B178D-3410-4AA3-B8A8-5DE68105041F}" destId="{C9FCDE35-DF45-436C-ADED-EBE9E14E6A70}" srcOrd="2" destOrd="0" presId="urn:microsoft.com/office/officeart/2005/8/layout/pList2"/>
    <dgm:cxn modelId="{731FAAC4-DC2E-4DAE-9819-AED66F6852CC}" type="presParOf" srcId="{C9FCDE35-DF45-436C-ADED-EBE9E14E6A70}" destId="{708A44EC-5269-4477-8EB7-CEA23D2E1F74}" srcOrd="0" destOrd="0" presId="urn:microsoft.com/office/officeart/2005/8/layout/pList2"/>
    <dgm:cxn modelId="{3D4291D1-62FA-48EB-96DF-90F58A821F8F}" type="presParOf" srcId="{C9FCDE35-DF45-436C-ADED-EBE9E14E6A70}" destId="{BDEFD5C5-7B5C-4831-95C2-97F319E1D195}" srcOrd="1" destOrd="0" presId="urn:microsoft.com/office/officeart/2005/8/layout/pList2"/>
    <dgm:cxn modelId="{23020064-68EB-4E7B-BF01-618A1E702A39}" type="presParOf" srcId="{C9FCDE35-DF45-436C-ADED-EBE9E14E6A70}" destId="{DB18D4BA-2943-4BAA-AD9A-3BAAA3C5E6DF}" srcOrd="2" destOrd="0" presId="urn:microsoft.com/office/officeart/2005/8/layout/pList2"/>
    <dgm:cxn modelId="{BE38597D-D350-46C0-AB0A-7F8B4B4F1B89}" type="presParOf" srcId="{4D7B178D-3410-4AA3-B8A8-5DE68105041F}" destId="{7C41102F-A39A-4247-BECF-1DCD839E4071}" srcOrd="3" destOrd="0" presId="urn:microsoft.com/office/officeart/2005/8/layout/pList2"/>
    <dgm:cxn modelId="{52900050-9725-4FD6-84D4-4E6821DF721E}" type="presParOf" srcId="{4D7B178D-3410-4AA3-B8A8-5DE68105041F}" destId="{303CBDE8-3D15-4223-AD61-B54970FC7445}" srcOrd="4" destOrd="0" presId="urn:microsoft.com/office/officeart/2005/8/layout/pList2"/>
    <dgm:cxn modelId="{20CB0C81-19E5-4E9F-942E-CE5E1E17B7BD}" type="presParOf" srcId="{303CBDE8-3D15-4223-AD61-B54970FC7445}" destId="{179AAF5E-C824-4AEA-84EE-D1C7AE1C2570}" srcOrd="0" destOrd="0" presId="urn:microsoft.com/office/officeart/2005/8/layout/pList2"/>
    <dgm:cxn modelId="{F9C7144A-9507-4E07-A283-968A73CB2509}" type="presParOf" srcId="{303CBDE8-3D15-4223-AD61-B54970FC7445}" destId="{4531DC41-23A0-4241-9264-0FA7DA01497C}" srcOrd="1" destOrd="0" presId="urn:microsoft.com/office/officeart/2005/8/layout/pList2"/>
    <dgm:cxn modelId="{D15BFF4B-383F-44AE-8C07-FDBB6B07F869}" type="presParOf" srcId="{303CBDE8-3D15-4223-AD61-B54970FC7445}" destId="{06E33A95-E760-4FE0-98A5-A51ED85DBBB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C01B52-EA34-4594-BC33-FDDD0932F69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AAEAFE-215E-47B0-929D-94DD23166E2B}">
      <dgm:prSet phldrT="[Text]" custT="1"/>
      <dgm:spPr/>
      <dgm:t>
        <a:bodyPr lIns="0" tIns="0" rIns="0" bIns="640080" anchor="t" anchorCtr="0"/>
        <a:lstStyle/>
        <a:p>
          <a:endParaRPr lang="en-US" sz="900" b="1" dirty="0"/>
        </a:p>
      </dgm:t>
    </dgm:pt>
    <dgm:pt modelId="{63C1E7B5-E7E4-4431-B81C-DF4BFE0EDFA7}" type="sibTrans" cxnId="{AB6E3990-F8F4-46ED-94CA-90D8C986A9D5}">
      <dgm:prSet/>
      <dgm:spPr/>
      <dgm:t>
        <a:bodyPr/>
        <a:lstStyle/>
        <a:p>
          <a:endParaRPr lang="en-US"/>
        </a:p>
      </dgm:t>
    </dgm:pt>
    <dgm:pt modelId="{ADFACDB1-6AA3-4DC2-A9E1-92281B22A7F2}" type="parTrans" cxnId="{AB6E3990-F8F4-46ED-94CA-90D8C986A9D5}">
      <dgm:prSet/>
      <dgm:spPr/>
      <dgm:t>
        <a:bodyPr/>
        <a:lstStyle/>
        <a:p>
          <a:endParaRPr lang="en-US"/>
        </a:p>
      </dgm:t>
    </dgm:pt>
    <dgm:pt modelId="{AF7D3C3E-444C-4771-B549-2ABC740C2C17}">
      <dgm:prSet phldrT="[Text]" custT="1"/>
      <dgm:spPr/>
      <dgm:t>
        <a:bodyPr tIns="0" bIns="365760"/>
        <a:lstStyle/>
        <a:p>
          <a:r>
            <a:rPr lang="en-US" sz="1000" b="1" dirty="0"/>
            <a:t>AS Faculty, Students &amp; Staff</a:t>
          </a:r>
        </a:p>
      </dgm:t>
    </dgm:pt>
    <dgm:pt modelId="{0264CDE0-1660-4C3F-B9F7-DB5C3AF06C31}" type="sibTrans" cxnId="{D0ECF734-98DA-4F64-8838-EE1A71488ED9}">
      <dgm:prSet/>
      <dgm:spPr/>
      <dgm:t>
        <a:bodyPr/>
        <a:lstStyle/>
        <a:p>
          <a:endParaRPr lang="en-US"/>
        </a:p>
      </dgm:t>
    </dgm:pt>
    <dgm:pt modelId="{D7311E52-F17B-4127-9953-EFDEB5AE5C1E}" type="parTrans" cxnId="{D0ECF734-98DA-4F64-8838-EE1A71488ED9}">
      <dgm:prSet/>
      <dgm:spPr/>
      <dgm:t>
        <a:bodyPr/>
        <a:lstStyle/>
        <a:p>
          <a:endParaRPr lang="en-US"/>
        </a:p>
      </dgm:t>
    </dgm:pt>
    <dgm:pt modelId="{6A24056B-928A-4629-AC7B-DDE8801C3C21}">
      <dgm:prSet phldrT="[Text]" custT="1"/>
      <dgm:spPr/>
      <dgm:t>
        <a:bodyPr lIns="0" tIns="182880" rIns="0" bIns="548640"/>
        <a:lstStyle/>
        <a:p>
          <a:r>
            <a:rPr lang="en-US" sz="1000" b="1" dirty="0"/>
            <a:t>Advisory Councils (3)</a:t>
          </a:r>
        </a:p>
      </dgm:t>
    </dgm:pt>
    <dgm:pt modelId="{95D59DD5-29C4-4A42-8BA1-41CE1DD38E4F}" type="sibTrans" cxnId="{4449A305-AB07-4F30-96F6-9B5AF7839984}">
      <dgm:prSet/>
      <dgm:spPr/>
      <dgm:t>
        <a:bodyPr/>
        <a:lstStyle/>
        <a:p>
          <a:endParaRPr lang="en-US"/>
        </a:p>
      </dgm:t>
    </dgm:pt>
    <dgm:pt modelId="{897AFB8E-0080-4705-B572-2AB56A952F97}" type="parTrans" cxnId="{4449A305-AB07-4F30-96F6-9B5AF7839984}">
      <dgm:prSet/>
      <dgm:spPr/>
      <dgm:t>
        <a:bodyPr/>
        <a:lstStyle/>
        <a:p>
          <a:endParaRPr lang="en-US"/>
        </a:p>
      </dgm:t>
    </dgm:pt>
    <dgm:pt modelId="{EB5AB1E3-4848-48CA-9A65-859F401425FC}">
      <dgm:prSet phldrT="[Text]" custT="1"/>
      <dgm:spPr/>
      <dgm:t>
        <a:bodyPr/>
        <a:lstStyle/>
        <a:p>
          <a:r>
            <a:rPr lang="en-US" sz="1050" b="1" dirty="0"/>
            <a:t>Dean’s Office</a:t>
          </a:r>
        </a:p>
      </dgm:t>
    </dgm:pt>
    <dgm:pt modelId="{BBEF7EF7-4168-4BCB-AB1B-55E4926F3116}" type="sibTrans" cxnId="{A729B86D-A180-433D-B9C0-07A3D3DC1699}">
      <dgm:prSet/>
      <dgm:spPr/>
      <dgm:t>
        <a:bodyPr/>
        <a:lstStyle/>
        <a:p>
          <a:endParaRPr lang="en-US"/>
        </a:p>
      </dgm:t>
    </dgm:pt>
    <dgm:pt modelId="{B2E6C74E-0DB2-4E42-98B6-B122B6803A4A}" type="parTrans" cxnId="{A729B86D-A180-433D-B9C0-07A3D3DC1699}">
      <dgm:prSet/>
      <dgm:spPr/>
      <dgm:t>
        <a:bodyPr/>
        <a:lstStyle/>
        <a:p>
          <a:endParaRPr lang="en-US"/>
        </a:p>
      </dgm:t>
    </dgm:pt>
    <dgm:pt modelId="{6EA5F2E2-AD9E-4E4B-B507-D1CD64A5AE72}">
      <dgm:prSet phldrT="[Text]" custT="1"/>
      <dgm:spPr/>
      <dgm:t>
        <a:bodyPr lIns="0" tIns="0" rIns="0" bIns="0" anchor="t" anchorCtr="0"/>
        <a:lstStyle/>
        <a:p>
          <a:r>
            <a:rPr lang="en-US" sz="1000" b="1" dirty="0"/>
            <a:t>A&amp;S Dept. Heads &amp; Programs Leaders</a:t>
          </a:r>
        </a:p>
      </dgm:t>
    </dgm:pt>
    <dgm:pt modelId="{D5DCC495-3350-4875-8ADE-2FE16DB2A099}" type="sibTrans" cxnId="{12357F5D-5D2F-4621-843C-CB896798809D}">
      <dgm:prSet/>
      <dgm:spPr/>
      <dgm:t>
        <a:bodyPr/>
        <a:lstStyle/>
        <a:p>
          <a:endParaRPr lang="en-US"/>
        </a:p>
      </dgm:t>
    </dgm:pt>
    <dgm:pt modelId="{F6AE5C72-A99A-46BB-BF19-591BE6D3C253}" type="parTrans" cxnId="{12357F5D-5D2F-4621-843C-CB896798809D}">
      <dgm:prSet/>
      <dgm:spPr/>
      <dgm:t>
        <a:bodyPr/>
        <a:lstStyle/>
        <a:p>
          <a:endParaRPr lang="en-US"/>
        </a:p>
      </dgm:t>
    </dgm:pt>
    <dgm:pt modelId="{A8CCEED7-C279-4024-BA9E-7FF6E982AD0A}" type="pres">
      <dgm:prSet presAssocID="{AAC01B52-EA34-4594-BC33-FDDD0932F693}" presName="Name0" presStyleCnt="0">
        <dgm:presLayoutVars>
          <dgm:chMax val="7"/>
          <dgm:resizeHandles val="exact"/>
        </dgm:presLayoutVars>
      </dgm:prSet>
      <dgm:spPr/>
    </dgm:pt>
    <dgm:pt modelId="{3D40F00C-639F-4C6D-A98C-7987F2FA33DE}" type="pres">
      <dgm:prSet presAssocID="{AAC01B52-EA34-4594-BC33-FDDD0932F693}" presName="comp1" presStyleCnt="0"/>
      <dgm:spPr/>
    </dgm:pt>
    <dgm:pt modelId="{CB587623-F2CA-45FF-8895-975393C50F3E}" type="pres">
      <dgm:prSet presAssocID="{AAC01B52-EA34-4594-BC33-FDDD0932F693}" presName="circle1" presStyleLbl="node1" presStyleIdx="0" presStyleCnt="5" custScaleX="103726" custLinFactNeighborX="258" custLinFactNeighborY="-2131"/>
      <dgm:spPr/>
    </dgm:pt>
    <dgm:pt modelId="{A483512D-0642-469B-87DA-A22393858539}" type="pres">
      <dgm:prSet presAssocID="{AAC01B52-EA34-4594-BC33-FDDD0932F693}" presName="c1text" presStyleLbl="node1" presStyleIdx="0" presStyleCnt="5">
        <dgm:presLayoutVars>
          <dgm:bulletEnabled val="1"/>
        </dgm:presLayoutVars>
      </dgm:prSet>
      <dgm:spPr/>
    </dgm:pt>
    <dgm:pt modelId="{22B955CC-FBF9-474F-9010-8302B229302E}" type="pres">
      <dgm:prSet presAssocID="{AAC01B52-EA34-4594-BC33-FDDD0932F693}" presName="comp2" presStyleCnt="0"/>
      <dgm:spPr/>
    </dgm:pt>
    <dgm:pt modelId="{F9148BF0-8F13-402C-96EA-8478D03C06DE}" type="pres">
      <dgm:prSet presAssocID="{AAC01B52-EA34-4594-BC33-FDDD0932F693}" presName="circle2" presStyleLbl="node1" presStyleIdx="1" presStyleCnt="5" custScaleY="108718" custLinFactNeighborX="485" custLinFactNeighborY="-8561"/>
      <dgm:spPr/>
    </dgm:pt>
    <dgm:pt modelId="{26F9C7FB-3821-472D-B7A2-87D94F38FAB7}" type="pres">
      <dgm:prSet presAssocID="{AAC01B52-EA34-4594-BC33-FDDD0932F693}" presName="c2text" presStyleLbl="node1" presStyleIdx="1" presStyleCnt="5">
        <dgm:presLayoutVars>
          <dgm:bulletEnabled val="1"/>
        </dgm:presLayoutVars>
      </dgm:prSet>
      <dgm:spPr/>
    </dgm:pt>
    <dgm:pt modelId="{A7A4D6FB-8143-4CA5-9161-2B48C5F7A554}" type="pres">
      <dgm:prSet presAssocID="{AAC01B52-EA34-4594-BC33-FDDD0932F693}" presName="comp3" presStyleCnt="0"/>
      <dgm:spPr/>
    </dgm:pt>
    <dgm:pt modelId="{8762B60A-15D5-413E-B2E7-27ECBA71CDB7}" type="pres">
      <dgm:prSet presAssocID="{AAC01B52-EA34-4594-BC33-FDDD0932F693}" presName="circle3" presStyleLbl="node1" presStyleIdx="2" presStyleCnt="5" custScaleY="108737" custLinFactNeighborX="330" custLinFactNeighborY="-17378"/>
      <dgm:spPr/>
    </dgm:pt>
    <dgm:pt modelId="{C56B51FE-69FB-41A0-8089-A0D57EE281B1}" type="pres">
      <dgm:prSet presAssocID="{AAC01B52-EA34-4594-BC33-FDDD0932F693}" presName="c3text" presStyleLbl="node1" presStyleIdx="2" presStyleCnt="5">
        <dgm:presLayoutVars>
          <dgm:bulletEnabled val="1"/>
        </dgm:presLayoutVars>
      </dgm:prSet>
      <dgm:spPr/>
    </dgm:pt>
    <dgm:pt modelId="{BBF2E2C6-32E5-488F-B131-AD71BF45C383}" type="pres">
      <dgm:prSet presAssocID="{AAC01B52-EA34-4594-BC33-FDDD0932F693}" presName="comp4" presStyleCnt="0"/>
      <dgm:spPr/>
    </dgm:pt>
    <dgm:pt modelId="{67D2115B-22EB-458B-824F-F17AE607E983}" type="pres">
      <dgm:prSet presAssocID="{AAC01B52-EA34-4594-BC33-FDDD0932F693}" presName="circle4" presStyleLbl="node1" presStyleIdx="3" presStyleCnt="5" custScaleY="92467" custLinFactNeighborX="253" custLinFactNeighborY="-39345"/>
      <dgm:spPr/>
    </dgm:pt>
    <dgm:pt modelId="{915B1357-234F-40E0-A7B0-A35B38254AD2}" type="pres">
      <dgm:prSet presAssocID="{AAC01B52-EA34-4594-BC33-FDDD0932F693}" presName="c4text" presStyleLbl="node1" presStyleIdx="3" presStyleCnt="5">
        <dgm:presLayoutVars>
          <dgm:bulletEnabled val="1"/>
        </dgm:presLayoutVars>
      </dgm:prSet>
      <dgm:spPr/>
    </dgm:pt>
    <dgm:pt modelId="{4B8E8B0D-2F0D-47E2-A709-A71DD22E2061}" type="pres">
      <dgm:prSet presAssocID="{AAC01B52-EA34-4594-BC33-FDDD0932F693}" presName="comp5" presStyleCnt="0"/>
      <dgm:spPr/>
    </dgm:pt>
    <dgm:pt modelId="{3EA8C81C-CE29-484A-997D-D124C756BE50}" type="pres">
      <dgm:prSet presAssocID="{AAC01B52-EA34-4594-BC33-FDDD0932F693}" presName="circle5" presStyleLbl="node1" presStyleIdx="4" presStyleCnt="5" custScaleX="100471" custScaleY="81611" custLinFactNeighborX="1059" custLinFactNeighborY="-63461"/>
      <dgm:spPr/>
    </dgm:pt>
    <dgm:pt modelId="{C380F419-B0DB-4FFF-97EC-A76AB116E48C}" type="pres">
      <dgm:prSet presAssocID="{AAC01B52-EA34-4594-BC33-FDDD0932F693}" presName="c5text" presStyleLbl="node1" presStyleIdx="4" presStyleCnt="5">
        <dgm:presLayoutVars>
          <dgm:bulletEnabled val="1"/>
        </dgm:presLayoutVars>
      </dgm:prSet>
      <dgm:spPr/>
    </dgm:pt>
  </dgm:ptLst>
  <dgm:cxnLst>
    <dgm:cxn modelId="{5B1CC200-248E-416F-B2C4-54073F063073}" type="presOf" srcId="{AF7D3C3E-444C-4771-B549-2ABC740C2C17}" destId="{26F9C7FB-3821-472D-B7A2-87D94F38FAB7}" srcOrd="1" destOrd="0" presId="urn:microsoft.com/office/officeart/2005/8/layout/venn2"/>
    <dgm:cxn modelId="{4449A305-AB07-4F30-96F6-9B5AF7839984}" srcId="{AAC01B52-EA34-4594-BC33-FDDD0932F693}" destId="{6A24056B-928A-4629-AC7B-DDE8801C3C21}" srcOrd="2" destOrd="0" parTransId="{897AFB8E-0080-4705-B572-2AB56A952F97}" sibTransId="{95D59DD5-29C4-4A42-8BA1-41CE1DD38E4F}"/>
    <dgm:cxn modelId="{1CA83906-2A63-436F-AE03-62A13D8CA514}" type="presOf" srcId="{C5AAEAFE-215E-47B0-929D-94DD23166E2B}" destId="{A483512D-0642-469B-87DA-A22393858539}" srcOrd="1" destOrd="0" presId="urn:microsoft.com/office/officeart/2005/8/layout/venn2"/>
    <dgm:cxn modelId="{C0074A0F-CBF0-46E1-A2AB-9A79F1AB6C31}" type="presOf" srcId="{AF7D3C3E-444C-4771-B549-2ABC740C2C17}" destId="{F9148BF0-8F13-402C-96EA-8478D03C06DE}" srcOrd="0" destOrd="0" presId="urn:microsoft.com/office/officeart/2005/8/layout/venn2"/>
    <dgm:cxn modelId="{90D1FF23-EB29-4853-AE1C-42E692EBC662}" type="presOf" srcId="{AAC01B52-EA34-4594-BC33-FDDD0932F693}" destId="{A8CCEED7-C279-4024-BA9E-7FF6E982AD0A}" srcOrd="0" destOrd="0" presId="urn:microsoft.com/office/officeart/2005/8/layout/venn2"/>
    <dgm:cxn modelId="{82AFD533-8C37-434B-8650-8CB489823CA3}" type="presOf" srcId="{6A24056B-928A-4629-AC7B-DDE8801C3C21}" destId="{8762B60A-15D5-413E-B2E7-27ECBA71CDB7}" srcOrd="0" destOrd="0" presId="urn:microsoft.com/office/officeart/2005/8/layout/venn2"/>
    <dgm:cxn modelId="{D0ECF734-98DA-4F64-8838-EE1A71488ED9}" srcId="{AAC01B52-EA34-4594-BC33-FDDD0932F693}" destId="{AF7D3C3E-444C-4771-B549-2ABC740C2C17}" srcOrd="1" destOrd="0" parTransId="{D7311E52-F17B-4127-9953-EFDEB5AE5C1E}" sibTransId="{0264CDE0-1660-4C3F-B9F7-DB5C3AF06C31}"/>
    <dgm:cxn modelId="{12357F5D-5D2F-4621-843C-CB896798809D}" srcId="{AAC01B52-EA34-4594-BC33-FDDD0932F693}" destId="{6EA5F2E2-AD9E-4E4B-B507-D1CD64A5AE72}" srcOrd="3" destOrd="0" parTransId="{F6AE5C72-A99A-46BB-BF19-591BE6D3C253}" sibTransId="{D5DCC495-3350-4875-8ADE-2FE16DB2A099}"/>
    <dgm:cxn modelId="{A729B86D-A180-433D-B9C0-07A3D3DC1699}" srcId="{AAC01B52-EA34-4594-BC33-FDDD0932F693}" destId="{EB5AB1E3-4848-48CA-9A65-859F401425FC}" srcOrd="4" destOrd="0" parTransId="{B2E6C74E-0DB2-4E42-98B6-B122B6803A4A}" sibTransId="{BBEF7EF7-4168-4BCB-AB1B-55E4926F3116}"/>
    <dgm:cxn modelId="{6C4B6950-EDAA-4FAF-9916-E66DB2639700}" type="presOf" srcId="{C5AAEAFE-215E-47B0-929D-94DD23166E2B}" destId="{CB587623-F2CA-45FF-8895-975393C50F3E}" srcOrd="0" destOrd="0" presId="urn:microsoft.com/office/officeart/2005/8/layout/venn2"/>
    <dgm:cxn modelId="{C7760C78-C95E-4322-ACA8-8FED380B775C}" type="presOf" srcId="{6EA5F2E2-AD9E-4E4B-B507-D1CD64A5AE72}" destId="{915B1357-234F-40E0-A7B0-A35B38254AD2}" srcOrd="1" destOrd="0" presId="urn:microsoft.com/office/officeart/2005/8/layout/venn2"/>
    <dgm:cxn modelId="{D8F2C380-263F-4E3A-BEF3-AF7EB907D65C}" type="presOf" srcId="{EB5AB1E3-4848-48CA-9A65-859F401425FC}" destId="{C380F419-B0DB-4FFF-97EC-A76AB116E48C}" srcOrd="1" destOrd="0" presId="urn:microsoft.com/office/officeart/2005/8/layout/venn2"/>
    <dgm:cxn modelId="{AB6E3990-F8F4-46ED-94CA-90D8C986A9D5}" srcId="{AAC01B52-EA34-4594-BC33-FDDD0932F693}" destId="{C5AAEAFE-215E-47B0-929D-94DD23166E2B}" srcOrd="0" destOrd="0" parTransId="{ADFACDB1-6AA3-4DC2-A9E1-92281B22A7F2}" sibTransId="{63C1E7B5-E7E4-4431-B81C-DF4BFE0EDFA7}"/>
    <dgm:cxn modelId="{6967EC93-34E2-43D5-88C7-31452B05D9A9}" type="presOf" srcId="{6A24056B-928A-4629-AC7B-DDE8801C3C21}" destId="{C56B51FE-69FB-41A0-8089-A0D57EE281B1}" srcOrd="1" destOrd="0" presId="urn:microsoft.com/office/officeart/2005/8/layout/venn2"/>
    <dgm:cxn modelId="{FEFF1AA7-617C-48FD-BCD5-F53B1BAD7370}" type="presOf" srcId="{6EA5F2E2-AD9E-4E4B-B507-D1CD64A5AE72}" destId="{67D2115B-22EB-458B-824F-F17AE607E983}" srcOrd="0" destOrd="0" presId="urn:microsoft.com/office/officeart/2005/8/layout/venn2"/>
    <dgm:cxn modelId="{364DCFCA-5729-43C1-A04B-2CE52542881D}" type="presOf" srcId="{EB5AB1E3-4848-48CA-9A65-859F401425FC}" destId="{3EA8C81C-CE29-484A-997D-D124C756BE50}" srcOrd="0" destOrd="0" presId="urn:microsoft.com/office/officeart/2005/8/layout/venn2"/>
    <dgm:cxn modelId="{F6696F35-0A39-43B9-95EF-C1E9E651AD73}" type="presParOf" srcId="{A8CCEED7-C279-4024-BA9E-7FF6E982AD0A}" destId="{3D40F00C-639F-4C6D-A98C-7987F2FA33DE}" srcOrd="0" destOrd="0" presId="urn:microsoft.com/office/officeart/2005/8/layout/venn2"/>
    <dgm:cxn modelId="{C38B78A7-77E2-4BAC-BADE-663E27888CB6}" type="presParOf" srcId="{3D40F00C-639F-4C6D-A98C-7987F2FA33DE}" destId="{CB587623-F2CA-45FF-8895-975393C50F3E}" srcOrd="0" destOrd="0" presId="urn:microsoft.com/office/officeart/2005/8/layout/venn2"/>
    <dgm:cxn modelId="{CD7D8A03-FE95-424E-9B68-F1B41F841B77}" type="presParOf" srcId="{3D40F00C-639F-4C6D-A98C-7987F2FA33DE}" destId="{A483512D-0642-469B-87DA-A22393858539}" srcOrd="1" destOrd="0" presId="urn:microsoft.com/office/officeart/2005/8/layout/venn2"/>
    <dgm:cxn modelId="{3C42D853-5A9A-41FF-88F2-FA2ECC6A884A}" type="presParOf" srcId="{A8CCEED7-C279-4024-BA9E-7FF6E982AD0A}" destId="{22B955CC-FBF9-474F-9010-8302B229302E}" srcOrd="1" destOrd="0" presId="urn:microsoft.com/office/officeart/2005/8/layout/venn2"/>
    <dgm:cxn modelId="{3C42880A-7A0F-4F64-BD8B-CF774FFC2E06}" type="presParOf" srcId="{22B955CC-FBF9-474F-9010-8302B229302E}" destId="{F9148BF0-8F13-402C-96EA-8478D03C06DE}" srcOrd="0" destOrd="0" presId="urn:microsoft.com/office/officeart/2005/8/layout/venn2"/>
    <dgm:cxn modelId="{773E165E-873E-4825-8A7D-405FEEAE2BD1}" type="presParOf" srcId="{22B955CC-FBF9-474F-9010-8302B229302E}" destId="{26F9C7FB-3821-472D-B7A2-87D94F38FAB7}" srcOrd="1" destOrd="0" presId="urn:microsoft.com/office/officeart/2005/8/layout/venn2"/>
    <dgm:cxn modelId="{D2974087-8DA7-4E58-9CF5-C5F735F20816}" type="presParOf" srcId="{A8CCEED7-C279-4024-BA9E-7FF6E982AD0A}" destId="{A7A4D6FB-8143-4CA5-9161-2B48C5F7A554}" srcOrd="2" destOrd="0" presId="urn:microsoft.com/office/officeart/2005/8/layout/venn2"/>
    <dgm:cxn modelId="{AE8841F4-682D-48C9-9708-32DD00691E1D}" type="presParOf" srcId="{A7A4D6FB-8143-4CA5-9161-2B48C5F7A554}" destId="{8762B60A-15D5-413E-B2E7-27ECBA71CDB7}" srcOrd="0" destOrd="0" presId="urn:microsoft.com/office/officeart/2005/8/layout/venn2"/>
    <dgm:cxn modelId="{B8CD7030-6667-4AE2-B17A-2F691A4877AF}" type="presParOf" srcId="{A7A4D6FB-8143-4CA5-9161-2B48C5F7A554}" destId="{C56B51FE-69FB-41A0-8089-A0D57EE281B1}" srcOrd="1" destOrd="0" presId="urn:microsoft.com/office/officeart/2005/8/layout/venn2"/>
    <dgm:cxn modelId="{088F83E0-8CA1-4495-BA59-4F31D2B2D4AE}" type="presParOf" srcId="{A8CCEED7-C279-4024-BA9E-7FF6E982AD0A}" destId="{BBF2E2C6-32E5-488F-B131-AD71BF45C383}" srcOrd="3" destOrd="0" presId="urn:microsoft.com/office/officeart/2005/8/layout/venn2"/>
    <dgm:cxn modelId="{AE797D91-C90B-4E5F-BA13-97BAF8E9BAC9}" type="presParOf" srcId="{BBF2E2C6-32E5-488F-B131-AD71BF45C383}" destId="{67D2115B-22EB-458B-824F-F17AE607E983}" srcOrd="0" destOrd="0" presId="urn:microsoft.com/office/officeart/2005/8/layout/venn2"/>
    <dgm:cxn modelId="{4A628773-3D05-42FC-86DF-772366EE5B98}" type="presParOf" srcId="{BBF2E2C6-32E5-488F-B131-AD71BF45C383}" destId="{915B1357-234F-40E0-A7B0-A35B38254AD2}" srcOrd="1" destOrd="0" presId="urn:microsoft.com/office/officeart/2005/8/layout/venn2"/>
    <dgm:cxn modelId="{DC1D404B-48F7-467D-A64E-F2F8449305B6}" type="presParOf" srcId="{A8CCEED7-C279-4024-BA9E-7FF6E982AD0A}" destId="{4B8E8B0D-2F0D-47E2-A709-A71DD22E2061}" srcOrd="4" destOrd="0" presId="urn:microsoft.com/office/officeart/2005/8/layout/venn2"/>
    <dgm:cxn modelId="{FF4FC49E-6897-4FCB-B476-96C429AD7893}" type="presParOf" srcId="{4B8E8B0D-2F0D-47E2-A709-A71DD22E2061}" destId="{3EA8C81C-CE29-484A-997D-D124C756BE50}" srcOrd="0" destOrd="0" presId="urn:microsoft.com/office/officeart/2005/8/layout/venn2"/>
    <dgm:cxn modelId="{F3C5E131-A2A9-41EA-B989-6767A03D2C02}" type="presParOf" srcId="{4B8E8B0D-2F0D-47E2-A709-A71DD22E2061}" destId="{C380F419-B0DB-4FFF-97EC-A76AB116E48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27CFD-6E30-4AB0-948E-34D52EFFBE4B}">
      <dsp:nvSpPr>
        <dsp:cNvPr id="0" name=""/>
        <dsp:cNvSpPr/>
      </dsp:nvSpPr>
      <dsp:spPr>
        <a:xfrm>
          <a:off x="2933065" y="1490584"/>
          <a:ext cx="2161877" cy="20974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A&amp;S Dean’s 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Office</a:t>
          </a:r>
        </a:p>
      </dsp:txBody>
      <dsp:txXfrm>
        <a:off x="3249665" y="1797752"/>
        <a:ext cx="1528677" cy="1483135"/>
      </dsp:txXfrm>
    </dsp:sp>
    <dsp:sp modelId="{DCB52771-05CD-4DEB-B7A6-60108852CE57}">
      <dsp:nvSpPr>
        <dsp:cNvPr id="0" name=""/>
        <dsp:cNvSpPr/>
      </dsp:nvSpPr>
      <dsp:spPr>
        <a:xfrm>
          <a:off x="2951610" y="-113819"/>
          <a:ext cx="2210181" cy="21845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/>
            <a:t>A&amp;S Community </a:t>
          </a:r>
          <a:r>
            <a:rPr lang="en-US" sz="1200" kern="1200" dirty="0"/>
            <a:t>(Department Heads, Program Directors, Faculty, Staff, Students) </a:t>
          </a:r>
        </a:p>
      </dsp:txBody>
      <dsp:txXfrm>
        <a:off x="3275284" y="206101"/>
        <a:ext cx="1562833" cy="1544713"/>
      </dsp:txXfrm>
    </dsp:sp>
    <dsp:sp modelId="{D999F614-9459-4A3F-A22C-B3347840476B}">
      <dsp:nvSpPr>
        <dsp:cNvPr id="0" name=""/>
        <dsp:cNvSpPr/>
      </dsp:nvSpPr>
      <dsp:spPr>
        <a:xfrm>
          <a:off x="4867981" y="1554609"/>
          <a:ext cx="1791917" cy="17985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Internal Partners </a:t>
          </a:r>
          <a:r>
            <a:rPr lang="en-US" sz="1050" kern="1200" dirty="0"/>
            <a:t>(Admissions, Advancement Marketing, VPR, Management Council)</a:t>
          </a:r>
        </a:p>
      </dsp:txBody>
      <dsp:txXfrm>
        <a:off x="5130401" y="1817998"/>
        <a:ext cx="1267077" cy="1271752"/>
      </dsp:txXfrm>
    </dsp:sp>
    <dsp:sp modelId="{9D5F00B5-8A7D-401B-A036-979FA34D670B}">
      <dsp:nvSpPr>
        <dsp:cNvPr id="0" name=""/>
        <dsp:cNvSpPr/>
      </dsp:nvSpPr>
      <dsp:spPr>
        <a:xfrm>
          <a:off x="3273204" y="3435880"/>
          <a:ext cx="1463094" cy="13236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Academic, Industry &amp; Global Partners </a:t>
          </a:r>
          <a:r>
            <a:rPr lang="en-US" sz="900" b="0" kern="1200" dirty="0"/>
            <a:t>(UMMS, UML, Next-in-Bio, Boston Scientific, Microsoft, </a:t>
          </a:r>
          <a:r>
            <a:rPr lang="en-US" sz="900" b="0" kern="1200" dirty="0" err="1"/>
            <a:t>Abbvie</a:t>
          </a:r>
          <a:r>
            <a:rPr lang="en-US" sz="900" b="0" kern="1200" dirty="0"/>
            <a:t>)</a:t>
          </a:r>
        </a:p>
      </dsp:txBody>
      <dsp:txXfrm>
        <a:off x="3487469" y="3629727"/>
        <a:ext cx="1034564" cy="935978"/>
      </dsp:txXfrm>
    </dsp:sp>
    <dsp:sp modelId="{DE69F6A7-A418-4676-8611-CAF6B191FBB1}">
      <dsp:nvSpPr>
        <dsp:cNvPr id="0" name=""/>
        <dsp:cNvSpPr/>
      </dsp:nvSpPr>
      <dsp:spPr>
        <a:xfrm>
          <a:off x="1465425" y="1617607"/>
          <a:ext cx="1388735" cy="13559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External Stakeholders </a:t>
          </a:r>
          <a:r>
            <a:rPr lang="en-US" sz="1000" kern="1200" dirty="0"/>
            <a:t>(MLSF, NIH, Project Centers, SFN, </a:t>
          </a:r>
          <a:r>
            <a:rPr lang="en-US" sz="1000" kern="1200" dirty="0" err="1"/>
            <a:t>SwissNex</a:t>
          </a:r>
          <a:r>
            <a:rPr lang="en-US" sz="1000" kern="1200" dirty="0"/>
            <a:t>)</a:t>
          </a:r>
        </a:p>
      </dsp:txBody>
      <dsp:txXfrm>
        <a:off x="1668801" y="1816187"/>
        <a:ext cx="981983" cy="958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0A643-F03B-4ADD-B4EC-18A385491FC6}">
      <dsp:nvSpPr>
        <dsp:cNvPr id="0" name=""/>
        <dsp:cNvSpPr/>
      </dsp:nvSpPr>
      <dsp:spPr>
        <a:xfrm>
          <a:off x="0" y="0"/>
          <a:ext cx="8229600" cy="187070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89371-E617-458F-B1C4-CA521D6CB212}">
      <dsp:nvSpPr>
        <dsp:cNvPr id="0" name=""/>
        <dsp:cNvSpPr/>
      </dsp:nvSpPr>
      <dsp:spPr>
        <a:xfrm>
          <a:off x="246887" y="278892"/>
          <a:ext cx="2417445" cy="15339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38D2-1D38-48CE-9DC1-3AA2B01524FB}">
      <dsp:nvSpPr>
        <dsp:cNvPr id="0" name=""/>
        <dsp:cNvSpPr/>
      </dsp:nvSpPr>
      <dsp:spPr>
        <a:xfrm rot="10800000">
          <a:off x="207822" y="1905013"/>
          <a:ext cx="2417445" cy="2556510"/>
        </a:xfrm>
        <a:prstGeom prst="round2SameRect">
          <a:avLst>
            <a:gd name="adj1" fmla="val 10500"/>
            <a:gd name="adj2" fmla="val 0"/>
          </a:avLst>
        </a:prstGeom>
        <a:solidFill>
          <a:srgbClr val="AB192D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10800000">
        <a:off x="282167" y="1905013"/>
        <a:ext cx="2268755" cy="2482165"/>
      </dsp:txXfrm>
    </dsp:sp>
    <dsp:sp modelId="{DB18D4BA-2943-4BAA-AD9A-3BAAA3C5E6DF}">
      <dsp:nvSpPr>
        <dsp:cNvPr id="0" name=""/>
        <dsp:cNvSpPr/>
      </dsp:nvSpPr>
      <dsp:spPr>
        <a:xfrm>
          <a:off x="2906077" y="278892"/>
          <a:ext cx="2417445" cy="153390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A44EC-5269-4477-8EB7-CEA23D2E1F74}">
      <dsp:nvSpPr>
        <dsp:cNvPr id="0" name=""/>
        <dsp:cNvSpPr/>
      </dsp:nvSpPr>
      <dsp:spPr>
        <a:xfrm rot="10800000">
          <a:off x="2913692" y="1905013"/>
          <a:ext cx="2417445" cy="2556510"/>
        </a:xfrm>
        <a:prstGeom prst="round2SameRect">
          <a:avLst>
            <a:gd name="adj1" fmla="val 10500"/>
            <a:gd name="adj2" fmla="val 0"/>
          </a:avLst>
        </a:prstGeom>
        <a:solidFill>
          <a:srgbClr val="AB192D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10800000">
        <a:off x="2988037" y="1905013"/>
        <a:ext cx="2268755" cy="2482165"/>
      </dsp:txXfrm>
    </dsp:sp>
    <dsp:sp modelId="{06E33A95-E760-4FE0-98A5-A51ED85DBBBE}">
      <dsp:nvSpPr>
        <dsp:cNvPr id="0" name=""/>
        <dsp:cNvSpPr/>
      </dsp:nvSpPr>
      <dsp:spPr>
        <a:xfrm>
          <a:off x="5565267" y="278892"/>
          <a:ext cx="2417445" cy="15339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AAF5E-C824-4AEA-84EE-D1C7AE1C2570}">
      <dsp:nvSpPr>
        <dsp:cNvPr id="0" name=""/>
        <dsp:cNvSpPr/>
      </dsp:nvSpPr>
      <dsp:spPr>
        <a:xfrm rot="10800000">
          <a:off x="5600706" y="1905013"/>
          <a:ext cx="2417445" cy="2556510"/>
        </a:xfrm>
        <a:prstGeom prst="round2SameRect">
          <a:avLst>
            <a:gd name="adj1" fmla="val 10500"/>
            <a:gd name="adj2" fmla="val 0"/>
          </a:avLst>
        </a:prstGeom>
        <a:solidFill>
          <a:srgbClr val="AB192D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10800000">
        <a:off x="5675051" y="1905013"/>
        <a:ext cx="2268755" cy="2482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87623-F2CA-45FF-8895-975393C50F3E}">
      <dsp:nvSpPr>
        <dsp:cNvPr id="0" name=""/>
        <dsp:cNvSpPr/>
      </dsp:nvSpPr>
      <dsp:spPr>
        <a:xfrm>
          <a:off x="1809276" y="-93708"/>
          <a:ext cx="5246747" cy="5058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64008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dirty="0"/>
        </a:p>
      </dsp:txBody>
      <dsp:txXfrm>
        <a:off x="3448885" y="159205"/>
        <a:ext cx="1967530" cy="505827"/>
      </dsp:txXfrm>
    </dsp:sp>
    <dsp:sp modelId="{F9148BF0-8F13-402C-96EA-8478D03C06DE}">
      <dsp:nvSpPr>
        <dsp:cNvPr id="0" name=""/>
        <dsp:cNvSpPr/>
      </dsp:nvSpPr>
      <dsp:spPr>
        <a:xfrm>
          <a:off x="2290685" y="109533"/>
          <a:ext cx="4299534" cy="4674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0" rIns="71120" bIns="36576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AS Faculty, Students &amp; Staff</a:t>
          </a:r>
        </a:p>
      </dsp:txBody>
      <dsp:txXfrm>
        <a:off x="3513365" y="378309"/>
        <a:ext cx="1854174" cy="537552"/>
      </dsp:txXfrm>
    </dsp:sp>
    <dsp:sp modelId="{8762B60A-15D5-413E-B2E7-27ECBA71CDB7}">
      <dsp:nvSpPr>
        <dsp:cNvPr id="0" name=""/>
        <dsp:cNvSpPr/>
      </dsp:nvSpPr>
      <dsp:spPr>
        <a:xfrm>
          <a:off x="2660888" y="653775"/>
          <a:ext cx="3540793" cy="385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548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Advisory Councils (3)</a:t>
          </a:r>
        </a:p>
      </dsp:txBody>
      <dsp:txXfrm>
        <a:off x="3515104" y="919436"/>
        <a:ext cx="1832360" cy="531321"/>
      </dsp:txXfrm>
    </dsp:sp>
    <dsp:sp modelId="{67D2115B-22EB-458B-824F-F17AE607E983}">
      <dsp:nvSpPr>
        <dsp:cNvPr id="0" name=""/>
        <dsp:cNvSpPr/>
      </dsp:nvSpPr>
      <dsp:spPr>
        <a:xfrm>
          <a:off x="3035612" y="1192703"/>
          <a:ext cx="2782051" cy="2572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A&amp;S Dept. Heads &amp; Programs Leaders</a:t>
          </a:r>
        </a:p>
      </dsp:txBody>
      <dsp:txXfrm>
        <a:off x="3675484" y="1424226"/>
        <a:ext cx="1502307" cy="463046"/>
      </dsp:txXfrm>
    </dsp:sp>
    <dsp:sp modelId="{3EA8C81C-CE29-484A-997D-D124C756BE50}">
      <dsp:nvSpPr>
        <dsp:cNvPr id="0" name=""/>
        <dsp:cNvSpPr/>
      </dsp:nvSpPr>
      <dsp:spPr>
        <a:xfrm>
          <a:off x="3424606" y="1843277"/>
          <a:ext cx="2032840" cy="1651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Dean’s Office</a:t>
          </a:r>
        </a:p>
      </dsp:txBody>
      <dsp:txXfrm>
        <a:off x="3722309" y="2256088"/>
        <a:ext cx="1437435" cy="825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dirty="0">
                <a:latin typeface="Calibri" pitchFamily="34" charset="0"/>
              </a:rPr>
              <a:t>This PowerPoint</a:t>
            </a:r>
            <a:r>
              <a:rPr lang="en-US" b="0" baseline="0" dirty="0">
                <a:latin typeface="Calibri" pitchFamily="34" charset="0"/>
              </a:rPr>
              <a:t> Template includes a series of slide masters with predefined layouts and color schemes for formatting slides</a:t>
            </a:r>
          </a:p>
          <a:p>
            <a:pPr algn="l">
              <a:buFont typeface="Arial" pitchFamily="34" charset="0"/>
              <a:buChar char="•"/>
            </a:pPr>
            <a:r>
              <a:rPr lang="en-US" b="0" baseline="0" dirty="0">
                <a:latin typeface="Calibri" pitchFamily="34" charset="0"/>
              </a:rPr>
              <a:t> Slide Masters are displayed when you right click on a slide and select </a:t>
            </a:r>
            <a:r>
              <a:rPr lang="en-US" b="1" baseline="0" dirty="0">
                <a:latin typeface="Calibri" pitchFamily="34" charset="0"/>
              </a:rPr>
              <a:t>Layout</a:t>
            </a:r>
            <a:r>
              <a:rPr lang="en-US" b="0" baseline="0" dirty="0">
                <a:latin typeface="Calibri" pitchFamily="34" charset="0"/>
              </a:rPr>
              <a:t> from menu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2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D9855-C179-4C3E-9F44-4E2405F2B6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90" y="2981885"/>
            <a:ext cx="395841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6064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5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90" y="2981885"/>
            <a:ext cx="395841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6858000" cy="1676400"/>
          </a:xfrm>
        </p:spPr>
        <p:txBody>
          <a:bodyPr anchor="b" anchorCtr="0"/>
          <a:lstStyle>
            <a:lvl1pPr algn="l">
              <a:defRPr lang="en-US" sz="4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362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1331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4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2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097" y="6391656"/>
            <a:ext cx="45929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45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920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7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09FF4-BBEA-4081-BBA8-1D9B2831D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6A792-C35A-4911-B40D-8DC867AD4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9B127-10B4-4A97-8E4B-AFB6B0F4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A15D-CCC2-4AB5-9E07-F4CC2F3546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C2E3B-20FC-4336-A870-5DAEE56B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8D6D6-D7DA-4458-BB77-A6542E3D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1D8-7A0E-4A54-8B22-96653863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73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C6CE-9D77-4282-9B56-B134BB0F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36EA-C315-4E33-906C-DECBA935D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05420-CB7A-49B9-8276-282FC08B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A15D-CCC2-4AB5-9E07-F4CC2F3546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3C561-9F23-42B8-A1C5-7370D9C5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B8CCA-8986-4C28-B63A-A803371B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1D8-7A0E-4A54-8B22-96653863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9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14FB-7C1A-49F0-A03C-734E3506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D9E8F-23E2-4973-A6DA-685BCE468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DEAFF-28AF-48F6-B1B6-F147820B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A15D-CCC2-4AB5-9E07-F4CC2F3546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3B63B-8E2F-49AD-8EF7-98857755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AB565-05DA-4ED0-954F-264918A6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1D8-7A0E-4A54-8B22-96653863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82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08BD-0BF3-40A3-AAE0-69B4EBA4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2A12-CE7D-4F11-902F-3214B1453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58B65-7CB3-433E-A9D5-D005F03F7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7968A-16B5-4202-B1D9-18BEE86D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A15D-CCC2-4AB5-9E07-F4CC2F3546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E4433-2C25-4D02-A047-0B028207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ACA0B-3CCC-465D-84E5-8633FDFE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1D8-7A0E-4A54-8B22-96653863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96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A672B-F2CD-4DBF-8494-5963C4330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3CC90-AF0E-467F-A5D5-0567FF91C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4D28B-0187-4690-9105-43F8E6B1A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63C59-DE53-4132-A0EE-F1CF926D2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CAFBC-FC06-4A56-B29D-E63093EBD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9F89A-E731-46E7-B532-D65D263C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A15D-CCC2-4AB5-9E07-F4CC2F3546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FB3B8-9D25-4765-812C-CFF37CC3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74431-59DB-4FD2-A43C-FB342860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1D8-7A0E-4A54-8B22-96653863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11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3ADC-B3A2-4520-BD99-2F415CA1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5655C-6904-4631-956E-D7E71C8E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A15D-CCC2-4AB5-9E07-F4CC2F3546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20650-4E84-4C66-B761-2A81E361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8A872-C526-450B-9EA8-EF70172E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1D8-7A0E-4A54-8B22-96653863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97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651CE-30C3-46FB-B392-0D2459480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A15D-CCC2-4AB5-9E07-F4CC2F3546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50E95-5766-4250-AD19-5837C715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686F8-CFD6-4EE8-B30A-A4BB360B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1D8-7A0E-4A54-8B22-96653863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E57B-3550-441F-8746-A207F195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C733-C6A1-412D-A8A3-1B6FD88B7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A7865-2626-4B27-8806-9FDBE6A47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4EDD4-9CE7-45C9-B192-0EAE825C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A15D-CCC2-4AB5-9E07-F4CC2F3546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2E3B4-EB32-4459-B9E6-E68E5580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9377E-4586-40DB-AB9E-794794DC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1D8-7A0E-4A54-8B22-96653863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09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5854-00ED-481C-B526-2A80DF68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90BF16-47D0-45C2-B671-E91CD0B79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48149-471C-4D04-9D85-9FE6D6BDC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081CB-AC95-440A-84D2-B8ABE209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A15D-CCC2-4AB5-9E07-F4CC2F3546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75DEB-8A4C-490F-A769-F8CA2627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4A8AB-F4C7-4BD4-8F2C-2A983187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1D8-7A0E-4A54-8B22-96653863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55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97ED-4F11-49B3-8A12-60DC70A7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73F17-ED95-44CC-A9F2-5484B086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5EC36-780D-447C-B244-D42EEA2D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A15D-CCC2-4AB5-9E07-F4CC2F3546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42332-9369-4463-BBA0-097A548C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136DE-EFF2-451F-963C-06764877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1D8-7A0E-4A54-8B22-96653863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1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BC64D2-F926-4D1E-B666-992431814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FE28A-4FCF-4EAE-8D8A-71057433D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7489E-EA56-4F76-9052-4E2B8ABD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A15D-CCC2-4AB5-9E07-F4CC2F3546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3B568-D74F-4C5B-B24C-0D83F3C4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023EE-0D59-4B27-AEE4-E259C009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91D8-7A0E-4A54-8B22-96653863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4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1656"/>
            <a:ext cx="4592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91657"/>
            <a:ext cx="457200" cy="313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91598-0B4D-4D6C-8CDE-04462EA4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1B532-E1FD-49C6-B9F8-CFEF161B8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77556-CBEF-4450-A7EE-3DFC4767C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9A15D-CCC2-4AB5-9E07-F4CC2F3546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913A4-E1FD-4BEE-8956-607B75D47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493D4-13B9-49E3-B7FF-CF94732E3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191D8-7A0E-4A54-8B22-96653863A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image" Target="../media/image40.jpeg"/><Relationship Id="rId3" Type="http://schemas.openxmlformats.org/officeDocument/2006/relationships/diagramData" Target="../diagrams/data3.xml"/><Relationship Id="rId21" Type="http://schemas.openxmlformats.org/officeDocument/2006/relationships/image" Target="../media/image35.jpeg"/><Relationship Id="rId7" Type="http://schemas.microsoft.com/office/2007/relationships/diagramDrawing" Target="../diagrams/drawing3.xml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29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5.jpeg"/><Relationship Id="rId24" Type="http://schemas.openxmlformats.org/officeDocument/2006/relationships/image" Target="../media/image38.jpe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9.jpeg"/><Relationship Id="rId23" Type="http://schemas.openxmlformats.org/officeDocument/2006/relationships/image" Target="../media/image37.jpeg"/><Relationship Id="rId28" Type="http://schemas.openxmlformats.org/officeDocument/2006/relationships/image" Target="../media/image42.jp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Relationship Id="rId27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610600" cy="1219200"/>
          </a:xfrm>
        </p:spPr>
        <p:txBody>
          <a:bodyPr/>
          <a:lstStyle/>
          <a:p>
            <a:r>
              <a:rPr lang="en-US" sz="3200" dirty="0"/>
              <a:t>Pathways: Journey of Art &amp; Sciences (over 18 months)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00400" y="4876800"/>
            <a:ext cx="6062444" cy="1295400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Jean King, PhD</a:t>
            </a:r>
          </a:p>
          <a:p>
            <a:r>
              <a:rPr lang="en-US" sz="2200" i="1" dirty="0"/>
              <a:t>Peterson Family </a:t>
            </a:r>
            <a:r>
              <a:rPr lang="en-US" sz="2400" dirty="0"/>
              <a:t>Dean of Arts &amp; Sciences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856EC-0CAB-4565-BBD7-957C04C7F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0"/>
            <a:ext cx="2543299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408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begin: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My Big Question:</a:t>
            </a:r>
            <a:r>
              <a:rPr lang="en-US" dirty="0"/>
              <a:t> How will we position ourselves to ensure the future success of the Arts and Sciences at WPI?</a:t>
            </a:r>
          </a:p>
          <a:p>
            <a:endParaRPr lang="en-US" u="sng" dirty="0"/>
          </a:p>
          <a:p>
            <a:endParaRPr lang="en-US" u="sng" dirty="0"/>
          </a:p>
          <a:p>
            <a:r>
              <a:rPr lang="en-US" u="sng" dirty="0">
                <a:solidFill>
                  <a:srgbClr val="C00000"/>
                </a:solidFill>
              </a:rPr>
              <a:t>The 2 Big Questions: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What is the role of Arts and Sciences at WPI? What is the role of the Dean of Arts and Sciences at WPI?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4377"/>
            <a:ext cx="1885950" cy="11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Determining Who We Are &amp; Where We are Going</a:t>
            </a:r>
          </a:p>
        </p:txBody>
      </p:sp>
      <p:pic>
        <p:nvPicPr>
          <p:cNvPr id="6" name="Content Placeholder 5" descr="A blue and white text&#10;&#10;Description automatically generated">
            <a:extLst>
              <a:ext uri="{FF2B5EF4-FFF2-40B4-BE49-F238E27FC236}">
                <a16:creationId xmlns:a16="http://schemas.microsoft.com/office/drawing/2014/main" id="{5E9D4A2A-A444-441B-AE37-84AEC7C71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4075201" cy="424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0" y="1601239"/>
            <a:ext cx="4341350" cy="4400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1DE93F-6976-4AD7-9C88-42A688881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334" y="197546"/>
            <a:ext cx="1676402" cy="15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5117E19-39AE-498B-BD53-ACFDE5489E14}"/>
              </a:ext>
            </a:extLst>
          </p:cNvPr>
          <p:cNvSpPr/>
          <p:nvPr/>
        </p:nvSpPr>
        <p:spPr bwMode="auto">
          <a:xfrm>
            <a:off x="1686213" y="1174461"/>
            <a:ext cx="5762338" cy="533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 cap="sq" algn="ctr">
            <a:solidFill>
              <a:srgbClr val="AB192D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9C880A-1EC6-414A-9FA2-00FD5ACB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Strategic Vision: From Margins to Center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93F9A5-8EFF-4592-88C5-8F1D6ACC0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352861"/>
              </p:ext>
            </p:extLst>
          </p:nvPr>
        </p:nvGraphicFramePr>
        <p:xfrm>
          <a:off x="457200" y="15240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Arrow: Up-Down 41">
            <a:extLst>
              <a:ext uri="{FF2B5EF4-FFF2-40B4-BE49-F238E27FC236}">
                <a16:creationId xmlns:a16="http://schemas.microsoft.com/office/drawing/2014/main" id="{AAF09D39-B665-4480-9DAC-20E12FFAE09C}"/>
              </a:ext>
            </a:extLst>
          </p:cNvPr>
          <p:cNvSpPr/>
          <p:nvPr/>
        </p:nvSpPr>
        <p:spPr bwMode="auto">
          <a:xfrm>
            <a:off x="4303169" y="3067468"/>
            <a:ext cx="266125" cy="666332"/>
          </a:xfrm>
          <a:prstGeom prst="upDownArrow">
            <a:avLst/>
          </a:prstGeom>
          <a:solidFill>
            <a:srgbClr val="7030A0"/>
          </a:solidFill>
          <a:ln w="12700" cap="sq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Arrow: Up-Down 42">
            <a:extLst>
              <a:ext uri="{FF2B5EF4-FFF2-40B4-BE49-F238E27FC236}">
                <a16:creationId xmlns:a16="http://schemas.microsoft.com/office/drawing/2014/main" id="{AB0A9F04-08E1-4343-9112-7BB78E05C059}"/>
              </a:ext>
            </a:extLst>
          </p:cNvPr>
          <p:cNvSpPr/>
          <p:nvPr/>
        </p:nvSpPr>
        <p:spPr bwMode="auto">
          <a:xfrm>
            <a:off x="4302593" y="4394152"/>
            <a:ext cx="266125" cy="666332"/>
          </a:xfrm>
          <a:prstGeom prst="upDownArrow">
            <a:avLst/>
          </a:prstGeom>
          <a:solidFill>
            <a:srgbClr val="7030A0"/>
          </a:solidFill>
          <a:ln w="12700" cap="sq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Arrow: Up-Down 43">
            <a:extLst>
              <a:ext uri="{FF2B5EF4-FFF2-40B4-BE49-F238E27FC236}">
                <a16:creationId xmlns:a16="http://schemas.microsoft.com/office/drawing/2014/main" id="{6699BB60-850D-43FF-B351-26D058114C22}"/>
              </a:ext>
            </a:extLst>
          </p:cNvPr>
          <p:cNvSpPr/>
          <p:nvPr/>
        </p:nvSpPr>
        <p:spPr bwMode="auto">
          <a:xfrm rot="16200000">
            <a:off x="3285066" y="3707652"/>
            <a:ext cx="295278" cy="505746"/>
          </a:xfrm>
          <a:prstGeom prst="upDownArrow">
            <a:avLst/>
          </a:prstGeom>
          <a:solidFill>
            <a:srgbClr val="7030A0"/>
          </a:solidFill>
          <a:ln w="12700" cap="sq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Arrow: Up-Down 44">
            <a:extLst>
              <a:ext uri="{FF2B5EF4-FFF2-40B4-BE49-F238E27FC236}">
                <a16:creationId xmlns:a16="http://schemas.microsoft.com/office/drawing/2014/main" id="{941C580E-79B2-42E6-9D87-4FD5D1CABFCC}"/>
              </a:ext>
            </a:extLst>
          </p:cNvPr>
          <p:cNvSpPr/>
          <p:nvPr/>
        </p:nvSpPr>
        <p:spPr bwMode="auto">
          <a:xfrm rot="5400000">
            <a:off x="5328555" y="3721940"/>
            <a:ext cx="266702" cy="505745"/>
          </a:xfrm>
          <a:prstGeom prst="upDownArrow">
            <a:avLst/>
          </a:prstGeom>
          <a:solidFill>
            <a:srgbClr val="7030A0"/>
          </a:solidFill>
          <a:ln w="12700" cap="sq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Arc 2"/>
          <p:cNvSpPr/>
          <p:nvPr/>
        </p:nvSpPr>
        <p:spPr>
          <a:xfrm rot="405816">
            <a:off x="3934714" y="1837149"/>
            <a:ext cx="2717854" cy="2612736"/>
          </a:xfrm>
          <a:prstGeom prst="arc">
            <a:avLst>
              <a:gd name="adj1" fmla="val 15993970"/>
              <a:gd name="adj2" fmla="val 21351513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1031015">
            <a:off x="2503369" y="3087784"/>
            <a:ext cx="2717854" cy="2612736"/>
          </a:xfrm>
          <a:prstGeom prst="arc">
            <a:avLst>
              <a:gd name="adj1" fmla="val 16245212"/>
              <a:gd name="adj2" fmla="val 21165342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6898216">
            <a:off x="2456984" y="1837150"/>
            <a:ext cx="2717854" cy="2612736"/>
          </a:xfrm>
          <a:prstGeom prst="arc">
            <a:avLst>
              <a:gd name="adj1" fmla="val 15485996"/>
              <a:gd name="adj2" fmla="val 20562108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81CCC2D2-05C2-4659-BFAE-895E9606B358}"/>
              </a:ext>
            </a:extLst>
          </p:cNvPr>
          <p:cNvSpPr/>
          <p:nvPr/>
        </p:nvSpPr>
        <p:spPr>
          <a:xfrm rot="6518766">
            <a:off x="3841273" y="3160558"/>
            <a:ext cx="2717854" cy="2612736"/>
          </a:xfrm>
          <a:prstGeom prst="arc">
            <a:avLst>
              <a:gd name="adj1" fmla="val 16025107"/>
              <a:gd name="adj2" fmla="val 20673576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BEDB-3EA1-4B48-B865-49CF3C45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8001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Some Efforts to Support and Elevate the Impact of A&amp;S in the WPI Ecosystem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A7594B3-5B93-46F8-AD4F-168DA30BB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384658"/>
              </p:ext>
            </p:extLst>
          </p:nvPr>
        </p:nvGraphicFramePr>
        <p:xfrm>
          <a:off x="477982" y="13716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24656F0-735D-41B3-981F-60AC5C903CB1}"/>
              </a:ext>
            </a:extLst>
          </p:cNvPr>
          <p:cNvSpPr txBox="1"/>
          <p:nvPr/>
        </p:nvSpPr>
        <p:spPr>
          <a:xfrm>
            <a:off x="6129003" y="3429000"/>
            <a:ext cx="243840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Cross-Collaborations</a:t>
            </a:r>
          </a:p>
          <a:p>
            <a:pPr lvl="0" algn="ctr"/>
            <a:r>
              <a:rPr lang="en-US" sz="1200" b="1" dirty="0">
                <a:solidFill>
                  <a:schemeClr val="bg1"/>
                </a:solidFill>
              </a:rPr>
              <a:t>(Provost, Deans/VPR, Adm. MC)</a:t>
            </a:r>
          </a:p>
          <a:p>
            <a:pPr lvl="0" algn="ctr"/>
            <a:endParaRPr lang="en-US" sz="1000" b="1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STEM Faculty Launch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Social Justice Summit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A&amp;S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Critical Conversations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Cross-divisional initiatives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Cross-cutting themes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Joint PhD program-UMMS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New Global Initiatives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53A038-9038-4C83-8E1E-97C26D77A671}"/>
              </a:ext>
            </a:extLst>
          </p:cNvPr>
          <p:cNvSpPr txBox="1"/>
          <p:nvPr/>
        </p:nvSpPr>
        <p:spPr>
          <a:xfrm>
            <a:off x="3373582" y="3554083"/>
            <a:ext cx="243840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Educate, Excite &amp; Engage Students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New academic programs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Supporting A&amp;S students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A&amp;S Advisory Councils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Specific groups (SACNAS)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Summer research fellowships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Dean’s Fund for Graduate Students</a:t>
            </a:r>
          </a:p>
          <a:p>
            <a:pPr algn="ctr"/>
            <a:endParaRPr lang="en-US" sz="1600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252EB-EF0D-4313-BF46-53A2862A7F6D}"/>
              </a:ext>
            </a:extLst>
          </p:cNvPr>
          <p:cNvSpPr txBox="1"/>
          <p:nvPr/>
        </p:nvSpPr>
        <p:spPr>
          <a:xfrm>
            <a:off x="744682" y="3554083"/>
            <a:ext cx="236220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Faculty Focus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Faculty recruitment, development, mentoring &amp; engagement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Building the A&amp;S graduate programs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Strengthening the A&amp;S research enterprise</a:t>
            </a:r>
          </a:p>
          <a:p>
            <a:pPr algn="ctr"/>
            <a:endParaRPr lang="en-US" sz="16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F1AA8-1FC4-4153-AB18-372BC3D4EAF6}"/>
              </a:ext>
            </a:extLst>
          </p:cNvPr>
          <p:cNvSpPr txBox="1"/>
          <p:nvPr/>
        </p:nvSpPr>
        <p:spPr>
          <a:xfrm>
            <a:off x="744682" y="6018362"/>
            <a:ext cx="8001000" cy="68579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Approximately </a:t>
            </a:r>
            <a:r>
              <a:rPr lang="en-US" sz="1600" dirty="0">
                <a:solidFill>
                  <a:srgbClr val="C4122F"/>
                </a:solidFill>
              </a:rPr>
              <a:t>70%</a:t>
            </a:r>
            <a:r>
              <a:rPr lang="en-US" sz="1600" dirty="0"/>
              <a:t> of Dean’s time is spent meeting and engaging with faculty and collaborating with A&amp;S department and program leadership</a:t>
            </a:r>
          </a:p>
        </p:txBody>
      </p:sp>
    </p:spTree>
    <p:extLst>
      <p:ext uri="{BB962C8B-B14F-4D97-AF65-F5344CB8AC3E}">
        <p14:creationId xmlns:p14="http://schemas.microsoft.com/office/powerpoint/2010/main" val="75432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Highlights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54864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Faculty</a:t>
            </a:r>
          </a:p>
          <a:p>
            <a:pPr lvl="1"/>
            <a:r>
              <a:rPr lang="en-US" dirty="0"/>
              <a:t>54% of WPI faculty and 59% of all UG credits</a:t>
            </a:r>
          </a:p>
          <a:p>
            <a:pPr lvl="1"/>
            <a:r>
              <a:rPr lang="en-US" dirty="0"/>
              <a:t>52% of all WPI research funding</a:t>
            </a:r>
          </a:p>
          <a:p>
            <a:r>
              <a:rPr lang="en-US" b="1" dirty="0"/>
              <a:t>Students</a:t>
            </a:r>
          </a:p>
          <a:p>
            <a:pPr lvl="1"/>
            <a:r>
              <a:rPr lang="en-US" dirty="0"/>
              <a:t>Undergraduate research awards, Dean’s graduate fund, student advisory councils</a:t>
            </a:r>
          </a:p>
          <a:p>
            <a:r>
              <a:rPr lang="en-US" b="1" dirty="0"/>
              <a:t>Neuroscience Initiative</a:t>
            </a:r>
          </a:p>
          <a:p>
            <a:pPr lvl="1"/>
            <a:r>
              <a:rPr lang="en-US" dirty="0"/>
              <a:t>Julia Kasparian Fund for Neuroscience Research, Music &amp; the Brain, MS program</a:t>
            </a:r>
          </a:p>
          <a:p>
            <a:r>
              <a:rPr lang="en-US" b="1" dirty="0"/>
              <a:t>Community</a:t>
            </a:r>
          </a:p>
          <a:p>
            <a:pPr lvl="1"/>
            <a:r>
              <a:rPr lang="en-US" dirty="0"/>
              <a:t>A&amp;S Week, Critical Conversations</a:t>
            </a:r>
          </a:p>
          <a:p>
            <a:r>
              <a:rPr lang="en-US" b="1" dirty="0"/>
              <a:t>Diversity</a:t>
            </a:r>
          </a:p>
          <a:p>
            <a:pPr lvl="1"/>
            <a:r>
              <a:rPr lang="en-US" dirty="0"/>
              <a:t>SACNAS, Social Justice Summit, STEM Faculty Launch</a:t>
            </a:r>
          </a:p>
          <a:p>
            <a:pPr lvl="1"/>
            <a:r>
              <a:rPr lang="en-US" dirty="0"/>
              <a:t>Several A&amp;S programs have more women than WPI average (BBT, CBC, Math, BCB, Data Science)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C2B895-78B3-4E13-A701-71234E6763C4}"/>
              </a:ext>
            </a:extLst>
          </p:cNvPr>
          <p:cNvSpPr/>
          <p:nvPr/>
        </p:nvSpPr>
        <p:spPr bwMode="auto">
          <a:xfrm>
            <a:off x="6400800" y="2970805"/>
            <a:ext cx="1828800" cy="1061464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290866-B454-4980-85B3-B5844460B37A}"/>
              </a:ext>
            </a:extLst>
          </p:cNvPr>
          <p:cNvSpPr/>
          <p:nvPr/>
        </p:nvSpPr>
        <p:spPr bwMode="auto">
          <a:xfrm>
            <a:off x="6405418" y="1770675"/>
            <a:ext cx="1828800" cy="1125401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9DB4AED-BBF9-4450-BBC8-5CA91902611F}"/>
              </a:ext>
            </a:extLst>
          </p:cNvPr>
          <p:cNvSpPr/>
          <p:nvPr/>
        </p:nvSpPr>
        <p:spPr bwMode="auto">
          <a:xfrm>
            <a:off x="6400800" y="4106998"/>
            <a:ext cx="1828800" cy="1150801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D7B7DB-40A2-4DBD-B511-C8E290950FBE}"/>
              </a:ext>
            </a:extLst>
          </p:cNvPr>
          <p:cNvSpPr/>
          <p:nvPr/>
        </p:nvSpPr>
        <p:spPr bwMode="auto">
          <a:xfrm>
            <a:off x="6400800" y="533400"/>
            <a:ext cx="1828800" cy="1192492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CB12CF-F50B-4448-836E-03210B0A14CA}"/>
              </a:ext>
            </a:extLst>
          </p:cNvPr>
          <p:cNvSpPr/>
          <p:nvPr/>
        </p:nvSpPr>
        <p:spPr bwMode="auto">
          <a:xfrm>
            <a:off x="6400800" y="5364298"/>
            <a:ext cx="1828800" cy="1115597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927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72E0-D2EF-4ADD-BD18-AD573173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2092"/>
            <a:ext cx="8229600" cy="800100"/>
          </a:xfrm>
        </p:spPr>
        <p:txBody>
          <a:bodyPr/>
          <a:lstStyle/>
          <a:p>
            <a:r>
              <a:rPr lang="en-US" sz="2800" dirty="0"/>
              <a:t>In Brief: Role of the A&amp;S Dean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5ABF6-5290-48A2-A47A-2591F18A6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973343"/>
          </a:xfrm>
        </p:spPr>
        <p:txBody>
          <a:bodyPr>
            <a:normAutofit fontScale="92500"/>
          </a:bodyPr>
          <a:lstStyle/>
          <a:p>
            <a:r>
              <a:rPr lang="en-US" dirty="0"/>
              <a:t>Develop and implement cohesive strategic vision (external and internal) for the arts &amp; sciences</a:t>
            </a:r>
          </a:p>
          <a:p>
            <a:r>
              <a:rPr lang="en-US" dirty="0"/>
              <a:t>Support budget priorities and help ensure fiscal responsibility </a:t>
            </a:r>
          </a:p>
          <a:p>
            <a:r>
              <a:rPr lang="en-US" dirty="0"/>
              <a:t>Communicate, support, and inspire faculty, students and staff to advance our academic mission</a:t>
            </a:r>
          </a:p>
          <a:p>
            <a:r>
              <a:rPr lang="en-US" dirty="0"/>
              <a:t>Foster new disciplinary and transdisciplinary activities and opportunities (cross divisions; academic entities etc.)</a:t>
            </a:r>
          </a:p>
          <a:p>
            <a:r>
              <a:rPr lang="en-US" dirty="0"/>
              <a:t>Work internally and externally to enhance the success of Arts &amp; Sciences at WPI as an integrated organism to achieve our goals: 1) Global Polytechnic, 2) Significant impact on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02" y="211455"/>
            <a:ext cx="1804358" cy="9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5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82D5-488F-47B6-AF37-C2A3AA80A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30" y="280598"/>
            <a:ext cx="8229600" cy="800100"/>
          </a:xfrm>
        </p:spPr>
        <p:txBody>
          <a:bodyPr/>
          <a:lstStyle/>
          <a:p>
            <a:pPr algn="ctr"/>
            <a:r>
              <a:rPr lang="en-US" dirty="0"/>
              <a:t>This Is “Us”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EBE586-A439-458C-A3E4-3469E245A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819566"/>
              </p:ext>
            </p:extLst>
          </p:nvPr>
        </p:nvGraphicFramePr>
        <p:xfrm>
          <a:off x="168224" y="1321891"/>
          <a:ext cx="8839200" cy="505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1BB9A2B8-52EA-4F2A-AD9C-57D9C22427BB}"/>
              </a:ext>
            </a:extLst>
          </p:cNvPr>
          <p:cNvSpPr/>
          <p:nvPr/>
        </p:nvSpPr>
        <p:spPr bwMode="auto">
          <a:xfrm>
            <a:off x="7612627" y="1321840"/>
            <a:ext cx="914400" cy="9144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95D9B37-AFFA-4EDD-B549-D8E2094FE6DD}"/>
              </a:ext>
            </a:extLst>
          </p:cNvPr>
          <p:cNvSpPr/>
          <p:nvPr/>
        </p:nvSpPr>
        <p:spPr bwMode="auto">
          <a:xfrm>
            <a:off x="6519571" y="1333748"/>
            <a:ext cx="914400" cy="91440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CA5636D-1F38-4329-9308-53D2E48CA2F2}"/>
              </a:ext>
            </a:extLst>
          </p:cNvPr>
          <p:cNvSpPr/>
          <p:nvPr/>
        </p:nvSpPr>
        <p:spPr bwMode="auto">
          <a:xfrm>
            <a:off x="7021529" y="2192556"/>
            <a:ext cx="914400" cy="914400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F0C299F-2AD7-467C-AAC2-19929C1FC10C}"/>
              </a:ext>
            </a:extLst>
          </p:cNvPr>
          <p:cNvSpPr/>
          <p:nvPr/>
        </p:nvSpPr>
        <p:spPr bwMode="auto">
          <a:xfrm>
            <a:off x="8027903" y="2214161"/>
            <a:ext cx="914400" cy="914400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77B7388-0A8D-4CEB-AFFA-784128398918}"/>
              </a:ext>
            </a:extLst>
          </p:cNvPr>
          <p:cNvSpPr/>
          <p:nvPr/>
        </p:nvSpPr>
        <p:spPr bwMode="auto">
          <a:xfrm>
            <a:off x="7212269" y="3109679"/>
            <a:ext cx="914400" cy="914400"/>
          </a:xfrm>
          <a:prstGeom prst="ellipse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DC0DCFC-F186-48A5-B22D-A72248AFCE37}"/>
              </a:ext>
            </a:extLst>
          </p:cNvPr>
          <p:cNvSpPr/>
          <p:nvPr/>
        </p:nvSpPr>
        <p:spPr bwMode="auto">
          <a:xfrm>
            <a:off x="8172656" y="3174142"/>
            <a:ext cx="914400" cy="914400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930F89C-B40E-4AFB-B16F-683683299A55}"/>
              </a:ext>
            </a:extLst>
          </p:cNvPr>
          <p:cNvSpPr/>
          <p:nvPr/>
        </p:nvSpPr>
        <p:spPr bwMode="auto">
          <a:xfrm>
            <a:off x="7178624" y="4061561"/>
            <a:ext cx="914400" cy="914400"/>
          </a:xfrm>
          <a:prstGeom prst="ellipse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B5A9C6-D37F-4AE3-98EB-C984C12E0C10}"/>
              </a:ext>
            </a:extLst>
          </p:cNvPr>
          <p:cNvSpPr/>
          <p:nvPr/>
        </p:nvSpPr>
        <p:spPr bwMode="auto">
          <a:xfrm>
            <a:off x="8137705" y="4150753"/>
            <a:ext cx="914400" cy="914400"/>
          </a:xfrm>
          <a:prstGeom prst="ellipse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569EA15-6BDE-4AB8-9313-625FAD1E599F}"/>
              </a:ext>
            </a:extLst>
          </p:cNvPr>
          <p:cNvSpPr/>
          <p:nvPr/>
        </p:nvSpPr>
        <p:spPr bwMode="auto">
          <a:xfrm>
            <a:off x="8146438" y="5127364"/>
            <a:ext cx="914400" cy="914400"/>
          </a:xfrm>
          <a:prstGeom prst="ellipse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7ABDC24-CD3A-4AAE-9D56-D40B2A9049F8}"/>
              </a:ext>
            </a:extLst>
          </p:cNvPr>
          <p:cNvSpPr/>
          <p:nvPr/>
        </p:nvSpPr>
        <p:spPr bwMode="auto">
          <a:xfrm>
            <a:off x="1742356" y="1321840"/>
            <a:ext cx="914400" cy="914400"/>
          </a:xfrm>
          <a:prstGeom prst="ellipse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C6BF228-B80D-4716-B52F-D6A35CC77FF4}"/>
              </a:ext>
            </a:extLst>
          </p:cNvPr>
          <p:cNvSpPr/>
          <p:nvPr/>
        </p:nvSpPr>
        <p:spPr bwMode="auto">
          <a:xfrm>
            <a:off x="522430" y="1347689"/>
            <a:ext cx="914400" cy="914400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2336E56-0D95-486A-9788-2CD29CF5B84A}"/>
              </a:ext>
            </a:extLst>
          </p:cNvPr>
          <p:cNvSpPr/>
          <p:nvPr/>
        </p:nvSpPr>
        <p:spPr bwMode="auto">
          <a:xfrm>
            <a:off x="194324" y="2262089"/>
            <a:ext cx="914400" cy="914400"/>
          </a:xfrm>
          <a:prstGeom prst="ellipse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B2E576F-E8EF-4F75-8518-3B4380DB9A1B}"/>
              </a:ext>
            </a:extLst>
          </p:cNvPr>
          <p:cNvSpPr/>
          <p:nvPr/>
        </p:nvSpPr>
        <p:spPr bwMode="auto">
          <a:xfrm>
            <a:off x="1263113" y="2192556"/>
            <a:ext cx="914400" cy="914400"/>
          </a:xfrm>
          <a:prstGeom prst="ellipse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09B1563-BCB6-4A1B-8267-72247FB187E0}"/>
              </a:ext>
            </a:extLst>
          </p:cNvPr>
          <p:cNvSpPr/>
          <p:nvPr/>
        </p:nvSpPr>
        <p:spPr bwMode="auto">
          <a:xfrm>
            <a:off x="1059341" y="3159362"/>
            <a:ext cx="914400" cy="914400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7B6C97A-2F44-4FF8-A6E8-44428EE2396A}"/>
              </a:ext>
            </a:extLst>
          </p:cNvPr>
          <p:cNvSpPr/>
          <p:nvPr/>
        </p:nvSpPr>
        <p:spPr bwMode="auto">
          <a:xfrm>
            <a:off x="139155" y="3213971"/>
            <a:ext cx="914400" cy="914400"/>
          </a:xfrm>
          <a:prstGeom prst="ellipse">
            <a:avLst/>
          </a:pr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8579D1A-F782-4FA8-8816-0C0F46AC0E86}"/>
              </a:ext>
            </a:extLst>
          </p:cNvPr>
          <p:cNvSpPr/>
          <p:nvPr/>
        </p:nvSpPr>
        <p:spPr bwMode="auto">
          <a:xfrm>
            <a:off x="134643" y="4215615"/>
            <a:ext cx="914400" cy="914400"/>
          </a:xfrm>
          <a:prstGeom prst="ellipse">
            <a:avLst/>
          </a:prstGeom>
          <a:blipFill dpi="0"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6A3ECC2-1550-4BD2-9665-EFC5F8DF7433}"/>
              </a:ext>
            </a:extLst>
          </p:cNvPr>
          <p:cNvSpPr/>
          <p:nvPr/>
        </p:nvSpPr>
        <p:spPr bwMode="auto">
          <a:xfrm>
            <a:off x="1116205" y="4112321"/>
            <a:ext cx="914400" cy="914400"/>
          </a:xfrm>
          <a:prstGeom prst="ellipse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28840B0-CA26-4724-9766-5FC690DD0002}"/>
              </a:ext>
            </a:extLst>
          </p:cNvPr>
          <p:cNvSpPr/>
          <p:nvPr/>
        </p:nvSpPr>
        <p:spPr bwMode="auto">
          <a:xfrm>
            <a:off x="201805" y="5232360"/>
            <a:ext cx="914400" cy="914400"/>
          </a:xfrm>
          <a:prstGeom prst="ellipse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9AE89C0-AEA2-420F-A04C-D71132263630}"/>
              </a:ext>
            </a:extLst>
          </p:cNvPr>
          <p:cNvSpPr/>
          <p:nvPr/>
        </p:nvSpPr>
        <p:spPr bwMode="auto">
          <a:xfrm>
            <a:off x="1183529" y="5082956"/>
            <a:ext cx="914400" cy="914400"/>
          </a:xfrm>
          <a:prstGeom prst="ellipse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C8501C-789C-498E-BBAE-57CD292A8BDA}"/>
              </a:ext>
            </a:extLst>
          </p:cNvPr>
          <p:cNvSpPr/>
          <p:nvPr/>
        </p:nvSpPr>
        <p:spPr bwMode="auto">
          <a:xfrm>
            <a:off x="6339905" y="5503742"/>
            <a:ext cx="980897" cy="966861"/>
          </a:xfrm>
          <a:prstGeom prst="ellipse">
            <a:avLst/>
          </a:prstGeom>
          <a:blipFill dpi="0"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660A72-4CDD-4DEA-BC78-56A2C8B0E002}"/>
              </a:ext>
            </a:extLst>
          </p:cNvPr>
          <p:cNvSpPr/>
          <p:nvPr/>
        </p:nvSpPr>
        <p:spPr bwMode="auto">
          <a:xfrm>
            <a:off x="2002972" y="5565241"/>
            <a:ext cx="914400" cy="914400"/>
          </a:xfrm>
          <a:prstGeom prst="ellipse">
            <a:avLst/>
          </a:prstGeom>
          <a:blipFill dpi="0"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1ACFAA-1244-4661-BB90-1B9726663F37}"/>
              </a:ext>
            </a:extLst>
          </p:cNvPr>
          <p:cNvSpPr/>
          <p:nvPr/>
        </p:nvSpPr>
        <p:spPr bwMode="auto">
          <a:xfrm>
            <a:off x="7217003" y="5024681"/>
            <a:ext cx="914400" cy="914400"/>
          </a:xfrm>
          <a:prstGeom prst="ellipse">
            <a:avLst/>
          </a:prstGeom>
          <a:blipFill dpi="0"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127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0"/>
            <a:ext cx="3352799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FAB4F5-C97D-44F5-8F9C-79A762734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822" y="1655945"/>
            <a:ext cx="3885977" cy="4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91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1d76e6ed25a0b9acc172e1212e12c5ea2ec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WPI_Gray">
  <a:themeElements>
    <a:clrScheme name="Custom 57">
      <a:dk1>
        <a:srgbClr val="FFFFFF"/>
      </a:dk1>
      <a:lt1>
        <a:srgbClr val="6D6D6D"/>
      </a:lt1>
      <a:dk2>
        <a:srgbClr val="000000"/>
      </a:dk2>
      <a:lt2>
        <a:srgbClr val="FFFFFF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D9CD95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sq" algn="ctr">
          <a:solidFill>
            <a:schemeClr val="tx1"/>
          </a:solidFill>
          <a:miter lim="800000"/>
          <a:headEnd/>
          <a:tailEnd/>
        </a:ln>
        <a:effectLst/>
      </a:spPr>
      <a:bodyPr wrap="none" rtlCol="0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WPI_2012Multi</Template>
  <TotalTime>1634</TotalTime>
  <Words>553</Words>
  <Application>Microsoft Office PowerPoint</Application>
  <PresentationFormat>On-screen Show (4:3)</PresentationFormat>
  <Paragraphs>74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WPI-White</vt:lpstr>
      <vt:lpstr>WPI_Gray</vt:lpstr>
      <vt:lpstr>1_Office Theme</vt:lpstr>
      <vt:lpstr>Pathways: Journey of Art &amp; Sciences (over 18 months)</vt:lpstr>
      <vt:lpstr>Where do we begin:</vt:lpstr>
      <vt:lpstr>Determining Who We Are &amp; Where We are Going</vt:lpstr>
      <vt:lpstr>Strategic Vision: From Margins to Center</vt:lpstr>
      <vt:lpstr>Some Efforts to Support and Elevate the Impact of A&amp;S in the WPI Ecosystem</vt:lpstr>
      <vt:lpstr>Quick Highlights</vt:lpstr>
      <vt:lpstr>In Brief: Role of the A&amp;S Dean</vt:lpstr>
      <vt:lpstr>This Is “Us”</vt:lpstr>
      <vt:lpstr>PowerPoint Presentation</vt:lpstr>
    </vt:vector>
  </TitlesOfParts>
  <Company>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Verdana Bold 40pt</dc:title>
  <dc:creator>Choi, Yejee</dc:creator>
  <cp:lastModifiedBy>Ouellette, Rebecca A</cp:lastModifiedBy>
  <cp:revision>158</cp:revision>
  <cp:lastPrinted>2019-03-13T19:06:49Z</cp:lastPrinted>
  <dcterms:created xsi:type="dcterms:W3CDTF">2016-10-10T18:04:18Z</dcterms:created>
  <dcterms:modified xsi:type="dcterms:W3CDTF">2019-03-14T17:41:45Z</dcterms:modified>
</cp:coreProperties>
</file>