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57" r:id="rId5"/>
  </p:sldIdLst>
  <p:sldSz cx="32918400" cy="21945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adjiev, Michael S." initials="AMS" lastIdx="1" clrIdx="0">
    <p:extLst>
      <p:ext uri="{19B8F6BF-5375-455C-9EA6-DF929625EA0E}">
        <p15:presenceInfo xmlns:p15="http://schemas.microsoft.com/office/powerpoint/2012/main" userId="S::msabadjiev@wpi.edu::db0f0c77-d065-4c99-9301-c81e2005566c" providerId="AD"/>
      </p:ext>
    </p:extLst>
  </p:cmAuthor>
  <p:cmAuthor id="2" name="Ewen, Clark J." initials="EJ" lastIdx="1" clrIdx="1">
    <p:extLst>
      <p:ext uri="{19B8F6BF-5375-455C-9EA6-DF929625EA0E}">
        <p15:presenceInfo xmlns:p15="http://schemas.microsoft.com/office/powerpoint/2012/main" userId="S::cjewen@wpi.edu::a00d7005-a22c-4d44-bbd9-5abee534c8e3" providerId="AD"/>
      </p:ext>
    </p:extLst>
  </p:cmAuthor>
  <p:cmAuthor id="3" name="Johnson, Nicholas B." initials="JNB" lastIdx="1" clrIdx="2">
    <p:extLst>
      <p:ext uri="{19B8F6BF-5375-455C-9EA6-DF929625EA0E}">
        <p15:presenceInfo xmlns:p15="http://schemas.microsoft.com/office/powerpoint/2012/main" userId="Johnson, Nicholas B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EA7047-001C-4F86-BE3C-F81E20E6CFEC}" v="134" dt="2020-05-04T14:28:13.547"/>
    <p1510:client id="{274BC404-375F-486F-ADD7-5883758B4AFA}" v="126" dt="2020-05-04T00:47:58.581"/>
    <p1510:client id="{3F1FF14B-115B-8A76-4966-11E9958F59C6}" v="337" dt="2020-05-03T22:24:17.516"/>
    <p1510:client id="{45B7A0F2-8697-9F9E-164B-AF15A2258933}" v="2263" dt="2020-05-03T23:13:05.681"/>
    <p1510:client id="{83033522-E04D-4E60-BA6F-DFA6AF026CF9}" v="773" dt="2020-05-04T01:44:31.543"/>
    <p1510:client id="{967645B7-EECF-8DE8-0942-BABE0B81F458}" v="2" dt="2020-05-04T12:02:50.971"/>
    <p1510:client id="{C46CC4DA-735F-B6CA-BC07-CD5FF360580B}" v="29" dt="2020-05-04T14:55:41.915"/>
    <p1510:client id="{CDE07F65-E248-5E45-BD35-0C6C90BAE7ED}" v="3" dt="2020-05-04T14:45:45.701"/>
    <p1510:client id="{DED5D358-E718-46BF-9F35-0BB310A2DF8A}" v="11" dt="2020-05-04T15:54:32.303"/>
    <p1510:client id="{E4E86409-FEA5-4E6F-B30A-41923BA748F9}" v="2059" dt="2020-05-04T01:21:37.381"/>
    <p1510:client id="{FE98F049-8A6D-A491-00DF-5A167AC6B23C}" v="439" dt="2020-05-04T00:40:49.5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026" y="-43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commentAuthors" Target="commentAuthor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wpi0-my.sharepoint.com/personal/nbjohnson_wpi_edu/Documents/MQP%20Cha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NNs Recall vs. FPS Performance	</a:t>
            </a:r>
          </a:p>
        </c:rich>
      </c:tx>
      <c:layout>
        <c:manualLayout>
          <c:xMode val="edge"/>
          <c:yMode val="edge"/>
          <c:x val="0.23867570656986861"/>
          <c:y val="4.20949635861992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dk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flat" cmpd="sng" algn="ctr">
              <a:noFill/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5.0565398951998942E-2"/>
                  <c:y val="-7.557968410878664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SSD</a:t>
                    </a:r>
                    <a:r>
                      <a:rPr lang="en-US" baseline="0"/>
                      <a:t> Mobilenet v2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26-48CC-8350-A9222705BBCD}"/>
                </c:ext>
              </c:extLst>
            </c:dLbl>
            <c:dLbl>
              <c:idx val="1"/>
              <c:layout>
                <c:manualLayout>
                  <c:x val="-0.13160745049292982"/>
                  <c:y val="-6.179540654454045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SSD Inception</a:t>
                    </a:r>
                    <a:r>
                      <a:rPr lang="en-US" baseline="0"/>
                      <a:t> v2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26-48CC-8350-A9222705BBC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SSD ResNet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26-48CC-8350-A9222705BB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rnd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_{r1}</c:f>
              <c:numCache>
                <c:formatCode>General</c:formatCode>
                <c:ptCount val="3"/>
                <c:pt idx="0">
                  <c:v>20.626097320579571</c:v>
                </c:pt>
                <c:pt idx="1">
                  <c:v>17.19566759359704</c:v>
                </c:pt>
                <c:pt idx="2">
                  <c:v>7.5067898832254629</c:v>
                </c:pt>
              </c:numCache>
            </c:numRef>
          </c:xVal>
          <c:yVal>
            <c:numRef>
              <c:f>_{r2}</c:f>
              <c:numCache>
                <c:formatCode>General</c:formatCode>
                <c:ptCount val="3"/>
                <c:pt idx="0">
                  <c:v>0.75519618327801452</c:v>
                </c:pt>
                <c:pt idx="1">
                  <c:v>0.72984279848616662</c:v>
                </c:pt>
                <c:pt idx="2">
                  <c:v>0.48404712166632496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826-48CC-8350-A9222705BBC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1363940079"/>
        <c:axId val="1353902639"/>
      </c:scatterChart>
      <c:valAx>
        <c:axId val="13639400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FPS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3902639"/>
        <c:crosses val="autoZero"/>
        <c:crossBetween val="midCat"/>
      </c:valAx>
      <c:valAx>
        <c:axId val="1353902639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Recall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3940079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/>
    <cs:effectRef idx="1"/>
    <cs:fontRef idx="minor">
      <a:schemeClr val="dk1"/>
    </cs:fontRef>
    <cs:spPr>
      <a:ln w="9525" cap="flat" cmpd="sng" algn="ctr">
        <a:solidFill>
          <a:schemeClr val="phClr">
            <a:alpha val="70000"/>
          </a:schemeClr>
        </a:solidFill>
        <a:prstDash val="sysDot"/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rnd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 spc="0" baseline="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>
              <a:alpha val="0"/>
            </a:schemeClr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0000"/>
            <a:lumOff val="80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 cap="rnd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rnd">
        <a:solidFill>
          <a:schemeClr val="dk1">
            <a:lumMod val="25000"/>
            <a:lumOff val="75000"/>
          </a:schemeClr>
        </a:solidFill>
        <a:round/>
      </a:ln>
    </cs:spPr>
    <cs:defRPr sz="1197" kern="1200" spc="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D32B7-3E85-1D4A-A778-ECD8D991832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09F33-1A92-044A-8625-EDA9CE651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4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09F33-1A92-044A-8625-EDA9CE651B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13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87C0-7AB2-4EB4-9B28-C523700F0A6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9721-14CE-404C-BBA2-16EEBEE8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997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87C0-7AB2-4EB4-9B28-C523700F0A6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9721-14CE-404C-BBA2-16EEBEE8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87C0-7AB2-4EB4-9B28-C523700F0A6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9721-14CE-404C-BBA2-16EEBEE8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29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87C0-7AB2-4EB4-9B28-C523700F0A6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9721-14CE-404C-BBA2-16EEBEE8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32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/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75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87C0-7AB2-4EB4-9B28-C523700F0A6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9721-14CE-404C-BBA2-16EEBEE8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8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87C0-7AB2-4EB4-9B28-C523700F0A6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9721-14CE-404C-BBA2-16EEBEE8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48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87C0-7AB2-4EB4-9B28-C523700F0A6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9721-14CE-404C-BBA2-16EEBEE8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1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87C0-7AB2-4EB4-9B28-C523700F0A6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9721-14CE-404C-BBA2-16EEBEE8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83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87C0-7AB2-4EB4-9B28-C523700F0A6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9721-14CE-404C-BBA2-16EEBEE8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22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87C0-7AB2-4EB4-9B28-C523700F0A6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9721-14CE-404C-BBA2-16EEBEE8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87C0-7AB2-4EB4-9B28-C523700F0A6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D9721-14CE-404C-BBA2-16EEBEE8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90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087C0-7AB2-4EB4-9B28-C523700F0A61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D9721-14CE-404C-BBA2-16EEBEE88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6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tiff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image" Target="../media/image7.jpe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device&#10;&#10;Description automatically generated">
            <a:extLst>
              <a:ext uri="{FF2B5EF4-FFF2-40B4-BE49-F238E27FC236}">
                <a16:creationId xmlns:a16="http://schemas.microsoft.com/office/drawing/2014/main" id="{1414F26F-3309-2741-92A2-9E2C0B8998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2" t="8525" r="30314" b="8685"/>
          <a:stretch/>
        </p:blipFill>
        <p:spPr>
          <a:xfrm flipH="1">
            <a:off x="27523670" y="638176"/>
            <a:ext cx="4392103" cy="4942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3CF75E-DDE3-400C-8883-09172B674AD1}"/>
              </a:ext>
            </a:extLst>
          </p:cNvPr>
          <p:cNvSpPr txBox="1"/>
          <p:nvPr/>
        </p:nvSpPr>
        <p:spPr>
          <a:xfrm>
            <a:off x="2132586" y="788888"/>
            <a:ext cx="2873828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200">
                <a:solidFill>
                  <a:schemeClr val="bg1"/>
                </a:solidFill>
              </a:rPr>
              <a:t>Autonomous Underwater Lionfish Harvester</a:t>
            </a:r>
          </a:p>
          <a:p>
            <a:pPr algn="ctr"/>
            <a:r>
              <a:rPr lang="en-US" sz="4000" i="1">
                <a:solidFill>
                  <a:schemeClr val="bg1"/>
                </a:solidFill>
              </a:rPr>
              <a:t>Phase III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739C9F-2AFF-ED46-9266-A48231DB8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72" b="27861"/>
          <a:stretch/>
        </p:blipFill>
        <p:spPr bwMode="auto">
          <a:xfrm>
            <a:off x="209680" y="1029373"/>
            <a:ext cx="6172200" cy="224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928E4AE-4216-5F4A-85D7-6CC52F79BB98}"/>
              </a:ext>
            </a:extLst>
          </p:cNvPr>
          <p:cNvSpPr/>
          <p:nvPr/>
        </p:nvSpPr>
        <p:spPr>
          <a:xfrm>
            <a:off x="380373" y="6764029"/>
            <a:ext cx="10284247" cy="6351159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219456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500" b="1" u="sng">
                <a:cs typeface="Calibri"/>
              </a:rPr>
              <a:t>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What are Lionfish?</a:t>
            </a:r>
            <a:endParaRPr lang="en-US" sz="2000" b="1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Lionfish are an invasive species in the Atlantic</a:t>
            </a:r>
            <a:endParaRPr lang="en-US" sz="200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cs typeface="Calibri"/>
              </a:rPr>
              <a:t>Lionfish can grow up to 15” and weigh approximately 2.6lbs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Female lionfish can lay 2,000,000 eggs per year </a:t>
            </a:r>
            <a:endParaRPr lang="en-US" sz="20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Why are Lionfish a problem?</a:t>
            </a:r>
            <a:endParaRPr lang="en-US" sz="2000" b="1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They have no natural predators in the area</a:t>
            </a:r>
            <a:endParaRPr lang="en-US" sz="200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They devastate local fish populations and threaten coral reef habitats</a:t>
            </a:r>
            <a:endParaRPr lang="en-US" sz="200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Lionfish can eat anything up to  2/3 their body size </a:t>
            </a:r>
            <a:endParaRPr lang="en-US" sz="20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What is being done to alleviate the issue?</a:t>
            </a:r>
            <a:endParaRPr lang="en-US" sz="2000" b="1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There are little to no fishing</a:t>
            </a:r>
            <a:r>
              <a:rPr lang="en-US" sz="2000">
                <a:cs typeface="Calibri"/>
              </a:rPr>
              <a:t> </a:t>
            </a:r>
            <a:r>
              <a:rPr lang="en-US" sz="2000"/>
              <a:t>regulations</a:t>
            </a:r>
            <a:endParaRPr lang="en-US" sz="200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cs typeface="Calibri"/>
              </a:rPr>
              <a:t>Organizations host lionfish hunting derbies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cs typeface="Calibri"/>
              </a:rPr>
              <a:t>Countries are promoting Lionfish consumption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Human Limitations on diving</a:t>
            </a:r>
            <a:endParaRPr lang="en-US" sz="2000" b="1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Scuba diver fisherman are limited to ~130 ft depth</a:t>
            </a:r>
            <a:endParaRPr lang="en-US" sz="200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/>
              <a:t>Lionfish have been spotted as far as 820 ft</a:t>
            </a:r>
            <a:endParaRPr lang="en-US" sz="200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/>
              <a:t>Why Autonomous?</a:t>
            </a:r>
            <a:endParaRPr lang="en-US" sz="2000" b="1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cs typeface="Calibri"/>
              </a:rPr>
              <a:t>Robotic harvesters that are operated through a tether can damage the coral reefs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cs typeface="Calibri"/>
              </a:rPr>
              <a:t>As a result most are not allowed in the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500"/>
          </a:p>
          <a:p>
            <a:endParaRPr lang="en-US" sz="2500" u="sng">
              <a:cs typeface="Calibri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9E584B3-3DB9-B248-9BF2-D8DC94DE5BFE}"/>
              </a:ext>
            </a:extLst>
          </p:cNvPr>
          <p:cNvSpPr/>
          <p:nvPr/>
        </p:nvSpPr>
        <p:spPr>
          <a:xfrm>
            <a:off x="428970" y="13330309"/>
            <a:ext cx="10296156" cy="301448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9456" tIns="0" rIns="219456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500" b="1" u="sng"/>
              <a:t>Key Objectives</a:t>
            </a:r>
          </a:p>
          <a:p>
            <a:r>
              <a:rPr lang="en-US" sz="2000">
                <a:ea typeface="+mn-lt"/>
                <a:cs typeface="+mn-lt"/>
              </a:rPr>
              <a:t>The overall goal of our MQP was to implement an autonomous system to hunt and capture lionfish with the following objectives:</a:t>
            </a:r>
          </a:p>
          <a:p>
            <a:r>
              <a:rPr lang="en-US" sz="2000">
                <a:ea typeface="+mn-lt"/>
                <a:cs typeface="+mn-lt"/>
              </a:rPr>
              <a:t>1.)  Navigate the AUV’s environment effectively and thoroughly while avoiding obstacles and fragile reef habitats. </a:t>
            </a:r>
            <a:endParaRPr lang="en-US"/>
          </a:p>
          <a:p>
            <a:r>
              <a:rPr lang="en-US" sz="2000">
                <a:ea typeface="+mn-lt"/>
                <a:cs typeface="+mn-lt"/>
              </a:rPr>
              <a:t>2.)  Identify lionfish with  greater than 90% accuracy and pursue them safely, without alarming them, and with the same intent as objective 1. </a:t>
            </a:r>
            <a:endParaRPr lang="en-US" sz="2000">
              <a:cs typeface="Calibri"/>
            </a:endParaRPr>
          </a:p>
          <a:p>
            <a:r>
              <a:rPr lang="en-US" sz="2000">
                <a:ea typeface="+mn-lt"/>
                <a:cs typeface="+mn-lt"/>
              </a:rPr>
              <a:t>3.)  Spear and harvest lionfish with a capacity of minimum 5 fish.</a:t>
            </a:r>
          </a:p>
          <a:p>
            <a:r>
              <a:rPr lang="en-US" sz="2000">
                <a:ea typeface="+mn-lt"/>
                <a:cs typeface="+mn-lt"/>
              </a:rPr>
              <a:t>4.) Establish basic communications with mothership</a:t>
            </a:r>
            <a:endParaRPr lang="en-US" sz="2000">
              <a:cs typeface="Calibri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81B432B-DC68-9949-8B66-7DB9BD9F36C6}"/>
              </a:ext>
            </a:extLst>
          </p:cNvPr>
          <p:cNvSpPr/>
          <p:nvPr/>
        </p:nvSpPr>
        <p:spPr>
          <a:xfrm>
            <a:off x="11204459" y="4321940"/>
            <a:ext cx="10396863" cy="6608792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9456" tIns="109728" rIns="219456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500" b="1" u="sng"/>
              <a:t>System Architecture Overview</a:t>
            </a:r>
          </a:p>
          <a:p>
            <a:pPr algn="r"/>
            <a:endParaRPr lang="en-US" sz="2000">
              <a:cs typeface="Calibri" panose="020F0502020204030204"/>
            </a:endParaRPr>
          </a:p>
          <a:p>
            <a:pPr algn="r"/>
            <a:endParaRPr lang="en-US" sz="2000">
              <a:cs typeface="Calibri" panose="020F0502020204030204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5A7FFEB-7530-5A4B-8804-60DA466D1377}"/>
              </a:ext>
            </a:extLst>
          </p:cNvPr>
          <p:cNvSpPr/>
          <p:nvPr/>
        </p:nvSpPr>
        <p:spPr>
          <a:xfrm>
            <a:off x="396110" y="4321596"/>
            <a:ext cx="10284247" cy="2204894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9456" tIns="109728" rIns="219456" bIns="1097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500" b="1" u="sng">
                <a:cs typeface="Calibri"/>
              </a:rPr>
              <a:t>Brief Overview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Lionfish are an invasive species in the Caribbean Sea and on the Eastern Coast of the USA.</a:t>
            </a:r>
            <a:endParaRPr lang="en-US" sz="2000" u="sng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/>
              <a:t>This MQP proposes a fully autonomous robotic solution to kill and capture the invasive species.</a:t>
            </a:r>
            <a:endParaRPr lang="en-US" sz="2000" u="sng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000"/>
              <a:t>Building off previous teams’ work, this year’s focus is on developing a new harvesting system, refined identification algorithm, and autonomous navigation algorithm.</a:t>
            </a:r>
            <a:endParaRPr lang="en-US" sz="2000">
              <a:cs typeface="Calibri" panose="020F0502020204030204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5A3FD2D-0438-CC46-80BA-0A4EE93B2377}"/>
              </a:ext>
            </a:extLst>
          </p:cNvPr>
          <p:cNvSpPr/>
          <p:nvPr/>
        </p:nvSpPr>
        <p:spPr>
          <a:xfrm>
            <a:off x="22107591" y="11350967"/>
            <a:ext cx="10284247" cy="7471599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1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9456" tIns="109728" rIns="219456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500" b="1" u="sng">
                <a:ea typeface="+mn-lt"/>
                <a:cs typeface="+mn-lt"/>
              </a:rPr>
              <a:t>Identifying Lionfish and Divers</a:t>
            </a:r>
            <a:endParaRPr lang="en-US" sz="2500" b="1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17,000 Images for Training</a:t>
            </a:r>
          </a:p>
          <a:p>
            <a:pPr marL="800100" lvl="1" indent="-342900"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14,000 Lionfish</a:t>
            </a:r>
          </a:p>
          <a:p>
            <a:pPr marL="800100" lvl="1" indent="-342900">
              <a:buFont typeface="Arial,Sans-Serif"/>
              <a:buChar char="•"/>
            </a:pPr>
            <a:r>
              <a:rPr lang="en-US" sz="2000">
                <a:ea typeface="+mn-lt"/>
                <a:cs typeface="+mn-lt"/>
              </a:rPr>
              <a:t>5,000 Divers</a:t>
            </a:r>
          </a:p>
          <a:p>
            <a:pPr marL="342900" indent="-342900">
              <a:buFont typeface="Arial,Sans-Serif"/>
              <a:buChar char="•"/>
            </a:pPr>
            <a:endParaRPr lang="en-US" sz="25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endParaRPr lang="en-US" sz="25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endParaRPr lang="en-US" sz="25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endParaRPr lang="en-US" sz="25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endParaRPr lang="en-US" sz="25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endParaRPr lang="en-US" sz="25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endParaRPr lang="en-US" sz="2500">
              <a:ea typeface="+mn-lt"/>
              <a:cs typeface="+mn-lt"/>
            </a:endParaRPr>
          </a:p>
          <a:p>
            <a:pPr marL="342900" indent="-342900">
              <a:buFont typeface="Arial,Sans-Serif"/>
              <a:buChar char="•"/>
            </a:pPr>
            <a:endParaRPr lang="en-US" sz="2500">
              <a:ea typeface="+mn-lt"/>
              <a:cs typeface="+mn-lt"/>
            </a:endParaRPr>
          </a:p>
          <a:p>
            <a:endParaRPr lang="en-US" sz="2000">
              <a:ea typeface="+mn-lt"/>
              <a:cs typeface="+mn-lt"/>
            </a:endParaRPr>
          </a:p>
          <a:p>
            <a:r>
              <a:rPr lang="en-US" sz="2000">
                <a:ea typeface="+mn-lt"/>
                <a:cs typeface="+mn-lt"/>
              </a:rPr>
              <a:t>       </a:t>
            </a:r>
            <a:r>
              <a:rPr lang="en-US" sz="2000">
                <a:cs typeface="Calibri"/>
              </a:rPr>
              <a:t>SSD MobilenetV2 performed the best</a:t>
            </a:r>
            <a:endParaRPr lang="en-US"/>
          </a:p>
          <a:p>
            <a:pPr marL="342900" indent="-342900">
              <a:buFont typeface="Arial,Sans-Serif"/>
              <a:buChar char="•"/>
            </a:pPr>
            <a:endParaRPr lang="en-US" sz="3500" u="sng">
              <a:cs typeface="Calibri" panose="020F0502020204030204"/>
            </a:endParaRPr>
          </a:p>
          <a:p>
            <a:pPr algn="ctr"/>
            <a:endParaRPr lang="en-US" sz="3500" u="sng"/>
          </a:p>
          <a:p>
            <a:pPr algn="ctr"/>
            <a:endParaRPr lang="en-US" sz="3500" u="sng"/>
          </a:p>
          <a:p>
            <a:pPr algn="ctr"/>
            <a:endParaRPr lang="en-US" sz="3500" u="sng"/>
          </a:p>
          <a:p>
            <a:pPr algn="ctr"/>
            <a:endParaRPr lang="en-US" sz="3500" u="sng"/>
          </a:p>
          <a:p>
            <a:pPr algn="ctr"/>
            <a:endParaRPr lang="en-US" sz="3500" u="sng"/>
          </a:p>
          <a:p>
            <a:pPr algn="ctr"/>
            <a:endParaRPr lang="en-US" sz="3500" u="sng"/>
          </a:p>
          <a:p>
            <a:pPr algn="ctr"/>
            <a:endParaRPr lang="en-US" sz="3500" u="sng">
              <a:cs typeface="Calibri" panose="020F0502020204030204"/>
            </a:endParaRPr>
          </a:p>
          <a:p>
            <a:pPr algn="ctr"/>
            <a:endParaRPr lang="en-US" sz="3500">
              <a:cs typeface="Calibri" panose="020F0502020204030204"/>
            </a:endParaRPr>
          </a:p>
          <a:p>
            <a:pPr algn="ctr"/>
            <a:endParaRPr lang="en-US" sz="2500" u="sng">
              <a:cs typeface="Calibri" panose="020F0502020204030204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4F308AC-3972-054C-9407-455AB43DE26F}"/>
              </a:ext>
            </a:extLst>
          </p:cNvPr>
          <p:cNvSpPr/>
          <p:nvPr/>
        </p:nvSpPr>
        <p:spPr>
          <a:xfrm>
            <a:off x="22091601" y="19160734"/>
            <a:ext cx="10272337" cy="2402833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9456" tIns="0" rIns="219456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500" b="1" u="sng"/>
              <a:t>References</a:t>
            </a:r>
          </a:p>
          <a:p>
            <a:r>
              <a:rPr lang="en-US" sz="1400"/>
              <a:t>“Red Lionfish | National Geographic.” [Online]. Available: https://www.nationalgeographic.com/animals/fish/r/red-lionfish/. [Accessed: 03-May-2020].</a:t>
            </a:r>
          </a:p>
          <a:p>
            <a:r>
              <a:rPr lang="en-US" sz="1400"/>
              <a:t> “1985-2018 Lionfish Invasion.” [Online]. Available: https://www.usgs.gov/media/images/1985-2018-lionfish-invasion. [Accessed: 02-May-2020].</a:t>
            </a:r>
          </a:p>
          <a:p>
            <a:r>
              <a:rPr lang="en-US" sz="1400"/>
              <a:t>“lionfish (Pterois volitans/miles) - Species Profile.” [Online]. Available: https://nas.er.usgs.gov/queries/FactSheet.aspx?speciesID=963. [Accessed: 03-May-2020].</a:t>
            </a:r>
          </a:p>
          <a:p>
            <a:endParaRPr lang="en-US" sz="1400" b="1" u="sng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58A0415-B8BA-A14C-84FB-F51000FF9217}"/>
              </a:ext>
            </a:extLst>
          </p:cNvPr>
          <p:cNvSpPr txBox="1"/>
          <p:nvPr/>
        </p:nvSpPr>
        <p:spPr>
          <a:xfrm>
            <a:off x="5756661" y="2704833"/>
            <a:ext cx="21292457" cy="1379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>
                <a:solidFill>
                  <a:schemeClr val="bg1"/>
                </a:solidFill>
              </a:rPr>
              <a:t>Michael Abadjiev (RBE/ME)  |  Leo Chen (RBE/ECE)  |  Clark Ewen (ECE)  |  Nicholas Johnson (RBE/CS), </a:t>
            </a:r>
          </a:p>
          <a:p>
            <a:pPr algn="ctr"/>
            <a:r>
              <a:rPr lang="en-US" sz="2500">
                <a:solidFill>
                  <a:schemeClr val="bg1"/>
                </a:solidFill>
              </a:rPr>
              <a:t>Nicholas </a:t>
            </a:r>
            <a:r>
              <a:rPr lang="en-US" sz="2500" err="1">
                <a:solidFill>
                  <a:schemeClr val="bg1"/>
                </a:solidFill>
              </a:rPr>
              <a:t>Olgado</a:t>
            </a:r>
            <a:r>
              <a:rPr lang="en-US" sz="2500">
                <a:solidFill>
                  <a:schemeClr val="bg1"/>
                </a:solidFill>
              </a:rPr>
              <a:t> (ECE)  |  Harrison Saperstein (RBE)  |  Orion Strickland (RBE/ME)  |  Christopher </a:t>
            </a:r>
            <a:r>
              <a:rPr lang="en-US" sz="2500" err="1">
                <a:solidFill>
                  <a:schemeClr val="bg1"/>
                </a:solidFill>
              </a:rPr>
              <a:t>Whimpenny</a:t>
            </a:r>
            <a:r>
              <a:rPr lang="en-US" sz="2500">
                <a:solidFill>
                  <a:schemeClr val="bg1"/>
                </a:solidFill>
              </a:rPr>
              <a:t> (CS/ME)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2500">
                <a:solidFill>
                  <a:schemeClr val="bg1"/>
                </a:solidFill>
              </a:rPr>
              <a:t>Advisors: Prof. Craig Putnam (RBE/CS)  |  Bradley Miller (RBE)  |  Prof. William Michalson (RBE/ECE/ME)</a:t>
            </a:r>
          </a:p>
        </p:txBody>
      </p:sp>
      <p:pic>
        <p:nvPicPr>
          <p:cNvPr id="3" name="Picture 3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AFF5D55A-95B7-4495-B735-17F0AF699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85467" y="5316542"/>
            <a:ext cx="5844783" cy="4083803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circuit&#10;&#10;Description automatically generated">
            <a:extLst>
              <a:ext uri="{FF2B5EF4-FFF2-40B4-BE49-F238E27FC236}">
                <a16:creationId xmlns:a16="http://schemas.microsoft.com/office/drawing/2014/main" id="{42B9C924-0AE8-43C5-87F1-75342C45E1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92"/>
          <a:stretch/>
        </p:blipFill>
        <p:spPr>
          <a:xfrm>
            <a:off x="27852507" y="11688335"/>
            <a:ext cx="3893302" cy="2527650"/>
          </a:xfrm>
          <a:prstGeom prst="rect">
            <a:avLst/>
          </a:prstGeom>
        </p:spPr>
      </p:pic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0426E612-1F64-4E02-B9E5-4948657BF6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5445793"/>
              </p:ext>
            </p:extLst>
          </p:nvPr>
        </p:nvGraphicFramePr>
        <p:xfrm>
          <a:off x="22440323" y="13395539"/>
          <a:ext cx="5102857" cy="3016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9B565DA-DA34-E247-BF10-5732F5E555B0}"/>
              </a:ext>
            </a:extLst>
          </p:cNvPr>
          <p:cNvSpPr/>
          <p:nvPr/>
        </p:nvSpPr>
        <p:spPr>
          <a:xfrm>
            <a:off x="11329170" y="11350967"/>
            <a:ext cx="10199059" cy="5012423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1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9456" tIns="109728" rIns="219456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500" b="1" u="sng" dirty="0"/>
              <a:t>Acoustic Link – Wireless Communications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Communication between robot and boat.</a:t>
            </a:r>
            <a:endParaRPr lang="en-US" sz="2000" dirty="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Vital for disarm, return home </a:t>
            </a:r>
            <a:endParaRPr lang="en-US" sz="2000" dirty="0">
              <a:cs typeface="Calibri" panose="020F0502020204030204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Protocol with CRC frame for error proof. </a:t>
            </a:r>
            <a:endParaRPr lang="en-US" sz="2000" dirty="0">
              <a:cs typeface="Calibri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Symmetrical design in hardware and protocol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Signals are carried by sound wave through the water.  </a:t>
            </a: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Piezo transducer to transmit and receive </a:t>
            </a:r>
            <a:r>
              <a:rPr lang="en-US" sz="2000"/>
              <a:t>sound waves.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On-off keying used to modulate the signals.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Demodulation done by microcontroller through sampling and edge detection.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500" u="sng" dirty="0"/>
          </a:p>
        </p:txBody>
      </p:sp>
      <p:pic>
        <p:nvPicPr>
          <p:cNvPr id="4" name="Picture 8" descr="A picture containing green, table, small, grass&#10;&#10;Description generated with very high confidence">
            <a:extLst>
              <a:ext uri="{FF2B5EF4-FFF2-40B4-BE49-F238E27FC236}">
                <a16:creationId xmlns:a16="http://schemas.microsoft.com/office/drawing/2014/main" id="{819E687C-633F-41E4-8EB5-87BD4A1CB7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907" t="-88" r="-97" b="-290"/>
          <a:stretch/>
        </p:blipFill>
        <p:spPr>
          <a:xfrm>
            <a:off x="27912280" y="14647962"/>
            <a:ext cx="3833530" cy="24916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4880BC-E2F5-4A3B-AB43-FF3509BA7120}"/>
              </a:ext>
            </a:extLst>
          </p:cNvPr>
          <p:cNvSpPr txBox="1"/>
          <p:nvPr/>
        </p:nvSpPr>
        <p:spPr>
          <a:xfrm>
            <a:off x="27837468" y="14247851"/>
            <a:ext cx="40087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SSD MobilenetV2: </a:t>
            </a:r>
            <a:r>
              <a:rPr lang="en-US" sz="2000">
                <a:solidFill>
                  <a:schemeClr val="bg1"/>
                </a:solidFill>
                <a:cs typeface="Calibri"/>
              </a:rPr>
              <a:t>Actual</a:t>
            </a:r>
            <a:endParaRPr lang="en-US" sz="20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55B4E1-C54E-4161-B370-3AA37BC7967A}"/>
              </a:ext>
            </a:extLst>
          </p:cNvPr>
          <p:cNvSpPr txBox="1"/>
          <p:nvPr/>
        </p:nvSpPr>
        <p:spPr>
          <a:xfrm>
            <a:off x="27342890" y="17183005"/>
            <a:ext cx="502104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SSD MobilenetV2:</a:t>
            </a:r>
            <a:r>
              <a:rPr lang="en-US" sz="2000">
                <a:solidFill>
                  <a:schemeClr val="bg1"/>
                </a:solidFill>
                <a:cs typeface="Calibri"/>
              </a:rPr>
              <a:t> Ground Truth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902F5F-0CFB-4A33-A015-597A36450CC3}"/>
              </a:ext>
            </a:extLst>
          </p:cNvPr>
          <p:cNvSpPr txBox="1"/>
          <p:nvPr/>
        </p:nvSpPr>
        <p:spPr>
          <a:xfrm>
            <a:off x="17330469" y="5211792"/>
            <a:ext cx="4330459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The system was developed on the BlueROV2 underwater rover system.</a:t>
            </a:r>
          </a:p>
          <a:p>
            <a:pPr marL="342900" indent="-342900">
              <a:buFont typeface="Arial"/>
              <a:buChar char="•"/>
            </a:pPr>
            <a:endParaRPr lang="en-US" sz="2000">
              <a:solidFill>
                <a:schemeClr val="bg1"/>
              </a:solidFill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3 separate computing devices were added to the system: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Jetson Nano – for running the identification neural network and making high-level navigation and emergency decisions.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Arduino Mega – for integrating and managing different sensors and the spear mechanism.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cs typeface="Calibri"/>
              </a:rPr>
              <a:t>ARM Board – for processing communications with the topside boat.</a:t>
            </a:r>
          </a:p>
          <a:p>
            <a:pPr marL="800100" lvl="1" indent="-342900">
              <a:buFont typeface="Arial"/>
              <a:buChar char="•"/>
            </a:pPr>
            <a:endParaRPr lang="en-US" sz="2000">
              <a:solidFill>
                <a:schemeClr val="bg1"/>
              </a:solidFill>
              <a:cs typeface="Calibri"/>
            </a:endParaRPr>
          </a:p>
          <a:p>
            <a:pPr marL="800100" lvl="1" indent="-342900">
              <a:buFont typeface="Arial"/>
              <a:buChar char="•"/>
            </a:pPr>
            <a:endParaRPr lang="en-US" sz="200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16CFD8-EF52-447A-8E99-4815D6F8439E}"/>
              </a:ext>
            </a:extLst>
          </p:cNvPr>
          <p:cNvSpPr txBox="1"/>
          <p:nvPr/>
        </p:nvSpPr>
        <p:spPr>
          <a:xfrm>
            <a:off x="11433221" y="9454207"/>
            <a:ext cx="583720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cs typeface="Calibri"/>
              </a:rPr>
              <a:t>Chamber 1 includes the existing BlueROV2 infrastructure, connected to our added components in chamber 2 via an IP network configuration.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5DAC3E-6038-494B-939A-2640DB9BC104}"/>
              </a:ext>
            </a:extLst>
          </p:cNvPr>
          <p:cNvSpPr txBox="1"/>
          <p:nvPr/>
        </p:nvSpPr>
        <p:spPr>
          <a:xfrm>
            <a:off x="22446808" y="17232311"/>
            <a:ext cx="4672571" cy="17851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Arial,Sans-Serif"/>
              <a:buChar char="•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Convolutional Neural Networks (CNN)</a:t>
            </a:r>
            <a:endParaRPr lang="en-US" sz="2000">
              <a:solidFill>
                <a:schemeClr val="bg1"/>
              </a:solidFill>
            </a:endParaRPr>
          </a:p>
          <a:p>
            <a:pPr lvl="1"/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1.) SSD MobilenetV2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pPr marL="1257300" lvl="2" indent="-342900">
              <a:buFont typeface="Arial,Sans-Serif"/>
              <a:buChar char="•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FPS: 20.6</a:t>
            </a:r>
          </a:p>
          <a:p>
            <a:pPr marL="1257300" lvl="2" indent="-342900">
              <a:buFont typeface="Arial,Sans-Serif"/>
              <a:buChar char="•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Recall: 0.76</a:t>
            </a:r>
          </a:p>
          <a:p>
            <a:pPr marL="800100" lvl="1" indent="-342900">
              <a:buFont typeface="Arial,Sans-Serif"/>
              <a:buChar char="•"/>
            </a:pPr>
            <a:endParaRPr lang="en-US" sz="2000">
              <a:solidFill>
                <a:schemeClr val="bg1"/>
              </a:solidFill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BE881-989B-4F58-A40B-4E7707C9149E}"/>
              </a:ext>
            </a:extLst>
          </p:cNvPr>
          <p:cNvSpPr txBox="1"/>
          <p:nvPr/>
        </p:nvSpPr>
        <p:spPr>
          <a:xfrm>
            <a:off x="25533807" y="17688637"/>
            <a:ext cx="344587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2.) SSD InceptionV2</a:t>
            </a:r>
            <a:endParaRPr lang="en-US" sz="2000">
              <a:solidFill>
                <a:schemeClr val="bg1"/>
              </a:solidFill>
            </a:endParaRPr>
          </a:p>
          <a:p>
            <a:pPr marL="1257300" lvl="2" indent="-342900">
              <a:buFont typeface="Arial,Sans-Serif"/>
              <a:buChar char="•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FPS: 17.2</a:t>
            </a:r>
          </a:p>
          <a:p>
            <a:pPr marL="1257300" lvl="2" indent="-342900">
              <a:buFont typeface="Arial,Sans-Serif"/>
              <a:buChar char="•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Recall: 0.73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B71D47-9D25-42F4-8C20-120414D979E6}"/>
              </a:ext>
            </a:extLst>
          </p:cNvPr>
          <p:cNvSpPr txBox="1"/>
          <p:nvPr/>
        </p:nvSpPr>
        <p:spPr>
          <a:xfrm>
            <a:off x="28643579" y="17688638"/>
            <a:ext cx="300521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3.) SSD Resnet</a:t>
            </a:r>
            <a:endParaRPr lang="en-US" sz="2000">
              <a:solidFill>
                <a:schemeClr val="bg1"/>
              </a:solidFill>
            </a:endParaRPr>
          </a:p>
          <a:p>
            <a:pPr marL="1257300" lvl="2" indent="-342900">
              <a:buFont typeface="Arial,Sans-Serif"/>
              <a:buChar char="•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FPS: 7.5</a:t>
            </a:r>
          </a:p>
          <a:p>
            <a:pPr marL="1257300" lvl="2" indent="-342900">
              <a:buFont typeface="Arial,Sans-Serif"/>
              <a:buChar char="•"/>
            </a:pP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Recall: 0.48</a:t>
            </a: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741A29E-464A-4D58-A6CF-5FD9C1635CB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18" t="1808" r="1166" b="3283"/>
          <a:stretch/>
        </p:blipFill>
        <p:spPr>
          <a:xfrm>
            <a:off x="7173203" y="9852981"/>
            <a:ext cx="3034668" cy="2231308"/>
          </a:xfrm>
          <a:prstGeom prst="roundRect">
            <a:avLst>
              <a:gd name="adj" fmla="val 499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2" descr="lionfish (Pterois volitans/miles) - Species Profile">
            <a:extLst>
              <a:ext uri="{FF2B5EF4-FFF2-40B4-BE49-F238E27FC236}">
                <a16:creationId xmlns:a16="http://schemas.microsoft.com/office/drawing/2014/main" id="{E28C97B7-72BC-497F-BA84-1FBDC5886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7" r="20446"/>
          <a:stretch/>
        </p:blipFill>
        <p:spPr bwMode="auto">
          <a:xfrm>
            <a:off x="7749156" y="7112914"/>
            <a:ext cx="2159000" cy="2272506"/>
          </a:xfrm>
          <a:prstGeom prst="roundRect">
            <a:avLst>
              <a:gd name="adj" fmla="val 973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64F126E-46BE-4C99-A334-50C31D5EF996}"/>
              </a:ext>
            </a:extLst>
          </p:cNvPr>
          <p:cNvGrpSpPr/>
          <p:nvPr/>
        </p:nvGrpSpPr>
        <p:grpSpPr>
          <a:xfrm>
            <a:off x="22200767" y="4348808"/>
            <a:ext cx="10284245" cy="6608792"/>
            <a:chOff x="11359607" y="11248568"/>
            <a:chExt cx="10284245" cy="5023924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6E088C00-B35C-BC4D-8DA2-B20F5FF60E52}"/>
                </a:ext>
              </a:extLst>
            </p:cNvPr>
            <p:cNvSpPr/>
            <p:nvPr/>
          </p:nvSpPr>
          <p:spPr>
            <a:xfrm>
              <a:off x="11359607" y="11248568"/>
              <a:ext cx="10284245" cy="502392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9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19456" tIns="109728" rIns="219456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500" b="1" u="sng"/>
                <a:t>Navigation</a:t>
              </a:r>
            </a:p>
            <a:p>
              <a:endParaRPr lang="en-US" sz="2000">
                <a:cs typeface="Calibri"/>
              </a:endParaRPr>
            </a:p>
          </p:txBody>
        </p:sp>
        <p:pic>
          <p:nvPicPr>
            <p:cNvPr id="30" name="Picture 29" descr="A close up of a map&#10;&#10;Description automatically generated">
              <a:extLst>
                <a:ext uri="{FF2B5EF4-FFF2-40B4-BE49-F238E27FC236}">
                  <a16:creationId xmlns:a16="http://schemas.microsoft.com/office/drawing/2014/main" id="{0F5FEF69-4635-FE4C-A27F-F729D0966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0654" y="12033713"/>
              <a:ext cx="4801113" cy="354034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66BDA7-D2C0-A144-9D45-92ED62A02F13}"/>
                </a:ext>
              </a:extLst>
            </p:cNvPr>
            <p:cNvSpPr txBox="1"/>
            <p:nvPr/>
          </p:nvSpPr>
          <p:spPr>
            <a:xfrm>
              <a:off x="11774905" y="12084288"/>
              <a:ext cx="4002010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bg1"/>
                  </a:solidFill>
                </a:rPr>
                <a:t>The navigation system was created using motion building blocks: 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bg1"/>
                  </a:solidFill>
                </a:rPr>
                <a:t>Move Forward/Backward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bg1"/>
                  </a:solidFill>
                </a:rPr>
                <a:t>Ascend/Descend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bg1"/>
                  </a:solidFill>
                </a:rPr>
                <a:t>Turn to a heading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bg1"/>
                  </a:solidFill>
                </a:rPr>
                <a:t>Using sonar, we implemented object detection to navigate safely.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chemeClr val="bg1"/>
                  </a:solidFill>
                </a:rPr>
                <a:t>Combining the building blocks and obstacle detection, we were able to create more advanced search patterns.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7E6CE7-E385-D949-91CB-FF4CFF018F3F}"/>
                </a:ext>
              </a:extLst>
            </p:cNvPr>
            <p:cNvSpPr txBox="1"/>
            <p:nvPr/>
          </p:nvSpPr>
          <p:spPr>
            <a:xfrm>
              <a:off x="16240654" y="15558013"/>
              <a:ext cx="49427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bg1"/>
                  </a:solidFill>
                </a:rPr>
                <a:t>The AUV’s mission flowchart for navigating an</a:t>
              </a:r>
            </a:p>
            <a:p>
              <a:pPr algn="ctr"/>
              <a:r>
                <a:rPr lang="en-US" sz="2000">
                  <a:solidFill>
                    <a:schemeClr val="bg1"/>
                  </a:solidFill>
                </a:rPr>
                <a:t>Ocean environment.</a:t>
              </a:r>
            </a:p>
          </p:txBody>
        </p:sp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AFF8D26-2108-0A4E-98DE-B87D3DC4D8F3}"/>
              </a:ext>
            </a:extLst>
          </p:cNvPr>
          <p:cNvSpPr/>
          <p:nvPr/>
        </p:nvSpPr>
        <p:spPr>
          <a:xfrm>
            <a:off x="353852" y="16604049"/>
            <a:ext cx="21143315" cy="5012423"/>
          </a:xfrm>
          <a:prstGeom prst="roundRect">
            <a:avLst/>
          </a:prstGeom>
          <a:solidFill>
            <a:schemeClr val="accent1">
              <a:lumMod val="40000"/>
              <a:lumOff val="60000"/>
              <a:alpha val="9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19456" tIns="109728" rIns="219456" bIns="1097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500" b="1" u="sng"/>
              <a:t>Harvester Mechanism</a:t>
            </a:r>
            <a:endParaRPr lang="en-US" sz="2500" b="1" u="sng"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cs typeface="Calibri"/>
            </a:endParaRPr>
          </a:p>
          <a:p>
            <a:r>
              <a:rPr lang="en-US" sz="2000" u="sng">
                <a:cs typeface="Calibri"/>
              </a:rPr>
              <a:t>Pneumatics powered spear</a:t>
            </a:r>
            <a:r>
              <a:rPr lang="en-US" sz="2000">
                <a:cs typeface="Calibri"/>
              </a:rPr>
              <a:t>				</a:t>
            </a:r>
            <a:r>
              <a:rPr lang="en-US" sz="2000" u="sng">
                <a:cs typeface="Calibri"/>
              </a:rPr>
              <a:t>Spin-Spear rotating mechanism</a:t>
            </a:r>
            <a:r>
              <a:rPr lang="en-US" sz="2000">
                <a:cs typeface="Calibri"/>
              </a:rPr>
              <a:t>			</a:t>
            </a:r>
            <a:r>
              <a:rPr lang="en-US" sz="2000" u="sng">
                <a:cs typeface="Calibri"/>
              </a:rPr>
              <a:t>One motor to flip and store</a:t>
            </a:r>
            <a:r>
              <a:rPr lang="en-US" sz="2000">
                <a:cs typeface="Calibri"/>
              </a:rPr>
              <a:t>			</a:t>
            </a:r>
            <a:r>
              <a:rPr lang="en-US" sz="2000" u="sng">
                <a:cs typeface="Calibri"/>
              </a:rPr>
              <a:t>Lionfish Container</a:t>
            </a:r>
          </a:p>
          <a:p>
            <a:r>
              <a:rPr lang="en-US" sz="2000">
                <a:cs typeface="Calibri"/>
              </a:rPr>
              <a:t>- No elastic bands, no springs				- One fluid motion to flip and store			- Single DC motor						- One-way fish valve</a:t>
            </a:r>
          </a:p>
          <a:p>
            <a:r>
              <a:rPr lang="en-US" sz="2000">
                <a:cs typeface="Calibri"/>
              </a:rPr>
              <a:t>- Vent into evacuated exhaust chamber		- Rack and pinion flippers														- quick-swap AUV attachment										</a:t>
            </a:r>
          </a:p>
          <a:p>
            <a:pPr lvl="1"/>
            <a:endParaRPr lang="en-US" sz="2000">
              <a:cs typeface="Calibri"/>
            </a:endParaRPr>
          </a:p>
          <a:p>
            <a:pPr lvl="1"/>
            <a:endParaRPr lang="en-US" sz="2000">
              <a:cs typeface="Calibri"/>
            </a:endParaRPr>
          </a:p>
          <a:p>
            <a:pPr marL="800100" lvl="1" indent="-342900">
              <a:buFont typeface="Arial"/>
              <a:buChar char="•"/>
            </a:pPr>
            <a:endParaRPr lang="en-US" sz="2000">
              <a:cs typeface="Calibri"/>
            </a:endParaRPr>
          </a:p>
        </p:txBody>
      </p:sp>
      <p:pic>
        <p:nvPicPr>
          <p:cNvPr id="32" name="Picture 31" descr="A picture containing toy&#10;&#10;Description automatically generated">
            <a:extLst>
              <a:ext uri="{FF2B5EF4-FFF2-40B4-BE49-F238E27FC236}">
                <a16:creationId xmlns:a16="http://schemas.microsoft.com/office/drawing/2014/main" id="{76B6B76A-8766-0443-8DC5-6C8CC423760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334" y="18336439"/>
            <a:ext cx="1742017" cy="1883900"/>
          </a:xfrm>
          <a:prstGeom prst="rect">
            <a:avLst/>
          </a:prstGeom>
        </p:spPr>
      </p:pic>
      <p:pic>
        <p:nvPicPr>
          <p:cNvPr id="34" name="Picture 33" descr="A close up of a device&#10;&#10;Description automatically generated">
            <a:extLst>
              <a:ext uri="{FF2B5EF4-FFF2-40B4-BE49-F238E27FC236}">
                <a16:creationId xmlns:a16="http://schemas.microsoft.com/office/drawing/2014/main" id="{AFE7FAD6-869C-6D42-858F-0D5088B8D1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4" t="36948" r="35950" b="25916"/>
          <a:stretch/>
        </p:blipFill>
        <p:spPr>
          <a:xfrm>
            <a:off x="5623669" y="18479413"/>
            <a:ext cx="2377528" cy="1597952"/>
          </a:xfrm>
          <a:prstGeom prst="rect">
            <a:avLst/>
          </a:prstGeom>
        </p:spPr>
      </p:pic>
      <p:pic>
        <p:nvPicPr>
          <p:cNvPr id="37" name="Picture 36" descr="A close up of a device&#10;&#10;Description automatically generated">
            <a:extLst>
              <a:ext uri="{FF2B5EF4-FFF2-40B4-BE49-F238E27FC236}">
                <a16:creationId xmlns:a16="http://schemas.microsoft.com/office/drawing/2014/main" id="{D5780EF0-14DA-47CF-9430-E0DDA6FD7F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091" y="18636246"/>
            <a:ext cx="5331431" cy="28720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8697D58-1BA8-436A-A329-469B4A86FF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751" y="18679760"/>
            <a:ext cx="2399317" cy="261424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BE153158-FF6F-479E-9C08-1AFE33E24CB4}"/>
              </a:ext>
            </a:extLst>
          </p:cNvPr>
          <p:cNvGrpSpPr/>
          <p:nvPr/>
        </p:nvGrpSpPr>
        <p:grpSpPr>
          <a:xfrm>
            <a:off x="4232191" y="19886448"/>
            <a:ext cx="10697496" cy="1758733"/>
            <a:chOff x="-189309" y="4418014"/>
            <a:chExt cx="11944986" cy="2219892"/>
          </a:xfrm>
        </p:grpSpPr>
        <p:pic>
          <p:nvPicPr>
            <p:cNvPr id="48" name="Picture 47" descr="A close up of a device&#10;&#10;Description automatically generated">
              <a:extLst>
                <a:ext uri="{FF2B5EF4-FFF2-40B4-BE49-F238E27FC236}">
                  <a16:creationId xmlns:a16="http://schemas.microsoft.com/office/drawing/2014/main" id="{D525F8AC-63F4-4796-BE12-59FF57136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89309" y="4652583"/>
              <a:ext cx="4035972" cy="943388"/>
            </a:xfrm>
            <a:prstGeom prst="rect">
              <a:avLst/>
            </a:prstGeom>
          </p:spPr>
        </p:pic>
        <p:pic>
          <p:nvPicPr>
            <p:cNvPr id="50" name="Picture 49" descr="A close up of a device&#10;&#10;Description automatically generated">
              <a:extLst>
                <a:ext uri="{FF2B5EF4-FFF2-40B4-BE49-F238E27FC236}">
                  <a16:creationId xmlns:a16="http://schemas.microsoft.com/office/drawing/2014/main" id="{4D61F127-7745-4E3D-B13E-D7DF1366A9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128715" y="4418014"/>
              <a:ext cx="3214852" cy="2217254"/>
            </a:xfrm>
            <a:prstGeom prst="rect">
              <a:avLst/>
            </a:prstGeom>
          </p:spPr>
        </p:pic>
        <p:pic>
          <p:nvPicPr>
            <p:cNvPr id="51" name="Picture 50" descr="A close up of a device&#10;&#10;Description automatically generated">
              <a:extLst>
                <a:ext uri="{FF2B5EF4-FFF2-40B4-BE49-F238E27FC236}">
                  <a16:creationId xmlns:a16="http://schemas.microsoft.com/office/drawing/2014/main" id="{D0AB63B8-BAFF-41EB-8F28-79578B087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264154" y="4601279"/>
              <a:ext cx="2713258" cy="2036627"/>
            </a:xfrm>
            <a:prstGeom prst="rect">
              <a:avLst/>
            </a:prstGeom>
          </p:spPr>
        </p:pic>
        <p:pic>
          <p:nvPicPr>
            <p:cNvPr id="52" name="Picture 51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E8333946-51A0-4AD5-B622-91B30E587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689314" y="4765039"/>
              <a:ext cx="3066363" cy="761602"/>
            </a:xfrm>
            <a:prstGeom prst="rect">
              <a:avLst/>
            </a:prstGeom>
          </p:spPr>
        </p:pic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id="{01F88ED6-952D-4E89-B78E-54888C848A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2" t="15719" r="8543" b="13360"/>
          <a:stretch/>
        </p:blipFill>
        <p:spPr bwMode="auto">
          <a:xfrm rot="16200000">
            <a:off x="14921607" y="18540632"/>
            <a:ext cx="1731652" cy="207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A close up of a device&#10;&#10;Description automatically generated">
            <a:extLst>
              <a:ext uri="{FF2B5EF4-FFF2-40B4-BE49-F238E27FC236}">
                <a16:creationId xmlns:a16="http://schemas.microsoft.com/office/drawing/2014/main" id="{3FC338C0-40B3-654A-B669-21499EB60C08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" t="9692"/>
          <a:stretch/>
        </p:blipFill>
        <p:spPr>
          <a:xfrm>
            <a:off x="16969922" y="16783625"/>
            <a:ext cx="4225077" cy="2186177"/>
          </a:xfrm>
          <a:prstGeom prst="rect">
            <a:avLst/>
          </a:prstGeom>
        </p:spPr>
      </p:pic>
      <p:pic>
        <p:nvPicPr>
          <p:cNvPr id="42" name="Picture 41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A3A51E-375C-446E-8D9C-104F189B4C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2942" y="11820584"/>
            <a:ext cx="4531734" cy="348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83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B717CC2B5C9E41874B087E689A7D6C" ma:contentTypeVersion="0" ma:contentTypeDescription="Create a new document." ma:contentTypeScope="" ma:versionID="1b77c6a30d46d4912b8d69beb1194f7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d66b9da3a7e8af988eae85f9dbc36a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16C49E-733F-47E9-987A-B67176ED53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B380BF5-AE1D-428A-8C34-FE913BFE41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3ACD796-77E5-45BC-8D50-DE63810C6F1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898</Words>
  <Application>Microsoft Office PowerPoint</Application>
  <PresentationFormat>Custom</PresentationFormat>
  <Paragraphs>115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Abadjiev</dc:creator>
  <cp:lastModifiedBy>Leo Gray</cp:lastModifiedBy>
  <cp:revision>2</cp:revision>
  <dcterms:created xsi:type="dcterms:W3CDTF">2020-04-28T23:48:09Z</dcterms:created>
  <dcterms:modified xsi:type="dcterms:W3CDTF">2020-05-04T20:49:39Z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0x01010088B717CC2B5C9E41874B087E689A7D6C</vt:lpwstr>
  </property>
</Properties>
</file>