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Lst>
  <p:sldSz cy="38404800" cx="43891200"/>
  <p:notesSz cx="6858000" cy="9144000"/>
  <p:embeddedFontLst>
    <p:embeddedFont>
      <p:font typeface="Helvetica Neue"/>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3824">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11" roundtripDataSignature="AMtx7mh1DpxJKdW7BhXdlJV1bDaKseyG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2096" orient="horz"/>
        <p:guide pos="13824"/>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HelveticaNeue-boldItalic.fntdata"/><Relationship Id="rId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HelveticaNeue-regular.fntdata"/><Relationship Id="rId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70025" y="685800"/>
            <a:ext cx="39179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1864"/>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1pPr>
            <a:lvl2pPr indent="-228600" lvl="1" marL="914400" marR="0" rtl="0" algn="l">
              <a:lnSpc>
                <a:spcPct val="100000"/>
              </a:lnSpc>
              <a:spcBef>
                <a:spcPts val="1864"/>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2pPr>
            <a:lvl3pPr indent="-228600" lvl="2" marL="1371600" marR="0" rtl="0" algn="l">
              <a:lnSpc>
                <a:spcPct val="100000"/>
              </a:lnSpc>
              <a:spcBef>
                <a:spcPts val="1864"/>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64"/>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64"/>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 name="Shape 13"/>
        <p:cNvGrpSpPr/>
        <p:nvPr/>
      </p:nvGrpSpPr>
      <p:grpSpPr>
        <a:xfrm>
          <a:off x="0" y="0"/>
          <a:ext cx="0" cy="0"/>
          <a:chOff x="0" y="0"/>
          <a:chExt cx="0" cy="0"/>
        </a:xfrm>
      </p:grpSpPr>
      <p:sp>
        <p:nvSpPr>
          <p:cNvPr id="14" name="Google Shape;14;p1:notes"/>
          <p:cNvSpPr/>
          <p:nvPr>
            <p:ph idx="2" type="sldImg"/>
          </p:nvPr>
        </p:nvSpPr>
        <p:spPr>
          <a:xfrm>
            <a:off x="1470025" y="685800"/>
            <a:ext cx="39179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 name="Google Shape;1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6" name="Google Shape;1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3"/>
          <p:cNvSpPr txBox="1"/>
          <p:nvPr>
            <p:ph type="ctrTitle"/>
          </p:nvPr>
        </p:nvSpPr>
        <p:spPr>
          <a:xfrm>
            <a:off x="3291428" y="11930066"/>
            <a:ext cx="37308366" cy="8231981"/>
          </a:xfrm>
          <a:prstGeom prst="rect">
            <a:avLst/>
          </a:prstGeom>
          <a:noFill/>
          <a:ln>
            <a:noFill/>
          </a:ln>
        </p:spPr>
        <p:txBody>
          <a:bodyPr anchorCtr="0" anchor="t" bIns="60000" lIns="120000" spcFirstLastPara="1" rIns="120000" wrap="square" tIns="60000">
            <a:noAutofit/>
          </a:bodyPr>
          <a:lstStyle>
            <a:lvl1pPr lvl="0"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Cambria"/>
                <a:ea typeface="Cambria"/>
                <a:cs typeface="Cambria"/>
                <a:sym typeface="Cambria"/>
              </a:defRPr>
            </a:lvl1pPr>
            <a:lvl2pPr lvl="1"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Calibri"/>
                <a:ea typeface="Calibri"/>
                <a:cs typeface="Calibri"/>
                <a:sym typeface="Calibri"/>
              </a:defRPr>
            </a:lvl9pPr>
          </a:lstStyle>
          <a:p/>
        </p:txBody>
      </p:sp>
      <p:sp>
        <p:nvSpPr>
          <p:cNvPr id="12" name="Google Shape;12;p3"/>
          <p:cNvSpPr txBox="1"/>
          <p:nvPr>
            <p:ph idx="1" type="subTitle"/>
          </p:nvPr>
        </p:nvSpPr>
        <p:spPr>
          <a:xfrm>
            <a:off x="6582841" y="21762245"/>
            <a:ext cx="30725535" cy="9815512"/>
          </a:xfrm>
          <a:prstGeom prst="rect">
            <a:avLst/>
          </a:prstGeom>
          <a:noFill/>
          <a:ln>
            <a:noFill/>
          </a:ln>
        </p:spPr>
        <p:txBody>
          <a:bodyPr anchorCtr="0" anchor="t" bIns="60000" lIns="120000" spcFirstLastPara="1" rIns="120000" wrap="square" tIns="60000">
            <a:noAutofit/>
          </a:bodyPr>
          <a:lstStyle>
            <a:lvl1pPr lvl="0" marR="0" rtl="0" algn="ctr">
              <a:lnSpc>
                <a:spcPct val="100000"/>
              </a:lnSpc>
              <a:spcBef>
                <a:spcPts val="1980"/>
              </a:spcBef>
              <a:spcAft>
                <a:spcPts val="0"/>
              </a:spcAft>
              <a:buClr>
                <a:srgbClr val="888888"/>
              </a:buClr>
              <a:buSzPts val="9901"/>
              <a:buFont typeface="Arial"/>
              <a:buNone/>
              <a:defRPr b="0" i="0" sz="9901" u="none" cap="none" strike="noStrike">
                <a:solidFill>
                  <a:srgbClr val="888888"/>
                </a:solidFill>
                <a:latin typeface="Cambria"/>
                <a:ea typeface="Cambria"/>
                <a:cs typeface="Cambria"/>
                <a:sym typeface="Cambria"/>
              </a:defRPr>
            </a:lvl1pPr>
            <a:lvl2pPr lvl="1" marR="0" rtl="0" algn="ctr">
              <a:lnSpc>
                <a:spcPct val="100000"/>
              </a:lnSpc>
              <a:spcBef>
                <a:spcPts val="1723"/>
              </a:spcBef>
              <a:spcAft>
                <a:spcPts val="0"/>
              </a:spcAft>
              <a:buClr>
                <a:srgbClr val="888888"/>
              </a:buClr>
              <a:buSzPts val="8615"/>
              <a:buFont typeface="Arial"/>
              <a:buNone/>
              <a:defRPr b="0" i="0" sz="8615" u="none" cap="none" strike="noStrike">
                <a:solidFill>
                  <a:srgbClr val="888888"/>
                </a:solidFill>
                <a:latin typeface="Cambria"/>
                <a:ea typeface="Cambria"/>
                <a:cs typeface="Cambria"/>
                <a:sym typeface="Cambria"/>
              </a:defRPr>
            </a:lvl2pPr>
            <a:lvl3pPr lvl="2" marR="0" rtl="0" algn="ctr">
              <a:lnSpc>
                <a:spcPct val="100000"/>
              </a:lnSpc>
              <a:spcBef>
                <a:spcPts val="1491"/>
              </a:spcBef>
              <a:spcAft>
                <a:spcPts val="0"/>
              </a:spcAft>
              <a:buClr>
                <a:srgbClr val="888888"/>
              </a:buClr>
              <a:buSzPts val="7457"/>
              <a:buFont typeface="Arial"/>
              <a:buNone/>
              <a:defRPr b="0" i="0" sz="7457" u="none" cap="none" strike="noStrike">
                <a:solidFill>
                  <a:srgbClr val="888888"/>
                </a:solidFill>
                <a:latin typeface="Cambria"/>
                <a:ea typeface="Cambria"/>
                <a:cs typeface="Cambria"/>
                <a:sym typeface="Cambria"/>
              </a:defRPr>
            </a:lvl3pPr>
            <a:lvl4pPr lvl="3" marR="0" rtl="0" algn="ctr">
              <a:lnSpc>
                <a:spcPct val="100000"/>
              </a:lnSpc>
              <a:spcBef>
                <a:spcPts val="1235"/>
              </a:spcBef>
              <a:spcAft>
                <a:spcPts val="0"/>
              </a:spcAft>
              <a:buClr>
                <a:srgbClr val="888888"/>
              </a:buClr>
              <a:buSzPts val="6173"/>
              <a:buFont typeface="Arial"/>
              <a:buNone/>
              <a:defRPr b="0" i="0" sz="6173" u="none" cap="none" strike="noStrike">
                <a:solidFill>
                  <a:srgbClr val="888888"/>
                </a:solidFill>
                <a:latin typeface="Cambria"/>
                <a:ea typeface="Cambria"/>
                <a:cs typeface="Cambria"/>
                <a:sym typeface="Cambria"/>
              </a:defRPr>
            </a:lvl4pPr>
            <a:lvl5pPr lvl="4" marR="0" rtl="0" algn="ctr">
              <a:lnSpc>
                <a:spcPct val="100000"/>
              </a:lnSpc>
              <a:spcBef>
                <a:spcPts val="1235"/>
              </a:spcBef>
              <a:spcAft>
                <a:spcPts val="0"/>
              </a:spcAft>
              <a:buClr>
                <a:srgbClr val="888888"/>
              </a:buClr>
              <a:buSzPts val="6173"/>
              <a:buFont typeface="Arial"/>
              <a:buNone/>
              <a:defRPr b="0" i="0" sz="6173" u="none" cap="none" strike="noStrike">
                <a:solidFill>
                  <a:srgbClr val="888888"/>
                </a:solidFill>
                <a:latin typeface="Cambria"/>
                <a:ea typeface="Cambria"/>
                <a:cs typeface="Cambria"/>
                <a:sym typeface="Cambria"/>
              </a:defRPr>
            </a:lvl5pPr>
            <a:lvl6pPr lvl="5" marR="0" rtl="0" algn="ctr">
              <a:lnSpc>
                <a:spcPct val="100000"/>
              </a:lnSpc>
              <a:spcBef>
                <a:spcPts val="1235"/>
              </a:spcBef>
              <a:spcAft>
                <a:spcPts val="0"/>
              </a:spcAft>
              <a:buClr>
                <a:srgbClr val="888888"/>
              </a:buClr>
              <a:buSzPts val="6173"/>
              <a:buFont typeface="Arial"/>
              <a:buNone/>
              <a:defRPr b="0" i="0" sz="6173" u="none" cap="none" strike="noStrike">
                <a:solidFill>
                  <a:srgbClr val="888888"/>
                </a:solidFill>
                <a:latin typeface="Cambria"/>
                <a:ea typeface="Cambria"/>
                <a:cs typeface="Cambria"/>
                <a:sym typeface="Cambria"/>
              </a:defRPr>
            </a:lvl6pPr>
            <a:lvl7pPr lvl="6" marR="0" rtl="0" algn="ctr">
              <a:lnSpc>
                <a:spcPct val="100000"/>
              </a:lnSpc>
              <a:spcBef>
                <a:spcPts val="1235"/>
              </a:spcBef>
              <a:spcAft>
                <a:spcPts val="0"/>
              </a:spcAft>
              <a:buClr>
                <a:srgbClr val="888888"/>
              </a:buClr>
              <a:buSzPts val="6173"/>
              <a:buFont typeface="Arial"/>
              <a:buNone/>
              <a:defRPr b="0" i="0" sz="6173" u="none" cap="none" strike="noStrike">
                <a:solidFill>
                  <a:srgbClr val="888888"/>
                </a:solidFill>
                <a:latin typeface="Cambria"/>
                <a:ea typeface="Cambria"/>
                <a:cs typeface="Cambria"/>
                <a:sym typeface="Cambria"/>
              </a:defRPr>
            </a:lvl7pPr>
            <a:lvl8pPr lvl="7" marR="0" rtl="0" algn="ctr">
              <a:lnSpc>
                <a:spcPct val="100000"/>
              </a:lnSpc>
              <a:spcBef>
                <a:spcPts val="1235"/>
              </a:spcBef>
              <a:spcAft>
                <a:spcPts val="0"/>
              </a:spcAft>
              <a:buClr>
                <a:srgbClr val="888888"/>
              </a:buClr>
              <a:buSzPts val="6173"/>
              <a:buFont typeface="Arial"/>
              <a:buNone/>
              <a:defRPr b="0" i="0" sz="6173" u="none" cap="none" strike="noStrike">
                <a:solidFill>
                  <a:srgbClr val="888888"/>
                </a:solidFill>
                <a:latin typeface="Cambria"/>
                <a:ea typeface="Cambria"/>
                <a:cs typeface="Cambria"/>
                <a:sym typeface="Cambria"/>
              </a:defRPr>
            </a:lvl8pPr>
            <a:lvl9pPr lvl="8" marR="0" rtl="0" algn="ctr">
              <a:lnSpc>
                <a:spcPct val="100000"/>
              </a:lnSpc>
              <a:spcBef>
                <a:spcPts val="1235"/>
              </a:spcBef>
              <a:spcAft>
                <a:spcPts val="0"/>
              </a:spcAft>
              <a:buClr>
                <a:srgbClr val="888888"/>
              </a:buClr>
              <a:buSzPts val="6173"/>
              <a:buFont typeface="Arial"/>
              <a:buNone/>
              <a:defRPr b="0" i="0" sz="6173" u="none" cap="none" strike="noStrike">
                <a:solidFill>
                  <a:srgbClr val="888888"/>
                </a:solidFill>
                <a:latin typeface="Cambria"/>
                <a:ea typeface="Cambria"/>
                <a:cs typeface="Cambria"/>
                <a:sym typeface="Cambri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B647B"/>
            </a:gs>
            <a:gs pos="100000">
              <a:srgbClr val="292E36"/>
            </a:gs>
          </a:gsLst>
          <a:lin ang="5400000" scaled="0"/>
        </a:gra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10" Type="http://schemas.openxmlformats.org/officeDocument/2006/relationships/image" Target="../media/image8.png"/><Relationship Id="rId9" Type="http://schemas.openxmlformats.org/officeDocument/2006/relationships/image" Target="../media/image5.png"/><Relationship Id="rId5" Type="http://schemas.openxmlformats.org/officeDocument/2006/relationships/image" Target="../media/image3.jp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B647B"/>
            </a:gs>
            <a:gs pos="100000">
              <a:srgbClr val="292E36"/>
            </a:gs>
          </a:gsLst>
          <a:lin ang="5400700" scaled="0"/>
        </a:gradFill>
      </p:bgPr>
    </p:bg>
    <p:spTree>
      <p:nvGrpSpPr>
        <p:cNvPr id="17" name="Shape 17"/>
        <p:cNvGrpSpPr/>
        <p:nvPr/>
      </p:nvGrpSpPr>
      <p:grpSpPr>
        <a:xfrm>
          <a:off x="0" y="0"/>
          <a:ext cx="0" cy="0"/>
          <a:chOff x="0" y="0"/>
          <a:chExt cx="0" cy="0"/>
        </a:xfrm>
      </p:grpSpPr>
      <p:sp>
        <p:nvSpPr>
          <p:cNvPr id="18" name="Google Shape;18;p1"/>
          <p:cNvSpPr/>
          <p:nvPr/>
        </p:nvSpPr>
        <p:spPr>
          <a:xfrm rot="10800000">
            <a:off x="1" y="-22486"/>
            <a:ext cx="43891199" cy="4556200"/>
          </a:xfrm>
          <a:prstGeom prst="rect">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39175" lIns="78375" spcFirstLastPara="1" rIns="78375" wrap="square" tIns="391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1"/>
          <p:cNvSpPr txBox="1"/>
          <p:nvPr/>
        </p:nvSpPr>
        <p:spPr>
          <a:xfrm>
            <a:off x="3530159" y="673511"/>
            <a:ext cx="36830881" cy="4123244"/>
          </a:xfrm>
          <a:prstGeom prst="rect">
            <a:avLst/>
          </a:prstGeom>
          <a:noFill/>
          <a:ln>
            <a:noFill/>
          </a:ln>
        </p:spPr>
        <p:txBody>
          <a:bodyPr anchorCtr="0" anchor="t" bIns="38575" lIns="77150" spcFirstLastPara="1" rIns="77150" wrap="square" tIns="38575">
            <a:spAutoFit/>
          </a:bodyPr>
          <a:lstStyle/>
          <a:p>
            <a:pPr indent="0" lvl="0" marL="0" marR="0" rtl="0" algn="ctr">
              <a:lnSpc>
                <a:spcPct val="100000"/>
              </a:lnSpc>
              <a:spcBef>
                <a:spcPts val="0"/>
              </a:spcBef>
              <a:spcAft>
                <a:spcPts val="0"/>
              </a:spcAft>
              <a:buClr>
                <a:srgbClr val="000000"/>
              </a:buClr>
              <a:buSzPts val="7543"/>
              <a:buFont typeface="Arial"/>
              <a:buNone/>
            </a:pPr>
            <a:r>
              <a:rPr b="1" i="0" lang="en-US" sz="7543" u="none" cap="none" strike="noStrike">
                <a:solidFill>
                  <a:schemeClr val="dk1"/>
                </a:solidFill>
                <a:latin typeface="Helvetica Neue"/>
                <a:ea typeface="Helvetica Neue"/>
                <a:cs typeface="Helvetica Neue"/>
                <a:sym typeface="Helvetica Neue"/>
              </a:rPr>
              <a:t>Beach Bots</a:t>
            </a:r>
            <a:endParaRPr b="1" i="0" sz="1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Sebastien Casimir (RBE), Christopher Grier (RBE), Everett Johnson (RBE)</a:t>
            </a:r>
            <a:endParaRPr b="1" i="0" sz="1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Benjamin Seibert (RBE), Sean Tidd (RBE) </a:t>
            </a:r>
            <a:endParaRPr b="1" i="0" sz="1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Advisor: Professor Nicholas Bertozzi (RBE), Brad Miller (RBE)</a:t>
            </a:r>
            <a:endParaRPr b="1" i="0" sz="1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657"/>
              <a:buFont typeface="Arial"/>
              <a:buNone/>
            </a:pPr>
            <a:r>
              <a:t/>
            </a:r>
            <a:endParaRPr b="1" i="0" sz="3657" u="none" cap="none" strike="noStrike">
              <a:solidFill>
                <a:schemeClr val="dk1"/>
              </a:solidFill>
              <a:latin typeface="Helvetica Neue"/>
              <a:ea typeface="Helvetica Neue"/>
              <a:cs typeface="Helvetica Neue"/>
              <a:sym typeface="Helvetica Neue"/>
            </a:endParaRPr>
          </a:p>
        </p:txBody>
      </p:sp>
      <p:pic>
        <p:nvPicPr>
          <p:cNvPr id="20" name="Google Shape;20;p1"/>
          <p:cNvPicPr preferRelativeResize="0"/>
          <p:nvPr/>
        </p:nvPicPr>
        <p:blipFill rotWithShape="1">
          <a:blip r:embed="rId3">
            <a:alphaModFix/>
          </a:blip>
          <a:srcRect b="0" l="0" r="0" t="0"/>
          <a:stretch/>
        </p:blipFill>
        <p:spPr>
          <a:xfrm>
            <a:off x="2640641" y="-348137"/>
            <a:ext cx="6801499" cy="5255703"/>
          </a:xfrm>
          <a:prstGeom prst="rect">
            <a:avLst/>
          </a:prstGeom>
          <a:noFill/>
          <a:ln>
            <a:noFill/>
          </a:ln>
        </p:spPr>
      </p:pic>
      <p:grpSp>
        <p:nvGrpSpPr>
          <p:cNvPr id="21" name="Google Shape;21;p1"/>
          <p:cNvGrpSpPr/>
          <p:nvPr/>
        </p:nvGrpSpPr>
        <p:grpSpPr>
          <a:xfrm>
            <a:off x="31039851" y="5041445"/>
            <a:ext cx="12549302" cy="27435421"/>
            <a:chOff x="29398631" y="5906898"/>
            <a:chExt cx="13736100" cy="26359936"/>
          </a:xfrm>
        </p:grpSpPr>
        <p:sp>
          <p:nvSpPr>
            <p:cNvPr id="22" name="Google Shape;22;p1"/>
            <p:cNvSpPr/>
            <p:nvPr/>
          </p:nvSpPr>
          <p:spPr>
            <a:xfrm>
              <a:off x="29405384" y="5906898"/>
              <a:ext cx="13717800" cy="100659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38575" lIns="77150" spcFirstLastPara="1" rIns="77150" wrap="square" tIns="38575">
              <a:noAutofit/>
            </a:bodyPr>
            <a:lstStyle/>
            <a:p>
              <a:pPr indent="0" lvl="0" marL="0" marR="0" rtl="0" algn="l">
                <a:lnSpc>
                  <a:spcPct val="100000"/>
                </a:lnSpc>
                <a:spcBef>
                  <a:spcPts val="0"/>
                </a:spcBef>
                <a:spcAft>
                  <a:spcPts val="0"/>
                </a:spcAft>
                <a:buClr>
                  <a:srgbClr val="000000"/>
                </a:buClr>
                <a:buSzPts val="2701"/>
                <a:buFont typeface="Arial"/>
                <a:buNone/>
              </a:pPr>
              <a:r>
                <a:t/>
              </a:r>
              <a:endParaRPr b="0" i="0" sz="2701" u="none" cap="none" strike="noStrike">
                <a:solidFill>
                  <a:schemeClr val="dk1"/>
                </a:solidFill>
                <a:latin typeface="Arial"/>
                <a:ea typeface="Arial"/>
                <a:cs typeface="Arial"/>
                <a:sym typeface="Arial"/>
              </a:endParaRPr>
            </a:p>
          </p:txBody>
        </p:sp>
        <p:sp>
          <p:nvSpPr>
            <p:cNvPr id="23" name="Google Shape;23;p1"/>
            <p:cNvSpPr/>
            <p:nvPr/>
          </p:nvSpPr>
          <p:spPr>
            <a:xfrm>
              <a:off x="29398631" y="28074634"/>
              <a:ext cx="13736100" cy="4192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Future Work</a:t>
              </a:r>
              <a:endParaRPr b="0" i="0" sz="2573" u="none" cap="none" strike="noStrike">
                <a:solidFill>
                  <a:schemeClr val="dk1"/>
                </a:solidFill>
                <a:latin typeface="Times New Roman"/>
                <a:ea typeface="Times New Roman"/>
                <a:cs typeface="Times New Roman"/>
                <a:sym typeface="Times New Roman"/>
              </a:endParaRPr>
            </a:p>
          </p:txBody>
        </p:sp>
        <p:sp>
          <p:nvSpPr>
            <p:cNvPr id="24" name="Google Shape;24;p1"/>
            <p:cNvSpPr/>
            <p:nvPr/>
          </p:nvSpPr>
          <p:spPr>
            <a:xfrm>
              <a:off x="29405391" y="16903528"/>
              <a:ext cx="13729199" cy="10484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Field Testing</a:t>
              </a:r>
              <a:endParaRPr b="1" i="0" sz="5029" u="none" cap="none" strike="noStrike">
                <a:solidFill>
                  <a:schemeClr val="dk1"/>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dk1"/>
                </a:buClr>
                <a:buSzPts val="3600"/>
                <a:buFont typeface="Helvetica Neue"/>
                <a:buChar char="●"/>
              </a:pPr>
              <a:r>
                <a:rPr b="1" i="0" lang="en-US" sz="3600" u="none" cap="none" strike="noStrike">
                  <a:solidFill>
                    <a:schemeClr val="dk1"/>
                  </a:solidFill>
                  <a:latin typeface="Helvetica Neue"/>
                  <a:ea typeface="Helvetica Neue"/>
                  <a:cs typeface="Helvetica Neue"/>
                  <a:sym typeface="Helvetica Neue"/>
                </a:rPr>
                <a:t>Simulation: </a:t>
              </a:r>
              <a:endParaRPr b="1"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ROS communication between robots was successful</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Basebot was able to send tasks to the Smallbot</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Smallbot was able to reach its the start of the zone and clean</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Smallbot was able to complete several zones in succession</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This simulation is scalable to multiple Smallbots</a:t>
              </a:r>
              <a:endParaRPr b="0" i="0" sz="3600" u="none" cap="none" strike="noStrike">
                <a:solidFill>
                  <a:schemeClr val="dk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dk1"/>
                </a:buClr>
                <a:buSzPts val="3600"/>
                <a:buFont typeface="Helvetica Neue"/>
                <a:buChar char="●"/>
              </a:pPr>
              <a:r>
                <a:rPr b="1" i="0" lang="en-US" sz="3600" u="none" cap="none" strike="noStrike">
                  <a:solidFill>
                    <a:schemeClr val="dk1"/>
                  </a:solidFill>
                  <a:latin typeface="Helvetica Neue"/>
                  <a:ea typeface="Helvetica Neue"/>
                  <a:cs typeface="Helvetica Neue"/>
                  <a:sym typeface="Helvetica Neue"/>
                </a:rPr>
                <a:t>Debris Collection Test:</a:t>
              </a:r>
              <a:r>
                <a:rPr b="0" i="0" lang="en-US" sz="3600" u="none" cap="none" strike="noStrike">
                  <a:solidFill>
                    <a:schemeClr val="dk1"/>
                  </a:solidFill>
                  <a:latin typeface="Helvetica Neue"/>
                  <a:ea typeface="Helvetica Neue"/>
                  <a:cs typeface="Helvetica Neue"/>
                  <a:sym typeface="Helvetica Neue"/>
                </a:rPr>
                <a:t> </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The Smallbot was able to detect soda cans, drive to them and pick them up</a:t>
              </a:r>
              <a:endParaRPr b="1"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The robot was able to store multiple cans and dump when required to. </a:t>
              </a:r>
              <a:endParaRPr b="0" i="0" sz="3600" u="none" cap="none" strike="noStrike">
                <a:solidFill>
                  <a:schemeClr val="dk1"/>
                </a:solidFill>
                <a:latin typeface="Helvetica Neue"/>
                <a:ea typeface="Helvetica Neue"/>
                <a:cs typeface="Helvetica Neue"/>
                <a:sym typeface="Helvetica Neue"/>
              </a:endParaRPr>
            </a:p>
          </p:txBody>
        </p:sp>
        <p:sp>
          <p:nvSpPr>
            <p:cNvPr id="25" name="Google Shape;25;p1"/>
            <p:cNvSpPr txBox="1"/>
            <p:nvPr/>
          </p:nvSpPr>
          <p:spPr>
            <a:xfrm>
              <a:off x="30106166" y="29569813"/>
              <a:ext cx="13028100" cy="246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1"/>
          <p:cNvSpPr txBox="1"/>
          <p:nvPr/>
        </p:nvSpPr>
        <p:spPr>
          <a:xfrm>
            <a:off x="31437200" y="5463688"/>
            <a:ext cx="10972800" cy="128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000000"/>
                </a:solidFill>
                <a:latin typeface="Helvetica Neue"/>
                <a:ea typeface="Helvetica Neue"/>
                <a:cs typeface="Helvetica Neue"/>
                <a:sym typeface="Helvetica Neue"/>
              </a:rPr>
              <a:t>Smallbot Computer Vision</a:t>
            </a:r>
            <a:endParaRPr b="1" i="0" sz="5000" u="none" cap="none" strike="noStrike">
              <a:solidFill>
                <a:srgbClr val="000000"/>
              </a:solidFill>
              <a:latin typeface="Helvetica Neue"/>
              <a:ea typeface="Helvetica Neue"/>
              <a:cs typeface="Helvetica Neue"/>
              <a:sym typeface="Helvetica Neue"/>
            </a:endParaRPr>
          </a:p>
        </p:txBody>
      </p:sp>
      <p:sp>
        <p:nvSpPr>
          <p:cNvPr id="27" name="Google Shape;27;p1"/>
          <p:cNvSpPr/>
          <p:nvPr/>
        </p:nvSpPr>
        <p:spPr>
          <a:xfrm rot="10800000">
            <a:off x="-19049" y="4294725"/>
            <a:ext cx="43929299" cy="514200"/>
          </a:xfrm>
          <a:prstGeom prst="round2SameRect">
            <a:avLst>
              <a:gd fmla="val 16667" name="adj1"/>
              <a:gd fmla="val 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
          <p:cNvSpPr txBox="1"/>
          <p:nvPr/>
        </p:nvSpPr>
        <p:spPr>
          <a:xfrm>
            <a:off x="1371600" y="20436850"/>
            <a:ext cx="4819500" cy="436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
          <p:cNvSpPr txBox="1"/>
          <p:nvPr/>
        </p:nvSpPr>
        <p:spPr>
          <a:xfrm>
            <a:off x="6732275" y="17868900"/>
            <a:ext cx="6572100" cy="266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
          <p:cNvSpPr txBox="1"/>
          <p:nvPr/>
        </p:nvSpPr>
        <p:spPr>
          <a:xfrm>
            <a:off x="31647075" y="29247050"/>
            <a:ext cx="10972800" cy="28944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Continue development of system architecture</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Design and fabricate the Basebot </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Improve Smallbot scalability</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Implement GPS sensor and wifi routers</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Install better motors</a:t>
            </a:r>
            <a:endParaRPr b="0" i="0" sz="3600" u="none" cap="none" strike="noStrike">
              <a:solidFill>
                <a:srgbClr val="000000"/>
              </a:solidFill>
              <a:latin typeface="Helvetica Neue"/>
              <a:ea typeface="Helvetica Neue"/>
              <a:cs typeface="Helvetica Neue"/>
              <a:sym typeface="Helvetica Neue"/>
            </a:endParaRPr>
          </a:p>
        </p:txBody>
      </p:sp>
      <p:grpSp>
        <p:nvGrpSpPr>
          <p:cNvPr id="31" name="Google Shape;31;p1"/>
          <p:cNvGrpSpPr/>
          <p:nvPr/>
        </p:nvGrpSpPr>
        <p:grpSpPr>
          <a:xfrm>
            <a:off x="14244554" y="8448177"/>
            <a:ext cx="16382465" cy="28802883"/>
            <a:chOff x="15544813" y="7985871"/>
            <a:chExt cx="12671100" cy="31161834"/>
          </a:xfrm>
        </p:grpSpPr>
        <p:sp>
          <p:nvSpPr>
            <p:cNvPr id="32" name="Google Shape;32;p1"/>
            <p:cNvSpPr/>
            <p:nvPr/>
          </p:nvSpPr>
          <p:spPr>
            <a:xfrm>
              <a:off x="15544813" y="17435505"/>
              <a:ext cx="12671100" cy="21712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chemeClr val="dk1"/>
                </a:buClr>
                <a:buSzPts val="5029"/>
                <a:buFont typeface="Arial"/>
                <a:buNone/>
              </a:pPr>
              <a:r>
                <a:rPr b="1" i="0" lang="en-US" sz="5029" u="none" cap="none" strike="noStrike">
                  <a:solidFill>
                    <a:schemeClr val="dk1"/>
                  </a:solidFill>
                  <a:latin typeface="Helvetica Neue"/>
                  <a:ea typeface="Helvetica Neue"/>
                  <a:cs typeface="Helvetica Neue"/>
                  <a:sym typeface="Helvetica Neue"/>
                </a:rPr>
                <a:t>Small</a:t>
              </a:r>
              <a:r>
                <a:rPr b="1" i="0" lang="en-US" sz="5000" u="none" cap="none" strike="noStrike">
                  <a:solidFill>
                    <a:schemeClr val="dk1"/>
                  </a:solidFill>
                  <a:latin typeface="Helvetica Neue"/>
                  <a:ea typeface="Helvetica Neue"/>
                  <a:cs typeface="Helvetica Neue"/>
                  <a:sym typeface="Helvetica Neue"/>
                </a:rPr>
                <a:t>b</a:t>
              </a:r>
              <a:r>
                <a:rPr b="1" i="0" lang="en-US" sz="5029" u="none" cap="none" strike="noStrike">
                  <a:solidFill>
                    <a:schemeClr val="dk1"/>
                  </a:solidFill>
                  <a:latin typeface="Helvetica Neue"/>
                  <a:ea typeface="Helvetica Neue"/>
                  <a:cs typeface="Helvetica Neue"/>
                  <a:sym typeface="Helvetica Neue"/>
                </a:rPr>
                <a:t>ot Design</a:t>
              </a:r>
              <a:endParaRPr b="1" i="0" sz="3729"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573"/>
                <a:buFont typeface="Arial"/>
                <a:buNone/>
              </a:pPr>
              <a:r>
                <a:t/>
              </a:r>
              <a:endParaRPr b="1" i="0" sz="257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30"/>
                <a:buFont typeface="Arial"/>
                <a:buNone/>
              </a:pPr>
              <a:r>
                <a:rPr b="0" i="0" lang="en-US" sz="2830" u="none" cap="none" strike="noStrike">
                  <a:solidFill>
                    <a:schemeClr val="dk1"/>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p:txBody>
        </p:sp>
        <p:sp>
          <p:nvSpPr>
            <p:cNvPr id="33" name="Google Shape;33;p1"/>
            <p:cNvSpPr txBox="1"/>
            <p:nvPr/>
          </p:nvSpPr>
          <p:spPr>
            <a:xfrm>
              <a:off x="16009352" y="26209759"/>
              <a:ext cx="11872500" cy="797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57"/>
                <a:buFont typeface="Arial"/>
                <a:buNone/>
              </a:pPr>
              <a:r>
                <a:t/>
              </a:r>
              <a:endParaRPr b="0" i="0" sz="3657" u="none" cap="none" strike="noStrike">
                <a:solidFill>
                  <a:schemeClr val="dk1"/>
                </a:solidFill>
                <a:latin typeface="Arial"/>
                <a:ea typeface="Arial"/>
                <a:cs typeface="Arial"/>
                <a:sym typeface="Arial"/>
              </a:endParaRPr>
            </a:p>
          </p:txBody>
        </p:sp>
        <p:sp>
          <p:nvSpPr>
            <p:cNvPr id="34" name="Google Shape;34;p1"/>
            <p:cNvSpPr txBox="1"/>
            <p:nvPr/>
          </p:nvSpPr>
          <p:spPr>
            <a:xfrm>
              <a:off x="16247777" y="7985871"/>
              <a:ext cx="11395500" cy="797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5" name="Google Shape;35;p1"/>
          <p:cNvPicPr preferRelativeResize="0"/>
          <p:nvPr/>
        </p:nvPicPr>
        <p:blipFill>
          <a:blip r:embed="rId4">
            <a:alphaModFix/>
          </a:blip>
          <a:stretch>
            <a:fillRect/>
          </a:stretch>
        </p:blipFill>
        <p:spPr>
          <a:xfrm>
            <a:off x="11922787" y="4240475"/>
            <a:ext cx="19817024" cy="13900450"/>
          </a:xfrm>
          <a:prstGeom prst="rect">
            <a:avLst/>
          </a:prstGeom>
          <a:noFill/>
          <a:ln>
            <a:noFill/>
          </a:ln>
        </p:spPr>
      </p:pic>
      <p:sp>
        <p:nvSpPr>
          <p:cNvPr id="36" name="Google Shape;36;p1"/>
          <p:cNvSpPr txBox="1"/>
          <p:nvPr/>
        </p:nvSpPr>
        <p:spPr>
          <a:xfrm>
            <a:off x="1264925" y="16898075"/>
            <a:ext cx="7315200" cy="3919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sp>
        <p:nvSpPr>
          <p:cNvPr id="37" name="Google Shape;37;p1"/>
          <p:cNvSpPr txBox="1"/>
          <p:nvPr/>
        </p:nvSpPr>
        <p:spPr>
          <a:xfrm>
            <a:off x="6732275" y="25123850"/>
            <a:ext cx="6572100" cy="4123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3600"/>
              <a:buFont typeface="Arial"/>
              <a:buNone/>
            </a:pPr>
            <a:r>
              <a:t/>
            </a:r>
            <a:endParaRPr b="0" i="0" sz="3600" u="none" cap="none" strike="noStrike">
              <a:solidFill>
                <a:srgbClr val="000000"/>
              </a:solidFill>
              <a:latin typeface="Helvetica Neue"/>
              <a:ea typeface="Helvetica Neue"/>
              <a:cs typeface="Helvetica Neue"/>
              <a:sym typeface="Helvetica Neue"/>
            </a:endParaRPr>
          </a:p>
          <a:p>
            <a:pPr indent="0" lvl="0" marL="9144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a:ea typeface="Helvetica Neue"/>
              <a:cs typeface="Helvetica Neue"/>
              <a:sym typeface="Helvetica Neue"/>
            </a:endParaRPr>
          </a:p>
        </p:txBody>
      </p:sp>
      <p:sp>
        <p:nvSpPr>
          <p:cNvPr id="38" name="Google Shape;38;p1"/>
          <p:cNvSpPr txBox="1"/>
          <p:nvPr/>
        </p:nvSpPr>
        <p:spPr>
          <a:xfrm>
            <a:off x="15432900" y="19734575"/>
            <a:ext cx="7315200" cy="6295200"/>
          </a:xfrm>
          <a:prstGeom prst="rect">
            <a:avLst/>
          </a:prstGeom>
          <a:noFill/>
          <a:ln>
            <a:noFill/>
          </a:ln>
        </p:spPr>
        <p:txBody>
          <a:bodyPr anchorCtr="0" anchor="t" bIns="91425" lIns="91425" spcFirstLastPara="1" rIns="91425" wrap="square" tIns="91425">
            <a:noAutofit/>
          </a:bodyPr>
          <a:lstStyle/>
          <a:p>
            <a:pPr indent="0" lvl="0" marL="914400" marR="0" rtl="0" algn="l">
              <a:lnSpc>
                <a:spcPct val="150000"/>
              </a:lnSpc>
              <a:spcBef>
                <a:spcPts val="0"/>
              </a:spcBef>
              <a:spcAft>
                <a:spcPts val="0"/>
              </a:spcAft>
              <a:buClr>
                <a:srgbClr val="000000"/>
              </a:buClr>
              <a:buSzPts val="3600"/>
              <a:buFont typeface="Arial"/>
              <a:buNone/>
            </a:pPr>
            <a:r>
              <a:t/>
            </a:r>
            <a:endParaRPr b="0" i="0" sz="3600" u="none" cap="none" strike="noStrike">
              <a:solidFill>
                <a:schemeClr val="dk1"/>
              </a:solidFill>
              <a:latin typeface="Helvetica Neue"/>
              <a:ea typeface="Helvetica Neue"/>
              <a:cs typeface="Helvetica Neue"/>
              <a:sym typeface="Helvetica Neue"/>
            </a:endParaRPr>
          </a:p>
          <a:p>
            <a:pPr indent="-457200" lvl="0" marL="914400" marR="0" rtl="0" algn="l">
              <a:lnSpc>
                <a:spcPct val="100000"/>
              </a:lnSpc>
              <a:spcBef>
                <a:spcPts val="0"/>
              </a:spcBef>
              <a:spcAft>
                <a:spcPts val="0"/>
              </a:spcAft>
              <a:buClr>
                <a:schemeClr val="dk1"/>
              </a:buClr>
              <a:buSzPts val="3600"/>
              <a:buFont typeface="Helvetica Neue"/>
              <a:buAutoNum type="arabicPeriod"/>
            </a:pPr>
            <a:r>
              <a:rPr b="1" i="0" lang="en-US" sz="3600" u="none" cap="none" strike="noStrike">
                <a:solidFill>
                  <a:schemeClr val="dk1"/>
                </a:solidFill>
                <a:latin typeface="Helvetica Neue"/>
                <a:ea typeface="Helvetica Neue"/>
                <a:cs typeface="Helvetica Neue"/>
                <a:sym typeface="Helvetica Neue"/>
              </a:rPr>
              <a:t>Drive Train</a:t>
            </a:r>
            <a:r>
              <a:rPr b="0" i="0" lang="en-US" sz="3600" u="none" cap="none" strike="noStrike">
                <a:solidFill>
                  <a:schemeClr val="dk1"/>
                </a:solidFill>
                <a:latin typeface="Helvetica Neue"/>
                <a:ea typeface="Helvetica Neue"/>
                <a:cs typeface="Helvetica Neue"/>
                <a:sym typeface="Helvetica Neue"/>
              </a:rPr>
              <a:t> </a:t>
            </a:r>
            <a:endParaRPr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3D printed tread system with inverted sprocket and chain</a:t>
            </a:r>
            <a:endParaRPr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Maximum linear speed .42 m/s</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Weight: 400 grams</a:t>
            </a:r>
            <a:endParaRPr b="0" i="0" sz="3600" u="none" cap="none" strike="noStrike">
              <a:solidFill>
                <a:schemeClr val="dk1"/>
              </a:solidFill>
              <a:latin typeface="Helvetica Neue"/>
              <a:ea typeface="Helvetica Neue"/>
              <a:cs typeface="Helvetica Neue"/>
              <a:sym typeface="Helvetica Neue"/>
            </a:endParaRPr>
          </a:p>
          <a:p>
            <a:pPr indent="0" lvl="0" marL="13716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0" lvl="0" marL="13716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0" lvl="0" marL="13716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0" lvl="0" marL="13716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0" lvl="0" marL="13716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pic>
        <p:nvPicPr>
          <p:cNvPr id="39" name="Google Shape;39;p1"/>
          <p:cNvPicPr preferRelativeResize="0"/>
          <p:nvPr/>
        </p:nvPicPr>
        <p:blipFill rotWithShape="1">
          <a:blip r:embed="rId5">
            <a:alphaModFix/>
          </a:blip>
          <a:srcRect b="0" l="34584" r="2108" t="3735"/>
          <a:stretch/>
        </p:blipFill>
        <p:spPr>
          <a:xfrm>
            <a:off x="33006025" y="10736200"/>
            <a:ext cx="6273551" cy="4820400"/>
          </a:xfrm>
          <a:prstGeom prst="rect">
            <a:avLst/>
          </a:prstGeom>
          <a:noFill/>
          <a:ln>
            <a:noFill/>
          </a:ln>
        </p:spPr>
      </p:pic>
      <p:sp>
        <p:nvSpPr>
          <p:cNvPr id="40" name="Google Shape;40;p1"/>
          <p:cNvSpPr txBox="1"/>
          <p:nvPr/>
        </p:nvSpPr>
        <p:spPr>
          <a:xfrm>
            <a:off x="31437200" y="6743800"/>
            <a:ext cx="6125700" cy="53721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Smallbot implements a Tensorflow Lite Model to detect cans</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Smallbot uses a Google Coral USB Accelerator to process camera video</a:t>
            </a:r>
            <a:endParaRPr b="0" i="0" sz="36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grpSp>
        <p:nvGrpSpPr>
          <p:cNvPr id="41" name="Google Shape;41;p1"/>
          <p:cNvGrpSpPr/>
          <p:nvPr/>
        </p:nvGrpSpPr>
        <p:grpSpPr>
          <a:xfrm>
            <a:off x="331850" y="5142331"/>
            <a:ext cx="13569897" cy="32087280"/>
            <a:chOff x="227925" y="5142550"/>
            <a:chExt cx="13569897" cy="30682042"/>
          </a:xfrm>
        </p:grpSpPr>
        <p:grpSp>
          <p:nvGrpSpPr>
            <p:cNvPr id="42" name="Google Shape;42;p1"/>
            <p:cNvGrpSpPr/>
            <p:nvPr/>
          </p:nvGrpSpPr>
          <p:grpSpPr>
            <a:xfrm>
              <a:off x="227925" y="5142550"/>
              <a:ext cx="13569897" cy="30682042"/>
              <a:chOff x="494530" y="5924316"/>
              <a:chExt cx="13468881" cy="29601585"/>
            </a:xfrm>
          </p:grpSpPr>
          <p:sp>
            <p:nvSpPr>
              <p:cNvPr id="43" name="Google Shape;43;p1"/>
              <p:cNvSpPr/>
              <p:nvPr/>
            </p:nvSpPr>
            <p:spPr>
              <a:xfrm>
                <a:off x="585325" y="5924316"/>
                <a:ext cx="13159800" cy="69096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Abstract</a:t>
                </a:r>
                <a:endParaRPr b="1" i="0" sz="5029"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Helvetica Neue"/>
                  <a:ea typeface="Helvetica Neue"/>
                  <a:cs typeface="Helvetica Neue"/>
                  <a:sym typeface="Helvetica Neue"/>
                </a:endParaRPr>
              </a:p>
              <a:p>
                <a:pPr indent="457200" lvl="0" marL="0" marR="0" rtl="0" algn="l">
                  <a:lnSpc>
                    <a:spcPct val="100000"/>
                  </a:lnSpc>
                  <a:spcBef>
                    <a:spcPts val="0"/>
                  </a:spcBef>
                  <a:spcAft>
                    <a:spcPts val="0"/>
                  </a:spcAft>
                  <a:buClr>
                    <a:schemeClr val="dk1"/>
                  </a:buClr>
                  <a:buSzPts val="1100"/>
                  <a:buFont typeface="Arial"/>
                  <a:buNone/>
                </a:pPr>
                <a:r>
                  <a:rPr b="0" i="0" lang="en-US" sz="3600" u="none" cap="none" strike="noStrike">
                    <a:solidFill>
                      <a:schemeClr val="dk1"/>
                    </a:solidFill>
                    <a:latin typeface="Helvetica Neue"/>
                    <a:ea typeface="Helvetica Neue"/>
                    <a:cs typeface="Helvetica Neue"/>
                    <a:sym typeface="Helvetica Neue"/>
                  </a:rPr>
                  <a:t>Beaches across the globe are being polluted by human trash. While there are solutions to remove pollution from beaches, they mostly entail large machines that are not environmentally friendly and require a human operator. </a:t>
                </a:r>
                <a:r>
                  <a:rPr lang="en-US" sz="3600">
                    <a:solidFill>
                      <a:schemeClr val="dk1"/>
                    </a:solidFill>
                    <a:latin typeface="Helvetica Neue"/>
                    <a:ea typeface="Helvetica Neue"/>
                    <a:cs typeface="Helvetica Neue"/>
                    <a:sym typeface="Helvetica Neue"/>
                  </a:rPr>
                  <a:t>The goal of this MQP is</a:t>
                </a:r>
                <a:r>
                  <a:rPr b="0" i="0" lang="en-US" sz="3600" u="none" cap="none" strike="noStrike">
                    <a:solidFill>
                      <a:schemeClr val="dk1"/>
                    </a:solidFill>
                    <a:latin typeface="Helvetica Neue"/>
                    <a:ea typeface="Helvetica Neue"/>
                    <a:cs typeface="Helvetica Neue"/>
                    <a:sym typeface="Helvetica Neue"/>
                  </a:rPr>
                  <a:t> to develop a robotic solution to clean these beaches effectively. This project aims to develop building blocks for later MQPs including the development</a:t>
                </a:r>
                <a:r>
                  <a:rPr lang="en-US" sz="3600">
                    <a:solidFill>
                      <a:schemeClr val="dk1"/>
                    </a:solidFill>
                    <a:latin typeface="Helvetica Neue"/>
                    <a:ea typeface="Helvetica Neue"/>
                    <a:cs typeface="Helvetica Neue"/>
                    <a:sym typeface="Helvetica Neue"/>
                  </a:rPr>
                  <a:t> </a:t>
                </a:r>
                <a:r>
                  <a:rPr b="0" i="0" lang="en-US" sz="3600" u="none" cap="none" strike="noStrike">
                    <a:solidFill>
                      <a:schemeClr val="dk1"/>
                    </a:solidFill>
                    <a:latin typeface="Helvetica Neue"/>
                    <a:ea typeface="Helvetica Neue"/>
                    <a:cs typeface="Helvetica Neue"/>
                    <a:sym typeface="Helvetica Neue"/>
                  </a:rPr>
                  <a:t>of one small robot, a </a:t>
                </a:r>
                <a:r>
                  <a:rPr lang="en-US" sz="3600">
                    <a:solidFill>
                      <a:schemeClr val="dk1"/>
                    </a:solidFill>
                    <a:latin typeface="Helvetica Neue"/>
                    <a:ea typeface="Helvetica Neue"/>
                    <a:cs typeface="Helvetica Neue"/>
                    <a:sym typeface="Helvetica Neue"/>
                  </a:rPr>
                  <a:t>base station with a beach mapping system</a:t>
                </a:r>
                <a:r>
                  <a:rPr b="0" i="0" lang="en-US" sz="3600" u="none" cap="none" strike="noStrike">
                    <a:solidFill>
                      <a:schemeClr val="dk1"/>
                    </a:solidFill>
                    <a:latin typeface="Helvetica Neue"/>
                    <a:ea typeface="Helvetica Neue"/>
                    <a:cs typeface="Helvetica Neue"/>
                    <a:sym typeface="Helvetica Neue"/>
                  </a:rPr>
                  <a:t>, and the communication methods between them. </a:t>
                </a:r>
                <a:endParaRPr b="0" i="0" sz="5029" u="none" cap="none" strike="noStrike">
                  <a:solidFill>
                    <a:schemeClr val="dk1"/>
                  </a:solidFill>
                  <a:latin typeface="Helvetica Neue"/>
                  <a:ea typeface="Helvetica Neue"/>
                  <a:cs typeface="Helvetica Neue"/>
                  <a:sym typeface="Helvetica Neue"/>
                </a:endParaRPr>
              </a:p>
            </p:txBody>
          </p:sp>
          <p:sp>
            <p:nvSpPr>
              <p:cNvPr id="44" name="Google Shape;44;p1"/>
              <p:cNvSpPr/>
              <p:nvPr/>
            </p:nvSpPr>
            <p:spPr>
              <a:xfrm>
                <a:off x="585200" y="13421309"/>
                <a:ext cx="13159800" cy="7539300"/>
              </a:xfrm>
              <a:prstGeom prst="roundRect">
                <a:avLst>
                  <a:gd fmla="val 8301"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rgbClr val="000000"/>
                  </a:buClr>
                  <a:buSzPts val="5029"/>
                  <a:buFont typeface="Arial"/>
                  <a:buNone/>
                </a:pPr>
                <a:r>
                  <a:t/>
                </a:r>
                <a:endParaRPr b="1" i="0" sz="5029"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29"/>
                  <a:buFont typeface="Arial"/>
                  <a:buNone/>
                </a:pPr>
                <a:r>
                  <a:t/>
                </a:r>
                <a:endParaRPr b="1" i="0" sz="5029"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
              <p:cNvSpPr/>
              <p:nvPr/>
            </p:nvSpPr>
            <p:spPr>
              <a:xfrm>
                <a:off x="494530" y="21548002"/>
                <a:ext cx="13159800" cy="13977900"/>
              </a:xfrm>
              <a:prstGeom prst="roundRect">
                <a:avLst>
                  <a:gd fmla="val 10593"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Basebot Mapping</a:t>
                </a:r>
                <a:endParaRPr b="1" i="0" sz="14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
              <p:cNvSpPr txBox="1"/>
              <p:nvPr/>
            </p:nvSpPr>
            <p:spPr>
              <a:xfrm>
                <a:off x="1568911" y="29267350"/>
                <a:ext cx="12394500" cy="624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1"/>
            <p:cNvSpPr txBox="1"/>
            <p:nvPr/>
          </p:nvSpPr>
          <p:spPr>
            <a:xfrm>
              <a:off x="907575" y="22866010"/>
              <a:ext cx="12210600" cy="50595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chemeClr val="dk1"/>
                </a:buClr>
                <a:buSzPts val="3600"/>
                <a:buFont typeface="Helvetica Neue"/>
                <a:buChar char="●"/>
              </a:pPr>
              <a:r>
                <a:rPr b="1" i="0" lang="en-US" sz="3600" u="none" cap="none" strike="noStrike">
                  <a:solidFill>
                    <a:schemeClr val="dk1"/>
                  </a:solidFill>
                  <a:latin typeface="Helvetica Neue"/>
                  <a:ea typeface="Helvetica Neue"/>
                  <a:cs typeface="Helvetica Neue"/>
                  <a:sym typeface="Helvetica Neue"/>
                </a:rPr>
                <a:t>ZED Stereo Camera:</a:t>
              </a:r>
              <a:r>
                <a:rPr b="0" i="0" lang="en-US" sz="3600" u="none" cap="none" strike="noStrike">
                  <a:solidFill>
                    <a:schemeClr val="dk1"/>
                  </a:solidFill>
                  <a:latin typeface="Helvetica Neue"/>
                  <a:ea typeface="Helvetica Neue"/>
                  <a:cs typeface="Helvetica Neue"/>
                  <a:sym typeface="Helvetica Neue"/>
                </a:rPr>
                <a:t> The camera creates a 3D mesh of the beach. The 3D mesh is composed of triangles</a:t>
              </a:r>
              <a:endParaRPr b="0" i="0" sz="3600" u="none" cap="none" strike="noStrike">
                <a:solidFill>
                  <a:schemeClr val="dk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dk1"/>
                </a:buClr>
                <a:buSzPts val="3600"/>
                <a:buFont typeface="Helvetica Neue"/>
                <a:buChar char="●"/>
              </a:pPr>
              <a:r>
                <a:rPr b="1" lang="en-US" sz="3600">
                  <a:solidFill>
                    <a:schemeClr val="dk1"/>
                  </a:solidFill>
                  <a:latin typeface="Helvetica Neue"/>
                  <a:ea typeface="Helvetica Neue"/>
                  <a:cs typeface="Helvetica Neue"/>
                  <a:sym typeface="Helvetica Neue"/>
                </a:rPr>
                <a:t>O</a:t>
              </a:r>
              <a:r>
                <a:rPr b="1" lang="en-US" sz="3600">
                  <a:solidFill>
                    <a:schemeClr val="dk1"/>
                  </a:solidFill>
                  <a:latin typeface="Helvetica Neue"/>
                  <a:ea typeface="Helvetica Neue"/>
                  <a:cs typeface="Helvetica Neue"/>
                  <a:sym typeface="Helvetica Neue"/>
                </a:rPr>
                <a:t>ccupancy Grid</a:t>
              </a:r>
              <a:r>
                <a:rPr b="0" i="0" lang="en-US" sz="3600" u="none" cap="none" strike="noStrike">
                  <a:solidFill>
                    <a:schemeClr val="dk1"/>
                  </a:solidFill>
                  <a:latin typeface="Helvetica Neue"/>
                  <a:ea typeface="Helvetica Neue"/>
                  <a:cs typeface="Helvetica Neue"/>
                  <a:sym typeface="Helvetica Neue"/>
                </a:rPr>
                <a:t>: Using the mesh, the Basebot creates an occupancy grid that the Smallbots to use to path plan</a:t>
              </a:r>
              <a:endParaRPr b="0" i="0" sz="3600" u="none" cap="none" strike="noStrike">
                <a:solidFill>
                  <a:schemeClr val="dk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dk1"/>
                </a:buClr>
                <a:buSzPts val="3600"/>
                <a:buFont typeface="Helvetica Neue"/>
                <a:buChar char="●"/>
              </a:pPr>
              <a:r>
                <a:rPr b="1" i="0" lang="en-US" sz="3600" u="none" cap="none" strike="noStrike">
                  <a:solidFill>
                    <a:schemeClr val="dk1"/>
                  </a:solidFill>
                  <a:latin typeface="Helvetica Neue"/>
                  <a:ea typeface="Helvetica Neue"/>
                  <a:cs typeface="Helvetica Neue"/>
                  <a:sym typeface="Helvetica Neue"/>
                </a:rPr>
                <a:t>Zone Generation</a:t>
              </a:r>
              <a:r>
                <a:rPr b="0" i="0" lang="en-US" sz="3600" u="none" cap="none" strike="noStrike">
                  <a:solidFill>
                    <a:schemeClr val="dk1"/>
                  </a:solidFill>
                  <a:latin typeface="Helvetica Neue"/>
                  <a:ea typeface="Helvetica Neue"/>
                  <a:cs typeface="Helvetica Neue"/>
                  <a:sym typeface="Helvetica Neue"/>
                </a:rPr>
                <a:t>: Algorithmically divide the world into zones relative to the start. Each zone is then cleaned by a single robot</a:t>
              </a:r>
              <a:endParaRPr b="0" i="0" sz="36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 name="Google Shape;48;p1"/>
          <p:cNvSpPr/>
          <p:nvPr/>
        </p:nvSpPr>
        <p:spPr>
          <a:xfrm>
            <a:off x="31040525" y="32977025"/>
            <a:ext cx="12549300" cy="4123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rgbClr val="000000"/>
              </a:buClr>
              <a:buSzPts val="3600"/>
              <a:buFont typeface="Arial"/>
              <a:buNone/>
            </a:pPr>
            <a:r>
              <a:t/>
            </a:r>
            <a:endParaRPr b="1" sz="5029">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600"/>
              <a:buFont typeface="Arial"/>
              <a:buNone/>
            </a:pPr>
            <a:r>
              <a:t/>
            </a:r>
            <a:endParaRPr b="1" sz="5029">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Helvetica Neue"/>
                <a:ea typeface="Helvetica Neue"/>
                <a:cs typeface="Helvetica Neue"/>
                <a:sym typeface="Helvetica Neue"/>
              </a:rPr>
              <a:t>Senior Instructor of Robotics Nicholas Bertozzi</a:t>
            </a:r>
            <a:endParaRPr b="0" i="0" sz="36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Helvetica Neue"/>
                <a:ea typeface="Helvetica Neue"/>
                <a:cs typeface="Helvetica Neue"/>
                <a:sym typeface="Helvetica Neue"/>
              </a:rPr>
              <a:t>Associate Director</a:t>
            </a:r>
            <a:r>
              <a:rPr lang="en-US" sz="3600">
                <a:solidFill>
                  <a:schemeClr val="dk1"/>
                </a:solidFill>
                <a:latin typeface="Helvetica Neue"/>
                <a:ea typeface="Helvetica Neue"/>
                <a:cs typeface="Helvetica Neue"/>
                <a:sym typeface="Helvetica Neue"/>
              </a:rPr>
              <a:t>, </a:t>
            </a:r>
            <a:r>
              <a:rPr b="0" i="0" lang="en-US" sz="3600" u="none" cap="none" strike="noStrike">
                <a:solidFill>
                  <a:schemeClr val="dk1"/>
                </a:solidFill>
                <a:latin typeface="Helvetica Neue"/>
                <a:ea typeface="Helvetica Neue"/>
                <a:cs typeface="Helvetica Neue"/>
                <a:sym typeface="Helvetica Neue"/>
              </a:rPr>
              <a:t>Robotics R</a:t>
            </a:r>
            <a:r>
              <a:rPr lang="en-US" sz="3600">
                <a:solidFill>
                  <a:schemeClr val="dk1"/>
                </a:solidFill>
                <a:latin typeface="Helvetica Neue"/>
                <a:ea typeface="Helvetica Neue"/>
                <a:cs typeface="Helvetica Neue"/>
                <a:sym typeface="Helvetica Neue"/>
              </a:rPr>
              <a:t>esource Center </a:t>
            </a:r>
            <a:r>
              <a:rPr b="0" i="0" lang="en-US" sz="3600" u="none" cap="none" strike="noStrike">
                <a:solidFill>
                  <a:schemeClr val="dk1"/>
                </a:solidFill>
                <a:latin typeface="Helvetica Neue"/>
                <a:ea typeface="Helvetica Neue"/>
                <a:cs typeface="Helvetica Neue"/>
                <a:sym typeface="Helvetica Neue"/>
              </a:rPr>
              <a:t>Brad Miller</a:t>
            </a:r>
            <a:endParaRPr b="1" i="0" sz="36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Helvetica Neue"/>
                <a:ea typeface="Helvetica Neue"/>
                <a:cs typeface="Helvetica Neue"/>
                <a:sym typeface="Helvetica Neue"/>
              </a:rPr>
              <a:t>Worcester Polytechnic Institute</a:t>
            </a:r>
            <a:endParaRPr b="0" i="0" sz="36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29"/>
              <a:buFont typeface="Arial"/>
              <a:buNone/>
            </a:pPr>
            <a:r>
              <a:t/>
            </a:r>
            <a:endParaRPr b="0" i="0" sz="5029" u="none" cap="none" strike="noStrike">
              <a:solidFill>
                <a:schemeClr val="dk1"/>
              </a:solidFill>
              <a:latin typeface="Helvetica Neue"/>
              <a:ea typeface="Helvetica Neue"/>
              <a:cs typeface="Helvetica Neue"/>
              <a:sym typeface="Helvetica Neue"/>
            </a:endParaRPr>
          </a:p>
        </p:txBody>
      </p:sp>
      <p:sp>
        <p:nvSpPr>
          <p:cNvPr id="49" name="Google Shape;49;p1"/>
          <p:cNvSpPr txBox="1"/>
          <p:nvPr/>
        </p:nvSpPr>
        <p:spPr>
          <a:xfrm>
            <a:off x="1011500" y="14912238"/>
            <a:ext cx="12210600" cy="57189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600"/>
              <a:buFont typeface="Helvetica Neue"/>
              <a:buChar char="●"/>
            </a:pPr>
            <a:r>
              <a:rPr b="1" i="0" lang="en-US" sz="3600" u="none" cap="none" strike="noStrike">
                <a:solidFill>
                  <a:srgbClr val="000000"/>
                </a:solidFill>
                <a:latin typeface="Helvetica Neue"/>
                <a:ea typeface="Helvetica Neue"/>
                <a:cs typeface="Helvetica Neue"/>
                <a:sym typeface="Helvetica Neue"/>
              </a:rPr>
              <a:t>Multi Robot System:</a:t>
            </a:r>
            <a:r>
              <a:rPr b="0" i="0" lang="en-US" sz="3600" u="none" cap="none" strike="noStrike">
                <a:solidFill>
                  <a:srgbClr val="000000"/>
                </a:solidFill>
                <a:latin typeface="Helvetica Neue"/>
                <a:ea typeface="Helvetica Neue"/>
                <a:cs typeface="Helvetica Neue"/>
                <a:sym typeface="Helvetica Neue"/>
              </a:rPr>
              <a:t> Communicates with ROS over wifi</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Helvetica Neue"/>
                <a:ea typeface="Helvetica Neue"/>
                <a:cs typeface="Helvetica Neue"/>
                <a:sym typeface="Helvetica Neue"/>
              </a:rPr>
              <a:t>Task Based Objectives:</a:t>
            </a:r>
            <a:r>
              <a:rPr b="0" i="0" lang="en-US" sz="3600" u="none" cap="none" strike="noStrike">
                <a:solidFill>
                  <a:srgbClr val="000000"/>
                </a:solidFill>
                <a:latin typeface="Helvetica Neue"/>
                <a:ea typeface="Helvetica Neue"/>
                <a:cs typeface="Helvetica Neue"/>
                <a:sym typeface="Helvetica Neue"/>
              </a:rPr>
              <a:t> Job data types that have their target zone position, job type (clean, avoid, dump), and other info</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Helvetica Neue"/>
                <a:ea typeface="Helvetica Neue"/>
                <a:cs typeface="Helvetica Neue"/>
                <a:sym typeface="Helvetica Neue"/>
              </a:rPr>
              <a:t>Basebot:</a:t>
            </a:r>
            <a:r>
              <a:rPr b="0" i="0" lang="en-US" sz="3600" u="none" cap="none" strike="noStrike">
                <a:solidFill>
                  <a:srgbClr val="000000"/>
                </a:solidFill>
                <a:latin typeface="Helvetica Neue"/>
                <a:ea typeface="Helvetica Neue"/>
                <a:cs typeface="Helvetica Neue"/>
                <a:sym typeface="Helvetica Neue"/>
              </a:rPr>
              <a:t> Master robot that creates an </a:t>
            </a:r>
            <a:r>
              <a:rPr lang="en-US" sz="3600">
                <a:latin typeface="Helvetica Neue"/>
                <a:ea typeface="Helvetica Neue"/>
                <a:cs typeface="Helvetica Neue"/>
                <a:sym typeface="Helvetica Neue"/>
              </a:rPr>
              <a:t>occupancy grid</a:t>
            </a:r>
            <a:r>
              <a:rPr b="0" i="0" lang="en-US" sz="3600" u="none" cap="none" strike="noStrike">
                <a:solidFill>
                  <a:srgbClr val="000000"/>
                </a:solidFill>
                <a:latin typeface="Helvetica Neue"/>
                <a:ea typeface="Helvetica Neue"/>
                <a:cs typeface="Helvetica Neue"/>
                <a:sym typeface="Helvetica Neue"/>
              </a:rPr>
              <a:t> of the beach and sends tasks to Smallbots. Can manage many Smallbots at once</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Helvetica Neue"/>
                <a:ea typeface="Helvetica Neue"/>
                <a:cs typeface="Helvetica Neue"/>
                <a:sym typeface="Helvetica Neue"/>
              </a:rPr>
              <a:t>Smallbot:</a:t>
            </a:r>
            <a:r>
              <a:rPr b="0" i="0" lang="en-US" sz="3600" u="none" cap="none" strike="noStrike">
                <a:solidFill>
                  <a:schemeClr val="dk1"/>
                </a:solidFill>
                <a:latin typeface="Helvetica Neue"/>
                <a:ea typeface="Helvetica Neue"/>
                <a:cs typeface="Helvetica Neue"/>
                <a:sym typeface="Helvetica Neue"/>
              </a:rPr>
              <a:t> Worker robot that executes given tasks and uses given </a:t>
            </a:r>
            <a:r>
              <a:rPr lang="en-US" sz="3600">
                <a:solidFill>
                  <a:schemeClr val="dk1"/>
                </a:solidFill>
                <a:latin typeface="Helvetica Neue"/>
                <a:ea typeface="Helvetica Neue"/>
                <a:cs typeface="Helvetica Neue"/>
                <a:sym typeface="Helvetica Neue"/>
              </a:rPr>
              <a:t>occupancy grid</a:t>
            </a:r>
            <a:r>
              <a:rPr b="0" i="0" lang="en-US" sz="3600" u="none" cap="none" strike="noStrike">
                <a:solidFill>
                  <a:schemeClr val="dk1"/>
                </a:solidFill>
                <a:latin typeface="Helvetica Neue"/>
                <a:ea typeface="Helvetica Neue"/>
                <a:cs typeface="Helvetica Neue"/>
                <a:sym typeface="Helvetica Neue"/>
              </a:rPr>
              <a:t> to path plan with A Star</a:t>
            </a:r>
            <a:endParaRPr b="0" i="0" sz="3600" u="none" cap="none" strike="noStrike">
              <a:solidFill>
                <a:srgbClr val="000000"/>
              </a:solidFill>
              <a:latin typeface="Helvetica Neue"/>
              <a:ea typeface="Helvetica Neue"/>
              <a:cs typeface="Helvetica Neue"/>
              <a:sym typeface="Helvetica Neue"/>
            </a:endParaRPr>
          </a:p>
          <a:p>
            <a:pPr indent="0" lvl="0" marL="457200" marR="0" rtl="0" algn="l">
              <a:lnSpc>
                <a:spcPct val="150000"/>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p:txBody>
      </p:sp>
      <p:pic>
        <p:nvPicPr>
          <p:cNvPr id="50" name="Google Shape;50;p1"/>
          <p:cNvPicPr preferRelativeResize="0"/>
          <p:nvPr/>
        </p:nvPicPr>
        <p:blipFill rotWithShape="1">
          <a:blip r:embed="rId6">
            <a:alphaModFix/>
          </a:blip>
          <a:srcRect b="13721" l="17986" r="15809" t="17117"/>
          <a:stretch/>
        </p:blipFill>
        <p:spPr>
          <a:xfrm>
            <a:off x="38454325" y="12725500"/>
            <a:ext cx="4038600" cy="2373325"/>
          </a:xfrm>
          <a:prstGeom prst="rect">
            <a:avLst/>
          </a:prstGeom>
          <a:noFill/>
          <a:ln>
            <a:noFill/>
          </a:ln>
        </p:spPr>
      </p:pic>
      <p:sp>
        <p:nvSpPr>
          <p:cNvPr id="51" name="Google Shape;51;p1"/>
          <p:cNvSpPr/>
          <p:nvPr/>
        </p:nvSpPr>
        <p:spPr>
          <a:xfrm>
            <a:off x="27562175" y="8448025"/>
            <a:ext cx="857400" cy="74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4</a:t>
            </a:r>
            <a:endParaRPr b="1" i="0" sz="3600" u="none" cap="none" strike="noStrike">
              <a:solidFill>
                <a:srgbClr val="000000"/>
              </a:solidFill>
              <a:latin typeface="Arial"/>
              <a:ea typeface="Arial"/>
              <a:cs typeface="Arial"/>
              <a:sym typeface="Arial"/>
            </a:endParaRPr>
          </a:p>
        </p:txBody>
      </p:sp>
      <p:sp>
        <p:nvSpPr>
          <p:cNvPr id="52" name="Google Shape;52;p1"/>
          <p:cNvSpPr/>
          <p:nvPr/>
        </p:nvSpPr>
        <p:spPr>
          <a:xfrm>
            <a:off x="26228825" y="13822325"/>
            <a:ext cx="857400" cy="74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1</a:t>
            </a:r>
            <a:endParaRPr b="1" i="0" sz="3600" u="none" cap="none" strike="noStrike">
              <a:solidFill>
                <a:srgbClr val="000000"/>
              </a:solidFill>
              <a:latin typeface="Arial"/>
              <a:ea typeface="Arial"/>
              <a:cs typeface="Arial"/>
              <a:sym typeface="Arial"/>
            </a:endParaRPr>
          </a:p>
        </p:txBody>
      </p:sp>
      <p:pic>
        <p:nvPicPr>
          <p:cNvPr id="53" name="Google Shape;53;p1"/>
          <p:cNvPicPr preferRelativeResize="0"/>
          <p:nvPr/>
        </p:nvPicPr>
        <p:blipFill rotWithShape="1">
          <a:blip r:embed="rId7">
            <a:alphaModFix/>
          </a:blip>
          <a:srcRect b="12894" l="25640" r="23647" t="29100"/>
          <a:stretch/>
        </p:blipFill>
        <p:spPr>
          <a:xfrm>
            <a:off x="2701200" y="29113700"/>
            <a:ext cx="8831199" cy="7546125"/>
          </a:xfrm>
          <a:prstGeom prst="rect">
            <a:avLst/>
          </a:prstGeom>
          <a:noFill/>
          <a:ln>
            <a:noFill/>
          </a:ln>
        </p:spPr>
      </p:pic>
      <p:sp>
        <p:nvSpPr>
          <p:cNvPr id="54" name="Google Shape;54;p1"/>
          <p:cNvSpPr txBox="1"/>
          <p:nvPr/>
        </p:nvSpPr>
        <p:spPr>
          <a:xfrm>
            <a:off x="15432900" y="24037125"/>
            <a:ext cx="13478401" cy="11469300"/>
          </a:xfrm>
          <a:prstGeom prst="rect">
            <a:avLst/>
          </a:prstGeom>
          <a:noFill/>
          <a:ln>
            <a:noFill/>
          </a:ln>
        </p:spPr>
        <p:txBody>
          <a:bodyPr anchorCtr="0" anchor="t" bIns="91425" lIns="91425" spcFirstLastPara="1" rIns="91425" wrap="square" tIns="91425">
            <a:noAutofit/>
          </a:bodyPr>
          <a:lstStyle/>
          <a:p>
            <a:pPr indent="0" lvl="0" marL="1371600" marR="0" rtl="0" algn="l">
              <a:lnSpc>
                <a:spcPct val="100000"/>
              </a:lnSpc>
              <a:spcBef>
                <a:spcPts val="0"/>
              </a:spcBef>
              <a:spcAft>
                <a:spcPts val="0"/>
              </a:spcAft>
              <a:buClr>
                <a:schemeClr val="dk1"/>
              </a:buClr>
              <a:buSzPts val="11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457200" lvl="0" marL="914400" marR="0" rtl="0" algn="l">
              <a:lnSpc>
                <a:spcPct val="100000"/>
              </a:lnSpc>
              <a:spcBef>
                <a:spcPts val="0"/>
              </a:spcBef>
              <a:spcAft>
                <a:spcPts val="0"/>
              </a:spcAft>
              <a:buClr>
                <a:schemeClr val="dk1"/>
              </a:buClr>
              <a:buSzPts val="3600"/>
              <a:buFont typeface="Helvetica Neue"/>
              <a:buAutoNum type="arabicPeriod" startAt="2"/>
            </a:pPr>
            <a:r>
              <a:rPr b="1" i="0" lang="en-US" sz="3600" u="none" cap="none" strike="noStrike">
                <a:solidFill>
                  <a:schemeClr val="dk1"/>
                </a:solidFill>
                <a:latin typeface="Helvetica Neue"/>
                <a:ea typeface="Helvetica Neue"/>
                <a:cs typeface="Helvetica Neue"/>
                <a:sym typeface="Helvetica Neue"/>
              </a:rPr>
              <a:t>Two Degrees of Freedom Arm</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3D printed arm with a stepper motor for the shoulder joint and servo for elbow connection</a:t>
            </a:r>
            <a:endParaRPr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Maximum reach distance: 310 mm</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Maximum lifting </a:t>
            </a:r>
            <a:r>
              <a:rPr lang="en-US" sz="3600">
                <a:solidFill>
                  <a:schemeClr val="dk1"/>
                </a:solidFill>
                <a:latin typeface="Helvetica Neue"/>
                <a:ea typeface="Helvetica Neue"/>
                <a:cs typeface="Helvetica Neue"/>
                <a:sym typeface="Helvetica Neue"/>
              </a:rPr>
              <a:t>weight</a:t>
            </a:r>
            <a:r>
              <a:rPr b="0" i="0" lang="en-US" sz="3600" u="none" cap="none" strike="noStrike">
                <a:solidFill>
                  <a:schemeClr val="dk1"/>
                </a:solidFill>
                <a:latin typeface="Helvetica Neue"/>
                <a:ea typeface="Helvetica Neue"/>
                <a:cs typeface="Helvetica Neue"/>
                <a:sym typeface="Helvetica Neue"/>
              </a:rPr>
              <a:t>: </a:t>
            </a:r>
            <a:r>
              <a:rPr lang="en-US" sz="3600">
                <a:solidFill>
                  <a:schemeClr val="dk1"/>
                </a:solidFill>
                <a:latin typeface="Helvetica Neue"/>
                <a:ea typeface="Helvetica Neue"/>
                <a:cs typeface="Helvetica Neue"/>
                <a:sym typeface="Helvetica Neue"/>
              </a:rPr>
              <a:t>0.6 kgs</a:t>
            </a:r>
            <a:r>
              <a:rPr b="0" i="0" lang="en-US" sz="3600" u="none" cap="none" strike="noStrike">
                <a:solidFill>
                  <a:schemeClr val="dk1"/>
                </a:solidFill>
                <a:latin typeface="Helvetica Neue"/>
                <a:ea typeface="Helvetica Neue"/>
                <a:cs typeface="Helvetica Neue"/>
                <a:sym typeface="Helvetica Neue"/>
              </a:rPr>
              <a:t>	</a:t>
            </a:r>
            <a:endParaRPr b="0" i="0" sz="3600" u="none" cap="none" strike="noStrike">
              <a:solidFill>
                <a:schemeClr val="dk1"/>
              </a:solidFill>
              <a:latin typeface="Helvetica Neue"/>
              <a:ea typeface="Helvetica Neue"/>
              <a:cs typeface="Helvetica Neue"/>
              <a:sym typeface="Helvetica Neue"/>
            </a:endParaRPr>
          </a:p>
          <a:p>
            <a:pPr indent="-457200" lvl="0" marL="914400" marR="0" rtl="0" algn="l">
              <a:lnSpc>
                <a:spcPct val="100000"/>
              </a:lnSpc>
              <a:spcBef>
                <a:spcPts val="0"/>
              </a:spcBef>
              <a:spcAft>
                <a:spcPts val="0"/>
              </a:spcAft>
              <a:buClr>
                <a:schemeClr val="dk1"/>
              </a:buClr>
              <a:buSzPts val="3600"/>
              <a:buFont typeface="Arial"/>
              <a:buAutoNum type="arabicPeriod" startAt="2"/>
            </a:pPr>
            <a:r>
              <a:rPr b="1" i="0" lang="en-US" sz="3600" u="none" cap="none" strike="noStrike">
                <a:solidFill>
                  <a:schemeClr val="dk1"/>
                </a:solidFill>
                <a:latin typeface="Helvetica Neue"/>
                <a:ea typeface="Helvetica Neue"/>
                <a:cs typeface="Helvetica Neue"/>
                <a:sym typeface="Helvetica Neue"/>
              </a:rPr>
              <a:t>Gripper</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Arial"/>
              <a:buChar char="●"/>
            </a:pPr>
            <a:r>
              <a:rPr b="0" i="0" lang="en-US" sz="3600" u="none" cap="none" strike="noStrike">
                <a:solidFill>
                  <a:schemeClr val="dk1"/>
                </a:solidFill>
                <a:latin typeface="Helvetica Neue"/>
                <a:ea typeface="Helvetica Neue"/>
                <a:cs typeface="Helvetica Neue"/>
                <a:sym typeface="Helvetica Neue"/>
              </a:rPr>
              <a:t>Machined metal tooth gripper powered by a serv</a:t>
            </a:r>
            <a:r>
              <a:rPr lang="en-US" sz="3600">
                <a:solidFill>
                  <a:schemeClr val="dk1"/>
                </a:solidFill>
                <a:latin typeface="Helvetica Neue"/>
                <a:ea typeface="Helvetica Neue"/>
                <a:cs typeface="Helvetica Neue"/>
                <a:sym typeface="Helvetica Neue"/>
              </a:rPr>
              <a:t>o</a:t>
            </a:r>
            <a:endParaRPr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Arial"/>
              <a:buChar char="●"/>
            </a:pPr>
            <a:r>
              <a:rPr b="0" i="0" lang="en-US" sz="3600" u="none" cap="none" strike="noStrike">
                <a:solidFill>
                  <a:schemeClr val="dk1"/>
                </a:solidFill>
                <a:latin typeface="Helvetica Neue"/>
                <a:ea typeface="Helvetica Neue"/>
                <a:cs typeface="Helvetica Neue"/>
                <a:sym typeface="Helvetica Neue"/>
              </a:rPr>
              <a:t>Maximum gripping force: 14 N  </a:t>
            </a:r>
            <a:endParaRPr b="0" i="0" sz="3600" u="none" cap="none" strike="noStrike">
              <a:solidFill>
                <a:schemeClr val="dk1"/>
              </a:solidFill>
              <a:latin typeface="Helvetica Neue"/>
              <a:ea typeface="Helvetica Neue"/>
              <a:cs typeface="Helvetica Neue"/>
              <a:sym typeface="Helvetica Neue"/>
            </a:endParaRPr>
          </a:p>
          <a:p>
            <a:pPr indent="-457200" lvl="0" marL="914400" marR="0" rtl="0" algn="l">
              <a:lnSpc>
                <a:spcPct val="100000"/>
              </a:lnSpc>
              <a:spcBef>
                <a:spcPts val="0"/>
              </a:spcBef>
              <a:spcAft>
                <a:spcPts val="0"/>
              </a:spcAft>
              <a:buClr>
                <a:schemeClr val="dk1"/>
              </a:buClr>
              <a:buSzPts val="3600"/>
              <a:buFont typeface="Helvetica Neue"/>
              <a:buAutoNum type="arabicPeriod" startAt="2"/>
            </a:pPr>
            <a:r>
              <a:rPr b="1" i="0" lang="en-US" sz="3600" u="none" cap="none" strike="noStrike">
                <a:solidFill>
                  <a:schemeClr val="dk1"/>
                </a:solidFill>
                <a:latin typeface="Helvetica Neue"/>
                <a:ea typeface="Helvetica Neue"/>
                <a:cs typeface="Helvetica Neue"/>
                <a:sym typeface="Helvetica Neue"/>
              </a:rPr>
              <a:t>Bucket</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3D printed bucket with a volume of 0.0014 m</a:t>
            </a:r>
            <a:r>
              <a:rPr b="0" baseline="30000" i="0" lang="en-US" sz="3600" u="none" cap="none" strike="noStrike">
                <a:solidFill>
                  <a:schemeClr val="dk1"/>
                </a:solidFill>
                <a:latin typeface="Helvetica Neue"/>
                <a:ea typeface="Helvetica Neue"/>
                <a:cs typeface="Helvetica Neue"/>
                <a:sym typeface="Helvetica Neue"/>
              </a:rPr>
              <a:t>3</a:t>
            </a:r>
            <a:endParaRPr baseline="30000"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Able to contain 3-5 soda cans</a:t>
            </a:r>
            <a:endParaRPr b="0" i="0" sz="3600" u="none" cap="none" strike="noStrike">
              <a:solidFill>
                <a:schemeClr val="dk1"/>
              </a:solidFill>
              <a:latin typeface="Helvetica Neue"/>
              <a:ea typeface="Helvetica Neue"/>
              <a:cs typeface="Helvetica Neue"/>
              <a:sym typeface="Helvetica Neue"/>
            </a:endParaRPr>
          </a:p>
          <a:p>
            <a:pPr indent="-457200" lvl="0" marL="914400" marR="0" rtl="0" algn="l">
              <a:lnSpc>
                <a:spcPct val="100000"/>
              </a:lnSpc>
              <a:spcBef>
                <a:spcPts val="0"/>
              </a:spcBef>
              <a:spcAft>
                <a:spcPts val="0"/>
              </a:spcAft>
              <a:buClr>
                <a:schemeClr val="dk1"/>
              </a:buClr>
              <a:buSzPts val="3600"/>
              <a:buFont typeface="Helvetica Neue"/>
              <a:buAutoNum type="arabicPeriod" startAt="2"/>
            </a:pPr>
            <a:r>
              <a:rPr b="1" lang="en-US" sz="3600">
                <a:solidFill>
                  <a:schemeClr val="dk1"/>
                </a:solidFill>
                <a:latin typeface="Helvetica Neue"/>
                <a:ea typeface="Helvetica Neue"/>
                <a:cs typeface="Helvetica Neue"/>
                <a:sym typeface="Helvetica Neue"/>
              </a:rPr>
              <a:t>Electronics Protection</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3D printed cases protects electronics from damage</a:t>
            </a:r>
            <a:endParaRPr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Compact and </a:t>
            </a:r>
            <a:r>
              <a:rPr lang="en-US" sz="3600">
                <a:solidFill>
                  <a:schemeClr val="dk1"/>
                </a:solidFill>
                <a:latin typeface="Helvetica Neue"/>
                <a:ea typeface="Helvetica Neue"/>
                <a:cs typeface="Helvetica Neue"/>
                <a:sym typeface="Helvetica Neue"/>
              </a:rPr>
              <a:t>durable construction with ABS plastic</a:t>
            </a:r>
            <a:endParaRPr sz="3600">
              <a:solidFill>
                <a:schemeClr val="dk1"/>
              </a:solidFill>
              <a:latin typeface="Helvetica Neue"/>
              <a:ea typeface="Helvetica Neue"/>
              <a:cs typeface="Helvetica Neue"/>
              <a:sym typeface="Helvetica Neue"/>
            </a:endParaRPr>
          </a:p>
          <a:p>
            <a:pPr indent="-457200" lvl="0" marL="914400" marR="0" rtl="0" algn="l">
              <a:lnSpc>
                <a:spcPct val="100000"/>
              </a:lnSpc>
              <a:spcBef>
                <a:spcPts val="0"/>
              </a:spcBef>
              <a:spcAft>
                <a:spcPts val="0"/>
              </a:spcAft>
              <a:buClr>
                <a:schemeClr val="dk1"/>
              </a:buClr>
              <a:buSzPts val="3600"/>
              <a:buFont typeface="Helvetica Neue"/>
              <a:buAutoNum type="arabicPeriod" startAt="2"/>
            </a:pPr>
            <a:r>
              <a:rPr b="1" i="0" lang="en-US" sz="3600" u="none" cap="none" strike="noStrike">
                <a:solidFill>
                  <a:schemeClr val="dk1"/>
                </a:solidFill>
                <a:latin typeface="Helvetica Neue"/>
                <a:ea typeface="Helvetica Neue"/>
                <a:cs typeface="Helvetica Neue"/>
                <a:sym typeface="Helvetica Neue"/>
              </a:rPr>
              <a:t>Smallbot Camera Mount</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3D printed case protects from glare and elements</a:t>
            </a:r>
            <a:endParaRPr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1 Degree of Freedom</a:t>
            </a:r>
            <a:endParaRPr b="0" i="0" sz="3600" u="none" cap="none" strike="noStrike">
              <a:solidFill>
                <a:schemeClr val="dk1"/>
              </a:solidFill>
              <a:latin typeface="Helvetica Neue"/>
              <a:ea typeface="Helvetica Neue"/>
              <a:cs typeface="Helvetica Neue"/>
              <a:sym typeface="Helvetica Neue"/>
            </a:endParaRPr>
          </a:p>
          <a:p>
            <a:pPr indent="-457200" lvl="0" marL="914400" rtl="0" algn="l">
              <a:spcBef>
                <a:spcPts val="0"/>
              </a:spcBef>
              <a:spcAft>
                <a:spcPts val="0"/>
              </a:spcAft>
              <a:buClr>
                <a:schemeClr val="dk1"/>
              </a:buClr>
              <a:buSzPts val="3600"/>
              <a:buFont typeface="Helvetica Neue"/>
              <a:buAutoNum type="arabicPeriod" startAt="2"/>
            </a:pPr>
            <a:r>
              <a:rPr b="1" lang="en-US" sz="3600">
                <a:solidFill>
                  <a:schemeClr val="dk1"/>
                </a:solidFill>
                <a:latin typeface="Helvetica Neue"/>
                <a:ea typeface="Helvetica Neue"/>
                <a:cs typeface="Helvetica Neue"/>
                <a:sym typeface="Helvetica Neue"/>
              </a:rPr>
              <a:t>Lipo Battery</a:t>
            </a:r>
            <a:endParaRPr b="1" sz="3600">
              <a:solidFill>
                <a:schemeClr val="dk1"/>
              </a:solidFill>
              <a:latin typeface="Helvetica Neue"/>
              <a:ea typeface="Helvetica Neue"/>
              <a:cs typeface="Helvetica Neue"/>
              <a:sym typeface="Helvetica Neue"/>
            </a:endParaRPr>
          </a:p>
          <a:p>
            <a:pPr indent="-457200" lvl="3" marL="1828800" rtl="0" algn="l">
              <a:spcBef>
                <a:spcPts val="0"/>
              </a:spcBef>
              <a:spcAft>
                <a:spcPts val="0"/>
              </a:spcAft>
              <a:buClr>
                <a:schemeClr val="dk1"/>
              </a:buClr>
              <a:buSzPts val="3600"/>
              <a:buFont typeface="Helvetica Neue"/>
              <a:buChar char="●"/>
            </a:pPr>
            <a:r>
              <a:rPr lang="en-US" sz="3600">
                <a:solidFill>
                  <a:schemeClr val="dk1"/>
                </a:solidFill>
                <a:latin typeface="Helvetica Neue"/>
                <a:ea typeface="Helvetica Neue"/>
                <a:cs typeface="Helvetica Neue"/>
                <a:sym typeface="Helvetica Neue"/>
              </a:rPr>
              <a:t>3 cell, 8000 mAh</a:t>
            </a:r>
            <a:endParaRPr sz="3600">
              <a:solidFill>
                <a:schemeClr val="dk1"/>
              </a:solidFill>
              <a:latin typeface="Helvetica Neue"/>
              <a:ea typeface="Helvetica Neue"/>
              <a:cs typeface="Helvetica Neue"/>
              <a:sym typeface="Helvetica Neue"/>
            </a:endParaRPr>
          </a:p>
          <a:p>
            <a:pPr indent="-457200" lvl="3" marL="1828800" rtl="0" algn="l">
              <a:spcBef>
                <a:spcPts val="0"/>
              </a:spcBef>
              <a:spcAft>
                <a:spcPts val="0"/>
              </a:spcAft>
              <a:buClr>
                <a:schemeClr val="dk1"/>
              </a:buClr>
              <a:buSzPts val="3600"/>
              <a:buFont typeface="Helvetica Neue"/>
              <a:buChar char="●"/>
            </a:pPr>
            <a:r>
              <a:rPr lang="en-US" sz="3600">
                <a:solidFill>
                  <a:schemeClr val="dk1"/>
                </a:solidFill>
                <a:latin typeface="Helvetica Neue"/>
                <a:ea typeface="Helvetica Neue"/>
                <a:cs typeface="Helvetica Neue"/>
                <a:sym typeface="Helvetica Neue"/>
              </a:rPr>
              <a:t>System runtime: 1.12 hours</a:t>
            </a:r>
            <a:endParaRPr sz="36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p:nvPr/>
        </p:nvSpPr>
        <p:spPr>
          <a:xfrm>
            <a:off x="15766200" y="7458100"/>
            <a:ext cx="857400" cy="74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3</a:t>
            </a:r>
            <a:endParaRPr b="1" i="0" sz="3600" u="none" cap="none" strike="noStrike">
              <a:solidFill>
                <a:srgbClr val="000000"/>
              </a:solidFill>
              <a:latin typeface="Arial"/>
              <a:ea typeface="Arial"/>
              <a:cs typeface="Arial"/>
              <a:sym typeface="Arial"/>
            </a:endParaRPr>
          </a:p>
        </p:txBody>
      </p:sp>
      <p:sp>
        <p:nvSpPr>
          <p:cNvPr id="56" name="Google Shape;56;p1"/>
          <p:cNvSpPr/>
          <p:nvPr/>
        </p:nvSpPr>
        <p:spPr>
          <a:xfrm>
            <a:off x="22042100" y="5644575"/>
            <a:ext cx="857400" cy="74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2</a:t>
            </a:r>
            <a:endParaRPr b="1" i="0" sz="3600" u="none" cap="none" strike="noStrike">
              <a:solidFill>
                <a:srgbClr val="000000"/>
              </a:solidFill>
              <a:latin typeface="Arial"/>
              <a:ea typeface="Arial"/>
              <a:cs typeface="Arial"/>
              <a:sym typeface="Arial"/>
            </a:endParaRPr>
          </a:p>
        </p:txBody>
      </p:sp>
      <p:pic>
        <p:nvPicPr>
          <p:cNvPr id="57" name="Google Shape;57;p1"/>
          <p:cNvPicPr preferRelativeResize="0"/>
          <p:nvPr/>
        </p:nvPicPr>
        <p:blipFill rotWithShape="1">
          <a:blip r:embed="rId8">
            <a:alphaModFix/>
          </a:blip>
          <a:srcRect b="0" l="10556" r="12937" t="9189"/>
          <a:stretch/>
        </p:blipFill>
        <p:spPr>
          <a:xfrm rot="1">
            <a:off x="22982849" y="18467042"/>
            <a:ext cx="6446528" cy="6521640"/>
          </a:xfrm>
          <a:prstGeom prst="rect">
            <a:avLst/>
          </a:prstGeom>
          <a:noFill/>
          <a:ln>
            <a:noFill/>
          </a:ln>
        </p:spPr>
      </p:pic>
      <p:pic>
        <p:nvPicPr>
          <p:cNvPr id="58" name="Google Shape;58;p1"/>
          <p:cNvPicPr preferRelativeResize="0"/>
          <p:nvPr/>
        </p:nvPicPr>
        <p:blipFill rotWithShape="1">
          <a:blip r:embed="rId9">
            <a:alphaModFix/>
          </a:blip>
          <a:srcRect b="1602" l="16061" r="13650" t="20557"/>
          <a:stretch/>
        </p:blipFill>
        <p:spPr>
          <a:xfrm>
            <a:off x="37562900" y="9655900"/>
            <a:ext cx="5503325" cy="3069612"/>
          </a:xfrm>
          <a:prstGeom prst="rect">
            <a:avLst/>
          </a:prstGeom>
          <a:noFill/>
          <a:ln>
            <a:noFill/>
          </a:ln>
        </p:spPr>
      </p:pic>
      <p:pic>
        <p:nvPicPr>
          <p:cNvPr id="59" name="Google Shape;59;p1"/>
          <p:cNvPicPr preferRelativeResize="0"/>
          <p:nvPr/>
        </p:nvPicPr>
        <p:blipFill rotWithShape="1">
          <a:blip r:embed="rId10">
            <a:alphaModFix/>
          </a:blip>
          <a:srcRect b="41786" l="67257" r="1276" t="30390"/>
          <a:stretch/>
        </p:blipFill>
        <p:spPr>
          <a:xfrm>
            <a:off x="37562900" y="6743790"/>
            <a:ext cx="5503324" cy="2706010"/>
          </a:xfrm>
          <a:prstGeom prst="rect">
            <a:avLst/>
          </a:prstGeom>
          <a:noFill/>
          <a:ln>
            <a:noFill/>
          </a:ln>
        </p:spPr>
      </p:pic>
      <p:sp>
        <p:nvSpPr>
          <p:cNvPr id="60" name="Google Shape;60;p1"/>
          <p:cNvSpPr/>
          <p:nvPr/>
        </p:nvSpPr>
        <p:spPr>
          <a:xfrm>
            <a:off x="20882050" y="11372800"/>
            <a:ext cx="857400" cy="74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6</a:t>
            </a:r>
            <a:endParaRPr b="1" i="0" sz="3600" u="none" cap="none" strike="noStrike">
              <a:solidFill>
                <a:srgbClr val="000000"/>
              </a:solidFill>
              <a:latin typeface="Arial"/>
              <a:ea typeface="Arial"/>
              <a:cs typeface="Arial"/>
              <a:sym typeface="Arial"/>
            </a:endParaRPr>
          </a:p>
        </p:txBody>
      </p:sp>
      <p:sp>
        <p:nvSpPr>
          <p:cNvPr id="61" name="Google Shape;61;p1"/>
          <p:cNvSpPr txBox="1"/>
          <p:nvPr/>
        </p:nvSpPr>
        <p:spPr>
          <a:xfrm>
            <a:off x="22334125" y="16194300"/>
            <a:ext cx="23735099" cy="276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20535750" y="12774850"/>
            <a:ext cx="857400" cy="743100"/>
          </a:xfrm>
          <a:prstGeom prst="ellipse">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5</a:t>
            </a:r>
            <a:endParaRPr b="1" i="0" sz="3600" u="none" cap="none" strike="noStrike">
              <a:solidFill>
                <a:srgbClr val="000000"/>
              </a:solidFill>
              <a:latin typeface="Arial"/>
              <a:ea typeface="Arial"/>
              <a:cs typeface="Arial"/>
              <a:sym typeface="Arial"/>
            </a:endParaRPr>
          </a:p>
        </p:txBody>
      </p:sp>
      <p:sp>
        <p:nvSpPr>
          <p:cNvPr id="63" name="Google Shape;63;p1"/>
          <p:cNvSpPr txBox="1"/>
          <p:nvPr/>
        </p:nvSpPr>
        <p:spPr>
          <a:xfrm>
            <a:off x="3177200" y="13660475"/>
            <a:ext cx="7879200" cy="10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5029"/>
              <a:buFont typeface="Arial"/>
              <a:buNone/>
            </a:pPr>
            <a:r>
              <a:rPr b="1" lang="en-US" sz="5029">
                <a:solidFill>
                  <a:schemeClr val="dk1"/>
                </a:solidFill>
                <a:latin typeface="Helvetica Neue"/>
                <a:ea typeface="Helvetica Neue"/>
                <a:cs typeface="Helvetica Neue"/>
                <a:sym typeface="Helvetica Neue"/>
              </a:rPr>
              <a:t>System Architecture</a:t>
            </a:r>
            <a:endParaRPr/>
          </a:p>
        </p:txBody>
      </p:sp>
      <p:sp>
        <p:nvSpPr>
          <p:cNvPr id="64" name="Google Shape;64;p1"/>
          <p:cNvSpPr txBox="1"/>
          <p:nvPr/>
        </p:nvSpPr>
        <p:spPr>
          <a:xfrm>
            <a:off x="33806475" y="33337500"/>
            <a:ext cx="6654000" cy="10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5029"/>
              <a:buFont typeface="Arial"/>
              <a:buNone/>
            </a:pPr>
            <a:r>
              <a:rPr b="1" lang="en-US" sz="5029">
                <a:solidFill>
                  <a:schemeClr val="dk1"/>
                </a:solidFill>
                <a:latin typeface="Helvetica Neue"/>
                <a:ea typeface="Helvetica Neue"/>
                <a:cs typeface="Helvetica Neue"/>
                <a:sym typeface="Helvetica Neue"/>
              </a:rPr>
              <a:t>Acknowledgements</a:t>
            </a:r>
            <a:endParaRPr b="1" sz="5029">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pi_pp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