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149" r:id="rId2"/>
    <p:sldId id="2099" r:id="rId3"/>
    <p:sldId id="2139" r:id="rId4"/>
    <p:sldId id="2147" r:id="rId5"/>
    <p:sldId id="2140" r:id="rId6"/>
    <p:sldId id="2142" r:id="rId7"/>
    <p:sldId id="2151" r:id="rId8"/>
    <p:sldId id="2143" r:id="rId9"/>
    <p:sldId id="2144" r:id="rId10"/>
    <p:sldId id="2150" r:id="rId11"/>
    <p:sldId id="2146" r:id="rId12"/>
    <p:sldId id="2148" r:id="rId13"/>
  </p:sldIdLst>
  <p:sldSz cx="12192000" cy="6858000"/>
  <p:notesSz cx="7010400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pos="456" userDrawn="1">
          <p15:clr>
            <a:srgbClr val="A4A3A4"/>
          </p15:clr>
        </p15:guide>
        <p15:guide id="5" pos="7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601580-F65B-4C17-21E0-36C9B9763FFE}" name="Quinn-Szcesuil, Julia" initials="QSJ" userId="S::jaquinnszcesuil@wpi.edu::858c3ddf-0bcd-41da-b4ef-abfbdc071d49" providerId="AD"/>
  <p188:author id="{BF8A3BAD-4B04-5F3E-59BC-B1F18ED14F61}" name="Arndt, Melissa" initials="MA" userId="S::mearndt@wpi.edu::f1f4fe75-fc3d-4c85-b8e9-30fa342767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62B"/>
    <a:srgbClr val="272626"/>
    <a:srgbClr val="B2B7BB"/>
    <a:srgbClr val="7C6569"/>
    <a:srgbClr val="5E7361"/>
    <a:srgbClr val="002E6D"/>
    <a:srgbClr val="C78A3D"/>
    <a:srgbClr val="C4122F"/>
    <a:srgbClr val="343433"/>
    <a:srgbClr val="00B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105"/>
  </p:normalViewPr>
  <p:slideViewPr>
    <p:cSldViewPr snapToGrid="0">
      <p:cViewPr varScale="1">
        <p:scale>
          <a:sx n="144" d="100"/>
          <a:sy n="144" d="100"/>
        </p:scale>
        <p:origin x="1440" y="200"/>
      </p:cViewPr>
      <p:guideLst>
        <p:guide orient="horz" pos="720"/>
        <p:guide orient="horz" pos="960"/>
        <p:guide orient="horz" pos="3888"/>
        <p:guide pos="456"/>
        <p:guide pos="7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4304" y="17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1/2/24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1/2/24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for a full photo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60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7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5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for a full photo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4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1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5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85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1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36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5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61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C2D0595-5770-C96B-A9D1-4F753B1818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836309"/>
            <a:ext cx="9144000" cy="1524001"/>
          </a:xfrm>
        </p:spPr>
        <p:txBody>
          <a:bodyPr>
            <a:noAutofit/>
          </a:bodyPr>
          <a:lstStyle>
            <a:lvl1pPr>
              <a:lnSpc>
                <a:spcPts val="4200"/>
              </a:lnSpc>
              <a:defRPr sz="4000" b="1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14D3FB-B92A-0140-6727-1A2CFC21B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591957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red letter w on a black background&#10;&#10;Description automatically generated">
            <a:extLst>
              <a:ext uri="{FF2B5EF4-FFF2-40B4-BE49-F238E27FC236}">
                <a16:creationId xmlns:a16="http://schemas.microsoft.com/office/drawing/2014/main" id="{16AFF59A-392A-B90D-90C3-40ADAD4A64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8" y="990600"/>
            <a:ext cx="3393650" cy="1097280"/>
          </a:xfrm>
          <a:prstGeom prst="rect">
            <a:avLst/>
          </a:prstGeom>
        </p:spPr>
      </p:pic>
      <p:pic>
        <p:nvPicPr>
          <p:cNvPr id="12" name="Picture 11" descr="A grey logo with text&#10;&#10;Description automatically generated">
            <a:extLst>
              <a:ext uri="{FF2B5EF4-FFF2-40B4-BE49-F238E27FC236}">
                <a16:creationId xmlns:a16="http://schemas.microsoft.com/office/drawing/2014/main" id="{4C1E441D-3FAC-DA36-0F0B-FE18196D7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370" y="2836309"/>
            <a:ext cx="4079630" cy="4021691"/>
          </a:xfrm>
          <a:prstGeom prst="rect">
            <a:avLst/>
          </a:prstGeom>
        </p:spPr>
      </p:pic>
    </p:spTree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800"/>
              </a:lnSpc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 err="1"/>
              <a:t>ghghghg</a:t>
            </a:r>
            <a:endParaRPr lang="en-US" dirty="0"/>
          </a:p>
        </p:txBody>
      </p:sp>
      <p:sp>
        <p:nvSpPr>
          <p:cNvPr id="36" name="Picture Placeholder 29">
            <a:extLst>
              <a:ext uri="{FF2B5EF4-FFF2-40B4-BE49-F238E27FC236}">
                <a16:creationId xmlns:a16="http://schemas.microsoft.com/office/drawing/2014/main" id="{5244BC53-C119-4F58-759C-4315A0FAAA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798655"/>
            <a:ext cx="3560461" cy="2009669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29">
            <a:extLst>
              <a:ext uri="{FF2B5EF4-FFF2-40B4-BE49-F238E27FC236}">
                <a16:creationId xmlns:a16="http://schemas.microsoft.com/office/drawing/2014/main" id="{A49D9818-2411-344C-A56B-875F98535D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" y="3971259"/>
            <a:ext cx="3560461" cy="2009669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Picture Placeholder 29">
            <a:extLst>
              <a:ext uri="{FF2B5EF4-FFF2-40B4-BE49-F238E27FC236}">
                <a16:creationId xmlns:a16="http://schemas.microsoft.com/office/drawing/2014/main" id="{29DEAC6C-0B95-082C-AE64-4DB58BBA1A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5769" y="1798655"/>
            <a:ext cx="3560461" cy="2009669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29">
            <a:extLst>
              <a:ext uri="{FF2B5EF4-FFF2-40B4-BE49-F238E27FC236}">
                <a16:creationId xmlns:a16="http://schemas.microsoft.com/office/drawing/2014/main" id="{563B06A4-C363-484C-CF9B-67A85842D4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5768" y="3971259"/>
            <a:ext cx="3560461" cy="2009669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9">
            <a:extLst>
              <a:ext uri="{FF2B5EF4-FFF2-40B4-BE49-F238E27FC236}">
                <a16:creationId xmlns:a16="http://schemas.microsoft.com/office/drawing/2014/main" id="{6A31F244-4234-8398-1A92-815E5A2CE8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940" y="1798655"/>
            <a:ext cx="3560461" cy="2009669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29">
            <a:extLst>
              <a:ext uri="{FF2B5EF4-FFF2-40B4-BE49-F238E27FC236}">
                <a16:creationId xmlns:a16="http://schemas.microsoft.com/office/drawing/2014/main" id="{A98A7173-01A5-7FE9-3F9D-EB7D34B47B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939" y="3971259"/>
            <a:ext cx="3560461" cy="200966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1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F515B657-5011-7715-8F0C-0D7032BCB695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09599" y="1798638"/>
            <a:ext cx="10972801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6" name="Picture Placeholder 29">
            <a:extLst>
              <a:ext uri="{FF2B5EF4-FFF2-40B4-BE49-F238E27FC236}">
                <a16:creationId xmlns:a16="http://schemas.microsoft.com/office/drawing/2014/main" id="{5244BC53-C119-4F58-759C-4315A0FAAA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798654"/>
            <a:ext cx="3560461" cy="35585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8" name="Picture Placeholder 29">
            <a:extLst>
              <a:ext uri="{FF2B5EF4-FFF2-40B4-BE49-F238E27FC236}">
                <a16:creationId xmlns:a16="http://schemas.microsoft.com/office/drawing/2014/main" id="{29DEAC6C-0B95-082C-AE64-4DB58BBA1A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5769" y="1798655"/>
            <a:ext cx="3560461" cy="3558536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9">
            <a:extLst>
              <a:ext uri="{FF2B5EF4-FFF2-40B4-BE49-F238E27FC236}">
                <a16:creationId xmlns:a16="http://schemas.microsoft.com/office/drawing/2014/main" id="{6A31F244-4234-8398-1A92-815E5A2CE8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940" y="1798655"/>
            <a:ext cx="3560461" cy="35585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57F27-E780-1D1A-2235-3359A9AD23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597" y="5396947"/>
            <a:ext cx="3560461" cy="69331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400"/>
            </a:lvl3pPr>
            <a:lvl4pPr marL="914400" indent="0" algn="ctr">
              <a:buNone/>
              <a:defRPr sz="1400"/>
            </a:lvl4pPr>
            <a:lvl5pPr marL="1143000" indent="0" algn="ctr">
              <a:buNone/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C3F6AF-61A0-8B1C-2E91-A2C94FBCE73C}"/>
              </a:ext>
            </a:extLst>
          </p:cNvPr>
          <p:cNvSpPr txBox="1"/>
          <p:nvPr userDrawn="1"/>
        </p:nvSpPr>
        <p:spPr>
          <a:xfrm>
            <a:off x="5327374" y="539694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23D2F03-3057-A9E9-4126-7CC2206204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5769" y="5396947"/>
            <a:ext cx="3560461" cy="69331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400"/>
            </a:lvl3pPr>
            <a:lvl4pPr marL="914400" indent="0" algn="ctr">
              <a:buNone/>
              <a:defRPr sz="1400"/>
            </a:lvl4pPr>
            <a:lvl5pPr marL="1143000" indent="0" algn="ctr">
              <a:buNone/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A58090A-63C8-ADC3-23D8-A48EFF69A4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21939" y="5396947"/>
            <a:ext cx="3560461" cy="69331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400"/>
            </a:lvl3pPr>
            <a:lvl4pPr marL="914400" indent="0" algn="ctr">
              <a:buNone/>
              <a:defRPr sz="1400"/>
            </a:lvl4pPr>
            <a:lvl5pPr marL="1143000" indent="0" algn="ctr">
              <a:buNone/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53085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57F27-E780-1D1A-2235-3359A9AD23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597" y="5396947"/>
            <a:ext cx="3560461" cy="69331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400"/>
            </a:lvl3pPr>
            <a:lvl4pPr marL="914400" indent="0" algn="ctr">
              <a:buNone/>
              <a:defRPr sz="1400"/>
            </a:lvl4pPr>
            <a:lvl5pPr marL="1143000" indent="0" algn="ctr">
              <a:buNone/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23D2F03-3057-A9E9-4126-7CC2206204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5769" y="5396947"/>
            <a:ext cx="3560461" cy="69331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400"/>
            </a:lvl3pPr>
            <a:lvl4pPr marL="914400" indent="0" algn="ctr">
              <a:buNone/>
              <a:defRPr sz="1400"/>
            </a:lvl4pPr>
            <a:lvl5pPr marL="1143000" indent="0" algn="ctr">
              <a:buNone/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A58090A-63C8-ADC3-23D8-A48EFF69A4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21939" y="5396947"/>
            <a:ext cx="3560461" cy="69331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400"/>
            </a:lvl3pPr>
            <a:lvl4pPr marL="914400" indent="0" algn="ctr">
              <a:buNone/>
              <a:defRPr sz="1400"/>
            </a:lvl4pPr>
            <a:lvl5pPr marL="1143000" indent="0" algn="ctr">
              <a:buNone/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1" name="Chart Placeholder 4">
            <a:extLst>
              <a:ext uri="{FF2B5EF4-FFF2-40B4-BE49-F238E27FC236}">
                <a16:creationId xmlns:a16="http://schemas.microsoft.com/office/drawing/2014/main" id="{3EF471E3-3169-E47C-1DF5-8E18891BD311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09600" y="1798638"/>
            <a:ext cx="3560763" cy="35591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AFF3D7C2-5A28-5CCC-774B-408975F809D4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4315617" y="1798014"/>
            <a:ext cx="3560763" cy="35591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Chart Placeholder 4">
            <a:extLst>
              <a:ext uri="{FF2B5EF4-FFF2-40B4-BE49-F238E27FC236}">
                <a16:creationId xmlns:a16="http://schemas.microsoft.com/office/drawing/2014/main" id="{F4526561-6D13-A8BC-DFED-3E9422B381E9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021634" y="1798014"/>
            <a:ext cx="3560763" cy="3559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52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523D3-F72C-A737-D43A-E356A52D838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 descr="A grey logo with text&#10;&#10;Description automatically generated">
            <a:extLst>
              <a:ext uri="{FF2B5EF4-FFF2-40B4-BE49-F238E27FC236}">
                <a16:creationId xmlns:a16="http://schemas.microsoft.com/office/drawing/2014/main" id="{B1D05FE9-9C13-6D48-7303-93DC7F7D7A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523D3-F72C-A737-D43A-E356A52D838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07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E98F50-F8E9-DD5D-F0F3-B177E05FE517}"/>
              </a:ext>
            </a:extLst>
          </p:cNvPr>
          <p:cNvSpPr/>
          <p:nvPr userDrawn="1"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rgbClr val="AB162B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CB2D455-4055-7480-CBDA-FD85C71EB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024064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1045F49-C082-20D9-8199-F2BED577C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268416"/>
            <a:ext cx="9144000" cy="1524001"/>
          </a:xfrm>
        </p:spPr>
        <p:txBody>
          <a:bodyPr>
            <a:noAutofit/>
          </a:bodyPr>
          <a:lstStyle>
            <a:lvl1pPr>
              <a:lnSpc>
                <a:spcPts val="4200"/>
              </a:lnSpc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792277-BE88-7783-1DD4-5085D63F96DC}"/>
              </a:ext>
            </a:extLst>
          </p:cNvPr>
          <p:cNvSpPr txBox="1"/>
          <p:nvPr userDrawn="1"/>
        </p:nvSpPr>
        <p:spPr>
          <a:xfrm>
            <a:off x="-433137" y="436024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pic>
        <p:nvPicPr>
          <p:cNvPr id="18" name="Picture 17" descr="A grey logo with text&#10;&#10;Description automatically generated">
            <a:extLst>
              <a:ext uri="{FF2B5EF4-FFF2-40B4-BE49-F238E27FC236}">
                <a16:creationId xmlns:a16="http://schemas.microsoft.com/office/drawing/2014/main" id="{5376143C-E399-5AFE-BF3E-718BB88400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370" y="2836309"/>
            <a:ext cx="4079630" cy="40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8343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648200"/>
          </a:xfrm>
        </p:spPr>
        <p:txBody>
          <a:bodyPr/>
          <a:lstStyle>
            <a:lvl1pPr>
              <a:buClr>
                <a:srgbClr val="C4122F"/>
              </a:buClr>
              <a:defRPr/>
            </a:lvl1pPr>
            <a:lvl2pPr>
              <a:buClr>
                <a:srgbClr val="C4122F"/>
              </a:buClr>
              <a:defRPr/>
            </a:lvl2pPr>
            <a:lvl3pPr>
              <a:buClr>
                <a:srgbClr val="C4122F"/>
              </a:buClr>
              <a:defRPr/>
            </a:lvl3pPr>
            <a:lvl4pPr>
              <a:buClr>
                <a:srgbClr val="C4122F"/>
              </a:buClr>
              <a:defRPr/>
            </a:lvl4pPr>
            <a:lvl5pPr>
              <a:buClr>
                <a:srgbClr val="C4122F"/>
              </a:buClr>
              <a:defRPr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>
          <a:xfrm>
            <a:off x="609600" y="1795464"/>
            <a:ext cx="3491097" cy="4189412"/>
          </a:xfrm>
        </p:spPr>
        <p:txBody>
          <a:bodyPr anchor="ctr" anchorCtr="0"/>
          <a:lstStyle>
            <a:lvl1pPr>
              <a:buClr>
                <a:srgbClr val="C4122F"/>
              </a:buClr>
              <a:defRPr/>
            </a:lvl1pPr>
            <a:lvl2pPr>
              <a:buClr>
                <a:srgbClr val="C4122F"/>
              </a:buClr>
              <a:defRPr/>
            </a:lvl2pPr>
            <a:lvl3pPr>
              <a:buClr>
                <a:srgbClr val="C4122F"/>
              </a:buClr>
              <a:defRPr/>
            </a:lvl3pPr>
            <a:lvl4pPr>
              <a:buClr>
                <a:srgbClr val="C4122F"/>
              </a:buClr>
              <a:defRPr/>
            </a:lvl4pPr>
            <a:lvl5pPr>
              <a:buClr>
                <a:srgbClr val="C4122F"/>
              </a:buClr>
              <a:defRPr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951C2A1F-7537-C4F1-6B37-08D509AD72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3325" y="1799550"/>
            <a:ext cx="3578225" cy="20129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92441D67-6FBE-E495-29AB-89B669EEEC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63322" y="3975484"/>
            <a:ext cx="3578225" cy="201295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EF4467BA-E9BA-5857-EAD9-76EDE888A9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4175" y="1795464"/>
            <a:ext cx="3578225" cy="201295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EEE304F3-E1CB-FB4B-9A38-A4949DB383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4172" y="3971398"/>
            <a:ext cx="3578225" cy="2012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4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</p:spPr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>
          <a:xfrm>
            <a:off x="8091303" y="1795464"/>
            <a:ext cx="3491097" cy="4189412"/>
          </a:xfrm>
        </p:spPr>
        <p:txBody>
          <a:bodyPr anchor="ctr" anchorCtr="0"/>
          <a:lstStyle>
            <a:lvl1pPr>
              <a:buClr>
                <a:srgbClr val="C4122F"/>
              </a:buClr>
              <a:defRPr/>
            </a:lvl1pPr>
            <a:lvl2pPr>
              <a:buClr>
                <a:srgbClr val="C4122F"/>
              </a:buClr>
              <a:defRPr/>
            </a:lvl2pPr>
            <a:lvl3pPr>
              <a:buClr>
                <a:srgbClr val="C4122F"/>
              </a:buClr>
              <a:defRPr/>
            </a:lvl3pPr>
            <a:lvl4pPr>
              <a:buClr>
                <a:srgbClr val="C4122F"/>
              </a:buClr>
              <a:defRPr/>
            </a:lvl4pPr>
            <a:lvl5pPr>
              <a:buClr>
                <a:srgbClr val="C4122F"/>
              </a:buClr>
              <a:defRPr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951C2A1F-7537-C4F1-6B37-08D509AD72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3" y="1799550"/>
            <a:ext cx="3578225" cy="20129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92441D67-6FBE-E495-29AB-89B669EEEC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" y="3975484"/>
            <a:ext cx="3578225" cy="201295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EF4467BA-E9BA-5857-EAD9-76EDE888A9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50453" y="1795464"/>
            <a:ext cx="3578225" cy="201295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EEE304F3-E1CB-FB4B-9A38-A4949DB383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0450" y="3971398"/>
            <a:ext cx="3578225" cy="2012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9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>
          <a:xfrm>
            <a:off x="609600" y="1795464"/>
            <a:ext cx="4141304" cy="4189412"/>
          </a:xfrm>
        </p:spPr>
        <p:txBody>
          <a:bodyPr anchor="ctr" anchorCtr="0"/>
          <a:lstStyle>
            <a:lvl1pPr>
              <a:buClr>
                <a:srgbClr val="C4122F"/>
              </a:buClr>
              <a:defRPr/>
            </a:lvl1pPr>
            <a:lvl2pPr>
              <a:buClr>
                <a:srgbClr val="C4122F"/>
              </a:buClr>
              <a:defRPr/>
            </a:lvl2pPr>
            <a:lvl3pPr>
              <a:buClr>
                <a:srgbClr val="C4122F"/>
              </a:buClr>
              <a:defRPr/>
            </a:lvl3pPr>
            <a:lvl4pPr>
              <a:buClr>
                <a:srgbClr val="C4122F"/>
              </a:buClr>
              <a:defRPr/>
            </a:lvl4pPr>
            <a:lvl5pPr>
              <a:buClr>
                <a:srgbClr val="C4122F"/>
              </a:buClr>
              <a:defRPr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7B081FF-3E29-3D08-F3F2-FAADD0528E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19688" y="1795463"/>
            <a:ext cx="6462712" cy="4189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2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>
          <a:xfrm>
            <a:off x="609600" y="1795464"/>
            <a:ext cx="4141304" cy="4189412"/>
          </a:xfrm>
        </p:spPr>
        <p:txBody>
          <a:bodyPr anchor="ctr" anchorCtr="0"/>
          <a:lstStyle>
            <a:lvl1pPr>
              <a:buClr>
                <a:srgbClr val="C4122F"/>
              </a:buClr>
              <a:defRPr/>
            </a:lvl1pPr>
            <a:lvl2pPr>
              <a:buClr>
                <a:srgbClr val="C4122F"/>
              </a:buClr>
              <a:defRPr/>
            </a:lvl2pPr>
            <a:lvl3pPr>
              <a:buClr>
                <a:srgbClr val="C4122F"/>
              </a:buClr>
              <a:defRPr/>
            </a:lvl3pPr>
            <a:lvl4pPr>
              <a:buClr>
                <a:srgbClr val="C4122F"/>
              </a:buClr>
              <a:defRPr/>
            </a:lvl4pPr>
            <a:lvl5pPr>
              <a:buClr>
                <a:srgbClr val="C4122F"/>
              </a:buClr>
              <a:defRPr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4" name="Chart Placeholder 2">
            <a:extLst>
              <a:ext uri="{FF2B5EF4-FFF2-40B4-BE49-F238E27FC236}">
                <a16:creationId xmlns:a16="http://schemas.microsoft.com/office/drawing/2014/main" id="{6A0E3AFB-EF36-B596-ECF7-DB02E81A9E3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119688" y="1795463"/>
            <a:ext cx="6462712" cy="4189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>
          <a:xfrm>
            <a:off x="7441096" y="1795464"/>
            <a:ext cx="4141304" cy="4189412"/>
          </a:xfrm>
        </p:spPr>
        <p:txBody>
          <a:bodyPr anchor="ctr" anchorCtr="0"/>
          <a:lstStyle>
            <a:lvl1pPr>
              <a:buClr>
                <a:srgbClr val="C4122F"/>
              </a:buClr>
              <a:defRPr/>
            </a:lvl1pPr>
            <a:lvl2pPr>
              <a:buClr>
                <a:srgbClr val="C4122F"/>
              </a:buClr>
              <a:defRPr/>
            </a:lvl2pPr>
            <a:lvl3pPr>
              <a:buClr>
                <a:srgbClr val="C4122F"/>
              </a:buClr>
              <a:defRPr/>
            </a:lvl3pPr>
            <a:lvl4pPr>
              <a:buClr>
                <a:srgbClr val="C4122F"/>
              </a:buClr>
              <a:defRPr/>
            </a:lvl4pPr>
            <a:lvl5pPr>
              <a:buClr>
                <a:srgbClr val="C4122F"/>
              </a:buClr>
              <a:defRPr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7B081FF-3E29-3D08-F3F2-FAADD0528E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795463"/>
            <a:ext cx="6462712" cy="4189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9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7048"/>
            <a:ext cx="5283200" cy="4495800"/>
          </a:xfrm>
        </p:spPr>
        <p:txBody>
          <a:bodyPr>
            <a:normAutofit/>
          </a:bodyPr>
          <a:lstStyle>
            <a:lvl1pPr>
              <a:buClr>
                <a:srgbClr val="C4122F"/>
              </a:buClr>
              <a:defRPr sz="2400"/>
            </a:lvl1pPr>
            <a:lvl2pPr>
              <a:buClr>
                <a:srgbClr val="C4122F"/>
              </a:buClr>
              <a:defRPr sz="2000"/>
            </a:lvl2pPr>
            <a:lvl3pPr>
              <a:buClr>
                <a:srgbClr val="C4122F"/>
              </a:buClr>
              <a:defRPr sz="1800"/>
            </a:lvl3pPr>
            <a:lvl4pPr>
              <a:buClr>
                <a:srgbClr val="C4122F"/>
              </a:buClr>
              <a:defRPr sz="1600"/>
            </a:lvl4pPr>
            <a:lvl5pPr>
              <a:buClr>
                <a:srgbClr val="C4122F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2" y="1527048"/>
            <a:ext cx="5283200" cy="4495800"/>
          </a:xfrm>
        </p:spPr>
        <p:txBody>
          <a:bodyPr>
            <a:normAutofit/>
          </a:bodyPr>
          <a:lstStyle>
            <a:lvl1pPr>
              <a:buClr>
                <a:srgbClr val="C4122F"/>
              </a:buClr>
              <a:defRPr sz="2400"/>
            </a:lvl1pPr>
            <a:lvl2pPr>
              <a:buClr>
                <a:srgbClr val="C4122F"/>
              </a:buClr>
              <a:defRPr sz="2000"/>
            </a:lvl2pPr>
            <a:lvl3pPr>
              <a:buClr>
                <a:srgbClr val="C4122F"/>
              </a:buClr>
              <a:defRPr sz="1800"/>
            </a:lvl3pPr>
            <a:lvl4pPr>
              <a:buClr>
                <a:srgbClr val="C4122F"/>
              </a:buClr>
              <a:defRPr sz="1600"/>
            </a:lvl4pPr>
            <a:lvl5pPr>
              <a:buClr>
                <a:srgbClr val="C4122F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3090"/>
            <a:ext cx="10972800" cy="8001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234967"/>
            <a:ext cx="11582400" cy="45719"/>
          </a:xfrm>
          <a:prstGeom prst="rect">
            <a:avLst/>
          </a:prstGeom>
          <a:solidFill>
            <a:srgbClr val="AB1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red letter w on a black background&#10;&#10;Description automatically generated">
            <a:extLst>
              <a:ext uri="{FF2B5EF4-FFF2-40B4-BE49-F238E27FC236}">
                <a16:creationId xmlns:a16="http://schemas.microsoft.com/office/drawing/2014/main" id="{628F81A4-8449-2076-D026-43F034BC1E1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628" y="6237513"/>
            <a:ext cx="1131217" cy="365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5" r:id="rId2"/>
    <p:sldLayoutId id="2147483695" r:id="rId3"/>
    <p:sldLayoutId id="2147483697" r:id="rId4"/>
    <p:sldLayoutId id="2147483700" r:id="rId5"/>
    <p:sldLayoutId id="2147483699" r:id="rId6"/>
    <p:sldLayoutId id="2147483703" r:id="rId7"/>
    <p:sldLayoutId id="2147483698" r:id="rId8"/>
    <p:sldLayoutId id="2147483664" r:id="rId9"/>
    <p:sldLayoutId id="2147483666" r:id="rId10"/>
    <p:sldLayoutId id="2147483696" r:id="rId11"/>
    <p:sldLayoutId id="2147483702" r:id="rId12"/>
    <p:sldLayoutId id="2147483701" r:id="rId13"/>
    <p:sldLayoutId id="2147483704" r:id="rId14"/>
    <p:sldLayoutId id="2147483667" r:id="rId15"/>
    <p:sldLayoutId id="2147483706" r:id="rId16"/>
  </p:sldLayoutIdLst>
  <p:hf hd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600" b="1" kern="1200">
          <a:solidFill>
            <a:srgbClr val="272626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rgbClr val="AB162B"/>
        </a:buClr>
        <a:buFont typeface="Arial" pitchFamily="34" charset="0"/>
        <a:buChar char="•"/>
        <a:defRPr sz="2400" kern="1200">
          <a:solidFill>
            <a:srgbClr val="272626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rgbClr val="AB162B"/>
        </a:buClr>
        <a:buFont typeface="Verdana" pitchFamily="34" charset="0"/>
        <a:buChar char="─"/>
        <a:defRPr sz="2000" kern="1200">
          <a:solidFill>
            <a:srgbClr val="272626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rgbClr val="AB162B"/>
        </a:buClr>
        <a:buFont typeface="Wingdings" pitchFamily="2" charset="2"/>
        <a:buChar char="§"/>
        <a:defRPr sz="1800" kern="1200">
          <a:solidFill>
            <a:srgbClr val="272626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rgbClr val="AB162B"/>
        </a:buClr>
        <a:buFont typeface="Courier New" pitchFamily="49" charset="0"/>
        <a:buChar char="o"/>
        <a:defRPr sz="1600" kern="1200">
          <a:solidFill>
            <a:srgbClr val="272626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rgbClr val="AB162B"/>
        </a:buClr>
        <a:buFont typeface="Arial" pitchFamily="34" charset="0"/>
        <a:buChar char="•"/>
        <a:defRPr sz="1600" kern="1200" baseline="0">
          <a:solidFill>
            <a:srgbClr val="272626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wpi.edu" TargetMode="External"/><Relationship Id="rId13" Type="http://schemas.openxmlformats.org/officeDocument/2006/relationships/image" Target="../media/image26.emf"/><Relationship Id="rId3" Type="http://schemas.openxmlformats.org/officeDocument/2006/relationships/image" Target="../media/image6.jpeg"/><Relationship Id="rId7" Type="http://schemas.openxmlformats.org/officeDocument/2006/relationships/image" Target="../media/image23.emf"/><Relationship Id="rId12" Type="http://schemas.openxmlformats.org/officeDocument/2006/relationships/hyperlink" Target="https://www.youtube.com/user/WPI" TargetMode="Externa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www.wpi.edu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instagram.com/wpi" TargetMode="Externa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10" Type="http://schemas.openxmlformats.org/officeDocument/2006/relationships/hyperlink" Target="https://www.tiktok.com/@wpi.edu" TargetMode="External"/><Relationship Id="rId4" Type="http://schemas.openxmlformats.org/officeDocument/2006/relationships/hyperlink" Target="https://twitter.com/WPI" TargetMode="External"/><Relationship Id="rId9" Type="http://schemas.openxmlformats.org/officeDocument/2006/relationships/image" Target="../media/image24.emf"/><Relationship Id="rId14" Type="http://schemas.openxmlformats.org/officeDocument/2006/relationships/hyperlink" Target="https://www.linkedin.com/school/worcester-polytechnic-institut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weather vane on top of a building&#10;&#10;Description automatically generated">
            <a:extLst>
              <a:ext uri="{FF2B5EF4-FFF2-40B4-BE49-F238E27FC236}">
                <a16:creationId xmlns:a16="http://schemas.microsoft.com/office/drawing/2014/main" id="{5BE57D7D-735E-30E2-9120-1CABB34F00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D45212-A7C8-0F66-8A67-C21BA778AE77}"/>
              </a:ext>
            </a:extLst>
          </p:cNvPr>
          <p:cNvSpPr txBox="1"/>
          <p:nvPr/>
        </p:nvSpPr>
        <p:spPr>
          <a:xfrm>
            <a:off x="9217274" y="-61745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err="1"/>
          </a:p>
        </p:txBody>
      </p:sp>
      <p:pic>
        <p:nvPicPr>
          <p:cNvPr id="7" name="Picture 6" descr="A red letter w on a black background&#10;&#10;Description automatically generated">
            <a:extLst>
              <a:ext uri="{FF2B5EF4-FFF2-40B4-BE49-F238E27FC236}">
                <a16:creationId xmlns:a16="http://schemas.microsoft.com/office/drawing/2014/main" id="{73C587A2-71B9-3B8E-3FD6-BA6C71939C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867" y="4401149"/>
            <a:ext cx="3272814" cy="10582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A3353FD-71D7-8FE9-E25E-636F1310CC74}"/>
              </a:ext>
            </a:extLst>
          </p:cNvPr>
          <p:cNvSpPr txBox="1"/>
          <p:nvPr/>
        </p:nvSpPr>
        <p:spPr>
          <a:xfrm>
            <a:off x="9217274" y="2480418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9FF05-E935-5D56-9869-C2A7DD8419B2}"/>
              </a:ext>
            </a:extLst>
          </p:cNvPr>
          <p:cNvSpPr/>
          <p:nvPr/>
        </p:nvSpPr>
        <p:spPr>
          <a:xfrm>
            <a:off x="8760074" y="3169560"/>
            <a:ext cx="9144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B57618-D21A-2B42-DB7D-75166657E87E}"/>
              </a:ext>
            </a:extLst>
          </p:cNvPr>
          <p:cNvSpPr txBox="1">
            <a:spLocks/>
          </p:cNvSpPr>
          <p:nvPr/>
        </p:nvSpPr>
        <p:spPr>
          <a:xfrm>
            <a:off x="7714644" y="1456606"/>
            <a:ext cx="3005261" cy="348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rgbClr val="C4122F"/>
              </a:buClr>
              <a:buFont typeface="Arial" pitchFamily="34" charset="0"/>
              <a:buChar char="•"/>
              <a:defRPr sz="24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Verdana" pitchFamily="34" charset="0"/>
              <a:buChar char="─"/>
              <a:defRPr sz="20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Wingdings" pitchFamily="2" charset="2"/>
              <a:buChar char="§"/>
              <a:defRPr sz="18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Courier New" pitchFamily="49" charset="0"/>
              <a:buChar char="o"/>
              <a:defRPr sz="16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Arial" pitchFamily="34" charset="0"/>
              <a:buChar char="•"/>
              <a:defRPr sz="1600" kern="1200" baseline="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8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</a:pPr>
            <a:r>
              <a:rPr lang="en-US" sz="2800" b="1" spc="500" dirty="0">
                <a:solidFill>
                  <a:srgbClr val="AB162B"/>
                </a:solidFill>
              </a:rPr>
              <a:t>THEORY</a:t>
            </a:r>
            <a:br>
              <a:rPr lang="en-US" sz="2800" b="1" spc="500" dirty="0">
                <a:solidFill>
                  <a:srgbClr val="AB162B"/>
                </a:solidFill>
              </a:rPr>
            </a:br>
            <a:r>
              <a:rPr lang="en-US" sz="2800" b="1" spc="500" dirty="0">
                <a:solidFill>
                  <a:srgbClr val="AB162B"/>
                </a:solidFill>
              </a:rPr>
              <a:t>PRACTICE</a:t>
            </a:r>
            <a:br>
              <a:rPr lang="en-US" sz="2800" b="1" spc="500" dirty="0">
                <a:solidFill>
                  <a:srgbClr val="AB162B"/>
                </a:solidFill>
              </a:rPr>
            </a:br>
            <a:r>
              <a:rPr lang="en-US" sz="2800" b="1" spc="500" dirty="0">
                <a:solidFill>
                  <a:srgbClr val="AB162B"/>
                </a:solidFill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8594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357B-5831-2FCE-127E-9D2BDE22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</a:rPr>
              <a:t>Research &amp; Innovation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566A0E5-D82B-2C37-D641-5951F112E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7059" y="1715388"/>
            <a:ext cx="2965339" cy="41894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WPI's research focuses on discovery and innovation that has purpose, with an emphasis on sustainability. Our patents reflect</a:t>
            </a:r>
            <a:br>
              <a:rPr lang="en-US" dirty="0"/>
            </a:br>
            <a:r>
              <a:rPr lang="en-US" dirty="0"/>
              <a:t>our innovation ecosystem and entrepreneurial spirit.</a:t>
            </a:r>
          </a:p>
        </p:txBody>
      </p:sp>
      <p:pic>
        <p:nvPicPr>
          <p:cNvPr id="13" name="Picture 12" descr="A person wearing a mask and gloves working in a lab&#10;&#10;Description automatically generated">
            <a:extLst>
              <a:ext uri="{FF2B5EF4-FFF2-40B4-BE49-F238E27FC236}">
                <a16:creationId xmlns:a16="http://schemas.microsoft.com/office/drawing/2014/main" id="{8122A5D0-99DA-6520-BD6B-8A5B24D4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6" t="498" r="2873" b="5033"/>
          <a:stretch/>
        </p:blipFill>
        <p:spPr>
          <a:xfrm>
            <a:off x="609601" y="1828799"/>
            <a:ext cx="3571090" cy="3178628"/>
          </a:xfrm>
          <a:prstGeom prst="rect">
            <a:avLst/>
          </a:prstGeom>
        </p:spPr>
      </p:pic>
      <p:pic>
        <p:nvPicPr>
          <p:cNvPr id="14" name="Picture 13" descr="A microscope with a circuit board&#10;&#10;Description automatically generated">
            <a:extLst>
              <a:ext uri="{FF2B5EF4-FFF2-40B4-BE49-F238E27FC236}">
                <a16:creationId xmlns:a16="http://schemas.microsoft.com/office/drawing/2014/main" id="{9823A473-40AB-0D51-F453-FECA69B9C9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4817" r="17161" b="4814"/>
          <a:stretch/>
        </p:blipFill>
        <p:spPr>
          <a:xfrm>
            <a:off x="4459715" y="1828799"/>
            <a:ext cx="3571091" cy="31786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3FD310B-42E6-F46F-2780-6B1A50A595F4}"/>
              </a:ext>
            </a:extLst>
          </p:cNvPr>
          <p:cNvSpPr txBox="1"/>
          <p:nvPr/>
        </p:nvSpPr>
        <p:spPr>
          <a:xfrm>
            <a:off x="2350862" y="5262466"/>
            <a:ext cx="783903" cy="614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000" b="1" dirty="0">
                <a:solidFill>
                  <a:srgbClr val="AB162B"/>
                </a:solidFill>
              </a:rPr>
              <a:t>13</a:t>
            </a:r>
            <a:br>
              <a:rPr lang="en-US" sz="1800" dirty="0">
                <a:solidFill>
                  <a:srgbClr val="C4122F"/>
                </a:solidFill>
              </a:rPr>
            </a:br>
            <a:r>
              <a:rPr lang="en-US" sz="1400" dirty="0">
                <a:solidFill>
                  <a:srgbClr val="3F3F3F"/>
                </a:solidFill>
                <a:effectLst/>
                <a:latin typeface="Helvetica" pitchFamily="2" charset="0"/>
              </a:rPr>
              <a:t>issued patents</a:t>
            </a:r>
          </a:p>
          <a:p>
            <a:pPr algn="ctr"/>
            <a:r>
              <a:rPr lang="en-US" sz="1400" dirty="0">
                <a:solidFill>
                  <a:srgbClr val="3F3F3F"/>
                </a:solidFill>
                <a:effectLst/>
                <a:latin typeface="Helvetica" pitchFamily="2" charset="0"/>
              </a:rPr>
              <a:t>(2023)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770B7F-F1A0-195C-7D58-066F34376803}"/>
              </a:ext>
            </a:extLst>
          </p:cNvPr>
          <p:cNvSpPr txBox="1"/>
          <p:nvPr/>
        </p:nvSpPr>
        <p:spPr>
          <a:xfrm>
            <a:off x="620485" y="5262466"/>
            <a:ext cx="1134174" cy="614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000" b="1" dirty="0">
                <a:solidFill>
                  <a:srgbClr val="AB162B"/>
                </a:solidFill>
              </a:rPr>
              <a:t>63</a:t>
            </a:r>
            <a:br>
              <a:rPr lang="en-US" sz="1800" dirty="0">
                <a:solidFill>
                  <a:srgbClr val="C4122F"/>
                </a:solidFill>
              </a:rPr>
            </a:b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new invention disclosures </a:t>
            </a:r>
          </a:p>
          <a:p>
            <a:pPr algn="ctr"/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(2023)</a:t>
            </a:r>
          </a:p>
          <a:p>
            <a:pPr algn="ctr"/>
            <a:endParaRPr 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26BF0D-31DD-5FCC-70FB-54FF3EC49613}"/>
              </a:ext>
            </a:extLst>
          </p:cNvPr>
          <p:cNvSpPr txBox="1"/>
          <p:nvPr/>
        </p:nvSpPr>
        <p:spPr>
          <a:xfrm>
            <a:off x="3730968" y="5262466"/>
            <a:ext cx="2260701" cy="1273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000" b="1" dirty="0">
                <a:solidFill>
                  <a:srgbClr val="AB162B"/>
                </a:solidFill>
              </a:rPr>
              <a:t>$47.7M+</a:t>
            </a:r>
            <a:br>
              <a:rPr lang="en-US" sz="1800" dirty="0">
                <a:solidFill>
                  <a:srgbClr val="C4122F"/>
                </a:solidFill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Helvetica" pitchFamily="2" charset="0"/>
              </a:rPr>
              <a:t>awarded to WPI researchers in government, corporate, and private funding</a:t>
            </a:r>
          </a:p>
          <a:p>
            <a:pPr algn="ctr"/>
            <a:endParaRPr lang="en-US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56F252-A061-7CA2-BCFC-E511FFD49D8B}"/>
              </a:ext>
            </a:extLst>
          </p:cNvPr>
          <p:cNvSpPr txBox="1"/>
          <p:nvPr/>
        </p:nvSpPr>
        <p:spPr>
          <a:xfrm>
            <a:off x="6587873" y="5262466"/>
            <a:ext cx="1450207" cy="1273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000" b="1" dirty="0">
                <a:solidFill>
                  <a:srgbClr val="AB162B"/>
                </a:solidFill>
              </a:rPr>
              <a:t>13%</a:t>
            </a:r>
            <a:br>
              <a:rPr lang="en-US" sz="1800" dirty="0">
                <a:solidFill>
                  <a:srgbClr val="C4122F"/>
                </a:solidFill>
              </a:rPr>
            </a:b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increase in funding from 2021  (</a:t>
            </a: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86%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since 2017)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166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EAB89-FE11-9564-8F3E-BBDBF8B82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945" y="1698927"/>
            <a:ext cx="4031455" cy="1273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WPI alumni community is active and thriving, boasting a worldwide network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0357B-5831-2FCE-127E-9D2BDE22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Alumni Results</a:t>
            </a:r>
          </a:p>
        </p:txBody>
      </p:sp>
      <p:pic>
        <p:nvPicPr>
          <p:cNvPr id="12" name="Picture 11" descr="A group of people working on a project&#10;&#10;Description automatically generated">
            <a:extLst>
              <a:ext uri="{FF2B5EF4-FFF2-40B4-BE49-F238E27FC236}">
                <a16:creationId xmlns:a16="http://schemas.microsoft.com/office/drawing/2014/main" id="{A695482A-0373-D3F0-A005-BBA70D2F81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8" y="1795464"/>
            <a:ext cx="6426996" cy="44659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DE3AA9-6A68-3B56-98D0-D10806560725}"/>
              </a:ext>
            </a:extLst>
          </p:cNvPr>
          <p:cNvSpPr txBox="1"/>
          <p:nvPr/>
        </p:nvSpPr>
        <p:spPr>
          <a:xfrm>
            <a:off x="7550946" y="2891864"/>
            <a:ext cx="4031454" cy="7153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AB16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92%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4122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600" dirty="0">
                <a:solidFill>
                  <a:srgbClr val="3F3F3F"/>
                </a:solidFill>
                <a:effectLst/>
                <a:latin typeface="Helvetica" pitchFamily="2" charset="0"/>
              </a:rPr>
              <a:t>of alumni surveyed reported being satisfied or very satisfied with their careers (2021)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0A819-B519-11BE-3E6D-27AAD5275274}"/>
              </a:ext>
            </a:extLst>
          </p:cNvPr>
          <p:cNvSpPr txBox="1"/>
          <p:nvPr/>
        </p:nvSpPr>
        <p:spPr>
          <a:xfrm>
            <a:off x="7550945" y="4864410"/>
            <a:ext cx="4031455" cy="11656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000" b="1" dirty="0">
                <a:solidFill>
                  <a:srgbClr val="AB162B"/>
                </a:solidFill>
              </a:rPr>
              <a:t>95%</a:t>
            </a:r>
            <a:br>
              <a:rPr lang="en-US" sz="1800" dirty="0">
                <a:solidFill>
                  <a:srgbClr val="C4122F"/>
                </a:solidFill>
              </a:rPr>
            </a:b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of alumni surveyed reported that</a:t>
            </a:r>
            <a:br>
              <a:rPr lang="en-US" sz="16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their project experience prepared them</a:t>
            </a:r>
            <a:br>
              <a:rPr lang="en-US" sz="16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for their current careers (2021)</a:t>
            </a:r>
          </a:p>
          <a:p>
            <a:pPr algn="ctr"/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3AE91-303A-5983-51A0-E30224D9948A}"/>
              </a:ext>
            </a:extLst>
          </p:cNvPr>
          <p:cNvSpPr txBox="1"/>
          <p:nvPr/>
        </p:nvSpPr>
        <p:spPr>
          <a:xfrm>
            <a:off x="13024022" y="547404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9EE83-4D4F-8F5E-1D4E-2B5660D1F69F}"/>
              </a:ext>
            </a:extLst>
          </p:cNvPr>
          <p:cNvSpPr txBox="1"/>
          <p:nvPr/>
        </p:nvSpPr>
        <p:spPr>
          <a:xfrm>
            <a:off x="7550945" y="3983168"/>
            <a:ext cx="4031454" cy="7153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srgbClr val="AB162B"/>
                </a:solidFill>
              </a:rPr>
              <a:t>MORE THAN </a:t>
            </a:r>
            <a:r>
              <a:rPr lang="en-US" sz="3000" b="1" dirty="0">
                <a:solidFill>
                  <a:srgbClr val="AB162B"/>
                </a:solidFill>
              </a:rPr>
              <a:t>40,000</a:t>
            </a:r>
            <a:br>
              <a:rPr lang="en-US" sz="1800" dirty="0">
                <a:solidFill>
                  <a:srgbClr val="C4122F"/>
                </a:solidFill>
              </a:rPr>
            </a:b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r>
              <a:rPr lang="en-US" sz="16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live in more than </a:t>
            </a: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countries 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6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eather vane on top of a building&#10;&#10;Description automatically generated">
            <a:extLst>
              <a:ext uri="{FF2B5EF4-FFF2-40B4-BE49-F238E27FC236}">
                <a16:creationId xmlns:a16="http://schemas.microsoft.com/office/drawing/2014/main" id="{9FE945CD-5AD9-B3E5-DD7D-DC1848A272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0C019-262D-83DB-0F8B-4A98BE745A4E}"/>
              </a:ext>
            </a:extLst>
          </p:cNvPr>
          <p:cNvSpPr txBox="1"/>
          <p:nvPr/>
        </p:nvSpPr>
        <p:spPr>
          <a:xfrm>
            <a:off x="9217274" y="-61745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err="1"/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F1697567-3FE4-E63B-39E0-A916E35FE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846" y="1563749"/>
            <a:ext cx="469900" cy="469900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C7BC7587-CAF3-8315-9C12-697212F78B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1376" y="1563749"/>
            <a:ext cx="469900" cy="469900"/>
          </a:xfrm>
          <a:prstGeom prst="rect">
            <a:avLst/>
          </a:prstGeom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7EA6D2BF-3A10-CE74-A7E3-95E44E7C31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1906" y="1563749"/>
            <a:ext cx="469900" cy="469900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414EA3CD-6438-FC3D-23BF-6B4897A4BE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12436" y="1563749"/>
            <a:ext cx="469900" cy="469900"/>
          </a:xfrm>
          <a:prstGeom prst="rect">
            <a:avLst/>
          </a:prstGeom>
        </p:spPr>
      </p:pic>
      <p:pic>
        <p:nvPicPr>
          <p:cNvPr id="13" name="Picture 12">
            <a:hlinkClick r:id="rId12"/>
            <a:extLst>
              <a:ext uri="{FF2B5EF4-FFF2-40B4-BE49-F238E27FC236}">
                <a16:creationId xmlns:a16="http://schemas.microsoft.com/office/drawing/2014/main" id="{03DF3BB3-7E60-A297-7DA8-81C019229B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72966" y="1563749"/>
            <a:ext cx="469900" cy="469900"/>
          </a:xfrm>
          <a:prstGeom prst="rect">
            <a:avLst/>
          </a:prstGeom>
        </p:spPr>
      </p:pic>
      <p:pic>
        <p:nvPicPr>
          <p:cNvPr id="14" name="Picture 13">
            <a:hlinkClick r:id="rId14"/>
            <a:extLst>
              <a:ext uri="{FF2B5EF4-FFF2-40B4-BE49-F238E27FC236}">
                <a16:creationId xmlns:a16="http://schemas.microsoft.com/office/drawing/2014/main" id="{DCF5E314-49D9-2069-66DF-31A98BD06A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33496" y="1563749"/>
            <a:ext cx="469900" cy="4699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A4415C-CE45-64E8-C4EE-2E0EBE995380}"/>
              </a:ext>
            </a:extLst>
          </p:cNvPr>
          <p:cNvSpPr txBox="1"/>
          <p:nvPr/>
        </p:nvSpPr>
        <p:spPr>
          <a:xfrm>
            <a:off x="7799074" y="2667111"/>
            <a:ext cx="3036094" cy="5475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200" b="1" u="sng" dirty="0">
                <a:solidFill>
                  <a:srgbClr val="AB162B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wpi.edu</a:t>
            </a:r>
            <a:endParaRPr lang="en-US" sz="3200" u="sng" dirty="0">
              <a:solidFill>
                <a:srgbClr val="AB162B"/>
              </a:solidFill>
            </a:endParaRPr>
          </a:p>
        </p:txBody>
      </p:sp>
      <p:pic>
        <p:nvPicPr>
          <p:cNvPr id="26" name="Picture 25" descr="A red letter w on a black background&#10;&#10;Description automatically generated">
            <a:extLst>
              <a:ext uri="{FF2B5EF4-FFF2-40B4-BE49-F238E27FC236}">
                <a16:creationId xmlns:a16="http://schemas.microsoft.com/office/drawing/2014/main" id="{8A7CC115-94B9-F751-8384-496C190CB552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867" y="4401149"/>
            <a:ext cx="3272814" cy="105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1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357B-5831-2FCE-127E-9D2BDE22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WPI’s Mission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FA913C-EED1-CFA9-89ED-51284C48C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383" y="2910262"/>
            <a:ext cx="9145234" cy="348230"/>
          </a:xfrm>
        </p:spPr>
        <p:txBody>
          <a:bodyPr lIns="0" tIns="0" rIns="0" bIns="0" anchor="t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-US" spc="-20" dirty="0"/>
              <a:t>Respect – Community – Inclusion – Innovation – Achievement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53412BB-127B-DE40-5A33-1929CF1D843C}"/>
              </a:ext>
            </a:extLst>
          </p:cNvPr>
          <p:cNvSpPr txBox="1">
            <a:spLocks/>
          </p:cNvSpPr>
          <p:nvPr/>
        </p:nvSpPr>
        <p:spPr>
          <a:xfrm>
            <a:off x="1523383" y="1936203"/>
            <a:ext cx="9145234" cy="348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rgbClr val="C4122F"/>
              </a:buClr>
              <a:buFont typeface="Arial" pitchFamily="34" charset="0"/>
              <a:buChar char="•"/>
              <a:defRPr sz="24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Verdana" pitchFamily="34" charset="0"/>
              <a:buChar char="─"/>
              <a:defRPr sz="20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Wingdings" pitchFamily="2" charset="2"/>
              <a:buChar char="§"/>
              <a:defRPr sz="18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Courier New" pitchFamily="49" charset="0"/>
              <a:buChar char="o"/>
              <a:defRPr sz="16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Arial" pitchFamily="34" charset="0"/>
              <a:buChar char="•"/>
              <a:defRPr sz="1600" kern="1200" baseline="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</a:pPr>
            <a:r>
              <a:rPr lang="en-US" sz="2800" b="1" spc="500" dirty="0">
                <a:solidFill>
                  <a:srgbClr val="B2B7BB"/>
                </a:solidFill>
              </a:rPr>
              <a:t>OUR VALUES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6D6D5C8-C722-6095-65EA-FFCA861E5221}"/>
              </a:ext>
            </a:extLst>
          </p:cNvPr>
          <p:cNvSpPr txBox="1">
            <a:spLocks/>
          </p:cNvSpPr>
          <p:nvPr/>
        </p:nvSpPr>
        <p:spPr>
          <a:xfrm>
            <a:off x="2689853" y="4736518"/>
            <a:ext cx="6812294" cy="348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rgbClr val="C4122F"/>
              </a:buClr>
              <a:buFont typeface="Arial" pitchFamily="34" charset="0"/>
              <a:buChar char="•"/>
              <a:defRPr sz="24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Verdana" pitchFamily="34" charset="0"/>
              <a:buChar char="─"/>
              <a:defRPr sz="20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Wingdings" pitchFamily="2" charset="2"/>
              <a:buChar char="§"/>
              <a:defRPr sz="18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Courier New" pitchFamily="49" charset="0"/>
              <a:buChar char="o"/>
              <a:defRPr sz="16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Arial" pitchFamily="34" charset="0"/>
              <a:buChar char="•"/>
              <a:defRPr sz="1600" kern="1200" baseline="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WPI is committed to its mission to transform lives,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turn knowledge into action to confront global challenges, and revolutionize STEM through distinctive and inclusive education, projects, and research.</a:t>
            </a:r>
            <a:r>
              <a:rPr lang="en-US" dirty="0">
                <a:effectLst/>
              </a:rPr>
              <a:t>  </a:t>
            </a:r>
            <a:endParaRPr lang="en-US" spc="-2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C0D0503-6287-2656-8DD6-1F629D28C8EC}"/>
              </a:ext>
            </a:extLst>
          </p:cNvPr>
          <p:cNvSpPr txBox="1">
            <a:spLocks/>
          </p:cNvSpPr>
          <p:nvPr/>
        </p:nvSpPr>
        <p:spPr>
          <a:xfrm>
            <a:off x="1523383" y="3762459"/>
            <a:ext cx="9145234" cy="348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rgbClr val="C4122F"/>
              </a:buClr>
              <a:buFont typeface="Arial" pitchFamily="34" charset="0"/>
              <a:buChar char="•"/>
              <a:defRPr sz="24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Verdana" pitchFamily="34" charset="0"/>
              <a:buChar char="─"/>
              <a:defRPr sz="20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Wingdings" pitchFamily="2" charset="2"/>
              <a:buChar char="§"/>
              <a:defRPr sz="18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Courier New" pitchFamily="49" charset="0"/>
              <a:buChar char="o"/>
              <a:defRPr sz="16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Arial" pitchFamily="34" charset="0"/>
              <a:buChar char="•"/>
              <a:defRPr sz="1600" kern="1200" baseline="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</a:pPr>
            <a:r>
              <a:rPr lang="en-US" sz="2800" b="1" spc="500" dirty="0">
                <a:solidFill>
                  <a:srgbClr val="B2B7BB"/>
                </a:solidFill>
              </a:rPr>
              <a:t>OUR MISSION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DC21B9-2975-15C2-EB9B-A1B892BFD573}"/>
              </a:ext>
            </a:extLst>
          </p:cNvPr>
          <p:cNvSpPr/>
          <p:nvPr/>
        </p:nvSpPr>
        <p:spPr>
          <a:xfrm>
            <a:off x="5638800" y="2630805"/>
            <a:ext cx="914400" cy="45720"/>
          </a:xfrm>
          <a:prstGeom prst="rect">
            <a:avLst/>
          </a:prstGeom>
          <a:solidFill>
            <a:srgbClr val="AB1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8FB3DE-1DA5-E5ED-F11F-DDBAE6AFCC7E}"/>
              </a:ext>
            </a:extLst>
          </p:cNvPr>
          <p:cNvSpPr/>
          <p:nvPr/>
        </p:nvSpPr>
        <p:spPr>
          <a:xfrm>
            <a:off x="5638800" y="4455159"/>
            <a:ext cx="914400" cy="45720"/>
          </a:xfrm>
          <a:prstGeom prst="rect">
            <a:avLst/>
          </a:prstGeom>
          <a:solidFill>
            <a:srgbClr val="AB1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245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357B-5831-2FCE-127E-9D2BDE22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WPI at a Glance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69B7352-058A-1F43-5BD8-AA7FEE7FD6C1}"/>
              </a:ext>
            </a:extLst>
          </p:cNvPr>
          <p:cNvSpPr txBox="1"/>
          <p:nvPr/>
        </p:nvSpPr>
        <p:spPr>
          <a:xfrm>
            <a:off x="6291943" y="721722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F989AC-6909-1FC7-67F5-BD73FBB0C6F3}"/>
              </a:ext>
            </a:extLst>
          </p:cNvPr>
          <p:cNvSpPr/>
          <p:nvPr/>
        </p:nvSpPr>
        <p:spPr bwMode="auto">
          <a:xfrm>
            <a:off x="609600" y="1507671"/>
            <a:ext cx="3722914" cy="800100"/>
          </a:xfrm>
          <a:prstGeom prst="rect">
            <a:avLst/>
          </a:prstGeom>
          <a:solidFill>
            <a:srgbClr val="AB162B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tIns="118872" bIns="109728" rtlCol="0" anchor="ctr"/>
          <a:lstStyle/>
          <a:p>
            <a:pPr algn="ctr">
              <a:lnSpc>
                <a:spcPts val="2000"/>
              </a:lnSpc>
            </a:pPr>
            <a:r>
              <a:rPr lang="en-US" b="1" dirty="0">
                <a:solidFill>
                  <a:schemeClr val="bg1"/>
                </a:solidFill>
              </a:rPr>
              <a:t>OUR STUDENTS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Undergraduate and Graduate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7930F6-AD55-D0FB-4218-7D7C1755BCA6}"/>
              </a:ext>
            </a:extLst>
          </p:cNvPr>
          <p:cNvSpPr txBox="1"/>
          <p:nvPr/>
        </p:nvSpPr>
        <p:spPr>
          <a:xfrm>
            <a:off x="609600" y="2542125"/>
            <a:ext cx="3722914" cy="34776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00"/>
              </a:lnSpc>
              <a:spcAft>
                <a:spcPts val="1100"/>
              </a:spcAft>
            </a:pPr>
            <a:r>
              <a:rPr lang="en-US" sz="2000" b="1" dirty="0">
                <a:solidFill>
                  <a:srgbClr val="AB162B"/>
                </a:solidFill>
              </a:rPr>
              <a:t>5,454</a:t>
            </a:r>
            <a:br>
              <a:rPr lang="en-US" sz="1400" b="1" dirty="0">
                <a:solidFill>
                  <a:srgbClr val="C4122F"/>
                </a:solidFill>
              </a:rPr>
            </a:br>
            <a:r>
              <a:rPr lang="en-US" sz="1300" dirty="0"/>
              <a:t>undergraduate students</a:t>
            </a:r>
          </a:p>
          <a:p>
            <a:pPr algn="ctr">
              <a:lnSpc>
                <a:spcPts val="1500"/>
              </a:lnSpc>
              <a:spcAft>
                <a:spcPts val="1100"/>
              </a:spcAft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B16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65%</a:t>
            </a:r>
            <a:br>
              <a:rPr lang="en-US" sz="2000" dirty="0">
                <a:solidFill>
                  <a:srgbClr val="C4122F"/>
                </a:solidFill>
                <a:latin typeface="Arial" panose="020B0604020202020204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first-time WPI students graduated</a:t>
            </a:r>
            <a:b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 school with a 4.0 GPA (2022)</a:t>
            </a:r>
          </a:p>
          <a:p>
            <a:pPr algn="ctr">
              <a:lnSpc>
                <a:spcPts val="1500"/>
              </a:lnSpc>
              <a:spcAft>
                <a:spcPts val="1100"/>
              </a:spcAft>
            </a:pPr>
            <a:r>
              <a:rPr lang="en-US" sz="2000" b="1" dirty="0">
                <a:solidFill>
                  <a:srgbClr val="AB162B"/>
                </a:solidFill>
              </a:rPr>
              <a:t>94%</a:t>
            </a:r>
            <a:br>
              <a:rPr lang="en-US" sz="1400" b="1" dirty="0">
                <a:solidFill>
                  <a:srgbClr val="AB162B"/>
                </a:solidFill>
              </a:rPr>
            </a:br>
            <a:r>
              <a:rPr lang="en-US" sz="1300" dirty="0"/>
              <a:t>first year retention rate (2022/23)</a:t>
            </a:r>
          </a:p>
          <a:p>
            <a:pPr algn="ctr">
              <a:lnSpc>
                <a:spcPts val="1500"/>
              </a:lnSpc>
              <a:spcAft>
                <a:spcPts val="1100"/>
              </a:spcAft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B16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1,900</a:t>
            </a:r>
            <a:br>
              <a:rPr lang="en-US" sz="1400" dirty="0">
                <a:solidFill>
                  <a:srgbClr val="C4122F"/>
                </a:solidFill>
                <a:latin typeface="Arial" panose="020B0604020202020204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graduate students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AB162B"/>
                </a:solidFill>
              </a:rPr>
              <a:t>100%</a:t>
            </a:r>
            <a:br>
              <a:rPr lang="en-US" sz="1400" dirty="0">
                <a:solidFill>
                  <a:srgbClr val="C4122F"/>
                </a:solidFill>
              </a:rPr>
            </a:br>
            <a:r>
              <a:rPr lang="en-US" sz="1300" dirty="0"/>
              <a:t>of graduate students receive 1:1 support</a:t>
            </a:r>
            <a:br>
              <a:rPr lang="en-US" sz="1300" dirty="0"/>
            </a:br>
            <a:r>
              <a:rPr lang="en-US" sz="1300" dirty="0"/>
              <a:t>from dedicated student success managers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B16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68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4122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300" spc="-20" dirty="0"/>
              <a:t>professional development program sessions</a:t>
            </a:r>
            <a:br>
              <a:rPr lang="en-US" sz="1300" spc="-20" dirty="0"/>
            </a:br>
            <a:r>
              <a:rPr lang="en-US" sz="1300" spc="-20" dirty="0"/>
              <a:t>for graduate students (2023)</a:t>
            </a:r>
          </a:p>
          <a:p>
            <a:pPr algn="ctr">
              <a:lnSpc>
                <a:spcPts val="1500"/>
              </a:lnSpc>
            </a:pPr>
            <a:endParaRPr lang="en-US" sz="1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6779F1B-7201-ECE2-20A3-AF0F994982E8}"/>
              </a:ext>
            </a:extLst>
          </p:cNvPr>
          <p:cNvSpPr/>
          <p:nvPr/>
        </p:nvSpPr>
        <p:spPr bwMode="auto">
          <a:xfrm>
            <a:off x="4561114" y="1507671"/>
            <a:ext cx="7021286" cy="800100"/>
          </a:xfrm>
          <a:prstGeom prst="rect">
            <a:avLst/>
          </a:prstGeom>
          <a:solidFill>
            <a:srgbClr val="AB162B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tIns="118872" bIns="128016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DEGREES AWARDED 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D5677A5-F7C9-4469-A9B6-E35DA9BF8DDA}"/>
              </a:ext>
            </a:extLst>
          </p:cNvPr>
          <p:cNvSpPr txBox="1"/>
          <p:nvPr/>
        </p:nvSpPr>
        <p:spPr>
          <a:xfrm>
            <a:off x="4561114" y="2542125"/>
            <a:ext cx="1852386" cy="4423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AB162B"/>
                </a:solidFill>
              </a:rPr>
              <a:t>1,088</a:t>
            </a:r>
            <a:br>
              <a:rPr lang="en-US" sz="1400" b="1" dirty="0">
                <a:solidFill>
                  <a:srgbClr val="C4122F"/>
                </a:solidFill>
              </a:rPr>
            </a:br>
            <a:r>
              <a:rPr lang="en-US" sz="1300" dirty="0"/>
              <a:t>bachelor’s degrees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5EF04E8-2521-BDFB-BDFC-E77BB1665294}"/>
              </a:ext>
            </a:extLst>
          </p:cNvPr>
          <p:cNvSpPr txBox="1"/>
          <p:nvPr/>
        </p:nvSpPr>
        <p:spPr>
          <a:xfrm>
            <a:off x="13737771" y="535577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45F5C72-ED32-EBC3-B6DC-038D7F17860C}"/>
              </a:ext>
            </a:extLst>
          </p:cNvPr>
          <p:cNvSpPr/>
          <p:nvPr/>
        </p:nvSpPr>
        <p:spPr bwMode="auto">
          <a:xfrm>
            <a:off x="4561113" y="3099205"/>
            <a:ext cx="7021285" cy="800100"/>
          </a:xfrm>
          <a:prstGeom prst="rect">
            <a:avLst/>
          </a:prstGeom>
          <a:solidFill>
            <a:srgbClr val="AB162B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tIns="118872" bIns="109728"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-20" dirty="0">
                <a:solidFill>
                  <a:schemeClr val="bg1"/>
                </a:solidFill>
              </a:rPr>
              <a:t>THE RESEARCH ENVIRONMENT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800" dirty="0">
                <a:solidFill>
                  <a:schemeClr val="bg1"/>
                </a:solidFill>
              </a:rPr>
              <a:t>Record-setting Growth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9D73FCC-3659-A116-4F52-A94C60605F93}"/>
              </a:ext>
            </a:extLst>
          </p:cNvPr>
          <p:cNvSpPr txBox="1"/>
          <p:nvPr/>
        </p:nvSpPr>
        <p:spPr>
          <a:xfrm>
            <a:off x="12112856" y="1008380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1F455FE-42D6-2CAB-B118-D2C59220ADB0}"/>
              </a:ext>
            </a:extLst>
          </p:cNvPr>
          <p:cNvSpPr txBox="1"/>
          <p:nvPr/>
        </p:nvSpPr>
        <p:spPr>
          <a:xfrm>
            <a:off x="6988629" y="5768898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A9252A-CD4D-DD7B-B94D-A1697FC285CE}"/>
              </a:ext>
            </a:extLst>
          </p:cNvPr>
          <p:cNvSpPr txBox="1"/>
          <p:nvPr/>
        </p:nvSpPr>
        <p:spPr>
          <a:xfrm>
            <a:off x="6284081" y="2542125"/>
            <a:ext cx="1852386" cy="4423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00"/>
              </a:lnSpc>
              <a:spcAft>
                <a:spcPts val="1000"/>
              </a:spcAft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B16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785</a:t>
            </a:r>
            <a:br>
              <a:rPr lang="en-US" sz="2000" dirty="0">
                <a:solidFill>
                  <a:srgbClr val="C4122F"/>
                </a:solidFill>
                <a:latin typeface="Arial" panose="020B0604020202020204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master’s degrees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5EA3A-7D51-EA0C-4B6F-BAC28CC55A29}"/>
              </a:ext>
            </a:extLst>
          </p:cNvPr>
          <p:cNvSpPr txBox="1"/>
          <p:nvPr/>
        </p:nvSpPr>
        <p:spPr>
          <a:xfrm>
            <a:off x="8007048" y="2542125"/>
            <a:ext cx="1852386" cy="4423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AB162B"/>
                </a:solidFill>
              </a:rPr>
              <a:t>88</a:t>
            </a:r>
            <a:br>
              <a:rPr lang="en-US" sz="1400" b="1" dirty="0">
                <a:solidFill>
                  <a:srgbClr val="AB162B"/>
                </a:solidFill>
              </a:rPr>
            </a:br>
            <a:r>
              <a:rPr lang="en-US" sz="1300" dirty="0"/>
              <a:t>doctoral degrees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E8DC3-80AC-AED1-93EE-F861C808732B}"/>
              </a:ext>
            </a:extLst>
          </p:cNvPr>
          <p:cNvSpPr txBox="1"/>
          <p:nvPr/>
        </p:nvSpPr>
        <p:spPr>
          <a:xfrm>
            <a:off x="9730014" y="2542125"/>
            <a:ext cx="1852386" cy="4423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00"/>
              </a:lnSpc>
              <a:spcAft>
                <a:spcPts val="1000"/>
              </a:spcAft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B16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70+</a:t>
            </a:r>
            <a:br>
              <a:rPr lang="en-US" sz="1400" dirty="0">
                <a:solidFill>
                  <a:srgbClr val="C4122F"/>
                </a:solidFill>
                <a:latin typeface="Arial" panose="020B0604020202020204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degree programs</a:t>
            </a:r>
          </a:p>
          <a:p>
            <a:pPr algn="ctr">
              <a:lnSpc>
                <a:spcPts val="1500"/>
              </a:lnSpc>
            </a:pPr>
            <a:endParaRPr lang="en-US" sz="1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281634-B6D1-0A42-62CC-3FF316FD8313}"/>
              </a:ext>
            </a:extLst>
          </p:cNvPr>
          <p:cNvGrpSpPr/>
          <p:nvPr/>
        </p:nvGrpSpPr>
        <p:grpSpPr>
          <a:xfrm>
            <a:off x="4791573" y="4136224"/>
            <a:ext cx="6404254" cy="442375"/>
            <a:chOff x="4754185" y="4374114"/>
            <a:chExt cx="2698187" cy="4423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553CD7-30CE-CB8A-0CF0-D6D5B304E955}"/>
                </a:ext>
              </a:extLst>
            </p:cNvPr>
            <p:cNvSpPr txBox="1"/>
            <p:nvPr/>
          </p:nvSpPr>
          <p:spPr>
            <a:xfrm>
              <a:off x="4754185" y="4374114"/>
              <a:ext cx="1648482" cy="4423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AB16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$42.4M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4122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Government, corporate, and private funding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0C9380-1FB8-8E24-E83E-58E6C1CA550B}"/>
                </a:ext>
              </a:extLst>
            </p:cNvPr>
            <p:cNvSpPr txBox="1"/>
            <p:nvPr/>
          </p:nvSpPr>
          <p:spPr>
            <a:xfrm>
              <a:off x="6571599" y="4374114"/>
              <a:ext cx="880773" cy="4423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AB16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$62M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4122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Research expenditures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2B2112F-B2E7-6338-B266-20E695C6E2FB}"/>
              </a:ext>
            </a:extLst>
          </p:cNvPr>
          <p:cNvSpPr txBox="1"/>
          <p:nvPr/>
        </p:nvSpPr>
        <p:spPr>
          <a:xfrm>
            <a:off x="12452195" y="233432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pic>
        <p:nvPicPr>
          <p:cNvPr id="28" name="Picture 27" descr="A group of people standing on a bridge over a road&#10;&#10;Description automatically generated">
            <a:extLst>
              <a:ext uri="{FF2B5EF4-FFF2-40B4-BE49-F238E27FC236}">
                <a16:creationId xmlns:a16="http://schemas.microsoft.com/office/drawing/2014/main" id="{500BE349-1658-5FDA-860F-899D6D3509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1108" y="4711442"/>
            <a:ext cx="7021287" cy="13473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622561-C943-99A0-1940-74F38A5BA092}"/>
              </a:ext>
            </a:extLst>
          </p:cNvPr>
          <p:cNvSpPr txBox="1"/>
          <p:nvPr/>
        </p:nvSpPr>
        <p:spPr>
          <a:xfrm>
            <a:off x="6202496" y="709486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90774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357B-5831-2FCE-127E-9D2BDE22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Four Schools, One WPI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3B3E4B-DF35-9848-05EB-130B854FA8B0}"/>
              </a:ext>
            </a:extLst>
          </p:cNvPr>
          <p:cNvSpPr txBox="1"/>
          <p:nvPr/>
        </p:nvSpPr>
        <p:spPr>
          <a:xfrm>
            <a:off x="10232571" y="641428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pc="-100" dirty="0" err="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ACB3C7-0BD3-766A-7C33-6B33556D0790}"/>
              </a:ext>
            </a:extLst>
          </p:cNvPr>
          <p:cNvSpPr txBox="1"/>
          <p:nvPr/>
        </p:nvSpPr>
        <p:spPr>
          <a:xfrm>
            <a:off x="7206343" y="714102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042F8E-30C0-80E4-4C60-E6337A1B86CB}"/>
              </a:ext>
            </a:extLst>
          </p:cNvPr>
          <p:cNvSpPr txBox="1">
            <a:spLocks/>
          </p:cNvSpPr>
          <p:nvPr/>
        </p:nvSpPr>
        <p:spPr>
          <a:xfrm>
            <a:off x="617544" y="4780071"/>
            <a:ext cx="2535984" cy="348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rgbClr val="C4122F"/>
              </a:buClr>
              <a:buFont typeface="Arial" pitchFamily="34" charset="0"/>
              <a:buChar char="•"/>
              <a:defRPr sz="24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Verdana" pitchFamily="34" charset="0"/>
              <a:buChar char="─"/>
              <a:defRPr sz="20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Wingdings" pitchFamily="2" charset="2"/>
              <a:buChar char="§"/>
              <a:defRPr sz="18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Courier New" pitchFamily="49" charset="0"/>
              <a:buChar char="o"/>
              <a:defRPr sz="16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Arial" pitchFamily="34" charset="0"/>
              <a:buChar char="•"/>
              <a:defRPr sz="1600" kern="1200" baseline="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</a:pPr>
            <a:r>
              <a:rPr lang="en-US" sz="2000" b="1" spc="50" dirty="0">
                <a:solidFill>
                  <a:srgbClr val="AB162B"/>
                </a:solidFill>
              </a:rPr>
              <a:t>SCHOOL of</a:t>
            </a:r>
            <a:br>
              <a:rPr lang="en-US" sz="2000" b="1" spc="50" dirty="0">
                <a:solidFill>
                  <a:srgbClr val="AB162B"/>
                </a:solidFill>
              </a:rPr>
            </a:br>
            <a:r>
              <a:rPr lang="en-US" sz="2000" b="1" spc="50" dirty="0">
                <a:solidFill>
                  <a:srgbClr val="AB162B"/>
                </a:solidFill>
              </a:rPr>
              <a:t>ENGINEERING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D50E51-44D1-4BB5-BF22-014CED9A09D0}"/>
              </a:ext>
            </a:extLst>
          </p:cNvPr>
          <p:cNvSpPr txBox="1">
            <a:spLocks/>
          </p:cNvSpPr>
          <p:nvPr/>
        </p:nvSpPr>
        <p:spPr>
          <a:xfrm>
            <a:off x="3426948" y="4780071"/>
            <a:ext cx="2535984" cy="348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rgbClr val="C4122F"/>
              </a:buClr>
              <a:buFont typeface="Arial" pitchFamily="34" charset="0"/>
              <a:buChar char="•"/>
              <a:defRPr sz="24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Verdana" pitchFamily="34" charset="0"/>
              <a:buChar char="─"/>
              <a:defRPr sz="20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Wingdings" pitchFamily="2" charset="2"/>
              <a:buChar char="§"/>
              <a:defRPr sz="18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Courier New" pitchFamily="49" charset="0"/>
              <a:buChar char="o"/>
              <a:defRPr sz="16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Arial" pitchFamily="34" charset="0"/>
              <a:buChar char="•"/>
              <a:defRPr sz="1600" kern="1200" baseline="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</a:pPr>
            <a:r>
              <a:rPr lang="en-US" sz="2000" b="1" spc="50" dirty="0">
                <a:solidFill>
                  <a:srgbClr val="AB162B"/>
                </a:solidFill>
              </a:rPr>
              <a:t>SCHOOL of</a:t>
            </a:r>
            <a:br>
              <a:rPr lang="en-US" sz="2000" b="1" spc="50" dirty="0">
                <a:solidFill>
                  <a:srgbClr val="AB162B"/>
                </a:solidFill>
              </a:rPr>
            </a:br>
            <a:r>
              <a:rPr lang="en-US" sz="2000" b="1" spc="50" dirty="0">
                <a:solidFill>
                  <a:srgbClr val="AB162B"/>
                </a:solidFill>
              </a:rPr>
              <a:t>ARTS &amp;</a:t>
            </a:r>
            <a:br>
              <a:rPr lang="en-US" sz="2000" b="1" spc="50" dirty="0">
                <a:solidFill>
                  <a:srgbClr val="AB162B"/>
                </a:solidFill>
              </a:rPr>
            </a:br>
            <a:r>
              <a:rPr lang="en-US" sz="2000" b="1" spc="50" dirty="0">
                <a:solidFill>
                  <a:srgbClr val="AB162B"/>
                </a:solidFill>
              </a:rPr>
              <a:t>SCIENCES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C70D60-83EF-536D-AFCE-529C5F37BC51}"/>
              </a:ext>
            </a:extLst>
          </p:cNvPr>
          <p:cNvSpPr txBox="1">
            <a:spLocks/>
          </p:cNvSpPr>
          <p:nvPr/>
        </p:nvSpPr>
        <p:spPr>
          <a:xfrm>
            <a:off x="6236352" y="4780071"/>
            <a:ext cx="2535984" cy="348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rgbClr val="C4122F"/>
              </a:buClr>
              <a:buFont typeface="Arial" pitchFamily="34" charset="0"/>
              <a:buChar char="•"/>
              <a:defRPr sz="24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Verdana" pitchFamily="34" charset="0"/>
              <a:buChar char="─"/>
              <a:defRPr sz="20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Wingdings" pitchFamily="2" charset="2"/>
              <a:buChar char="§"/>
              <a:defRPr sz="18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Courier New" pitchFamily="49" charset="0"/>
              <a:buChar char="o"/>
              <a:defRPr sz="16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Arial" pitchFamily="34" charset="0"/>
              <a:buChar char="•"/>
              <a:defRPr sz="1600" kern="1200" baseline="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</a:pPr>
            <a:r>
              <a:rPr lang="en-US" sz="2000" b="1" spc="50" dirty="0">
                <a:solidFill>
                  <a:srgbClr val="AB162B"/>
                </a:solidFill>
              </a:rPr>
              <a:t>THE BUSINESS</a:t>
            </a:r>
            <a:br>
              <a:rPr lang="en-US" sz="2000" b="1" spc="50" dirty="0">
                <a:solidFill>
                  <a:srgbClr val="AB162B"/>
                </a:solidFill>
              </a:rPr>
            </a:br>
            <a:r>
              <a:rPr lang="en-US" sz="2000" b="1" spc="50" dirty="0">
                <a:solidFill>
                  <a:srgbClr val="AB162B"/>
                </a:solidFill>
              </a:rPr>
              <a:t>SCHOOL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2F6916D-5A64-2E9A-000A-51C0DF231801}"/>
              </a:ext>
            </a:extLst>
          </p:cNvPr>
          <p:cNvSpPr txBox="1">
            <a:spLocks/>
          </p:cNvSpPr>
          <p:nvPr/>
        </p:nvSpPr>
        <p:spPr>
          <a:xfrm>
            <a:off x="9045756" y="4780071"/>
            <a:ext cx="2535984" cy="348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rgbClr val="C4122F"/>
              </a:buClr>
              <a:buFont typeface="Arial" pitchFamily="34" charset="0"/>
              <a:buChar char="•"/>
              <a:defRPr sz="24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Verdana" pitchFamily="34" charset="0"/>
              <a:buChar char="─"/>
              <a:defRPr sz="20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Wingdings" pitchFamily="2" charset="2"/>
              <a:buChar char="§"/>
              <a:defRPr sz="18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Courier New" pitchFamily="49" charset="0"/>
              <a:buChar char="o"/>
              <a:defRPr sz="16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Arial" pitchFamily="34" charset="0"/>
              <a:buChar char="•"/>
              <a:defRPr sz="1600" kern="1200" baseline="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</a:pPr>
            <a:r>
              <a:rPr lang="en-US" sz="2000" b="1" spc="50" dirty="0">
                <a:solidFill>
                  <a:srgbClr val="AB162B"/>
                </a:solidFill>
              </a:rPr>
              <a:t>THE GLOBAL</a:t>
            </a:r>
            <a:br>
              <a:rPr lang="en-US" sz="2000" b="1" spc="50" dirty="0">
                <a:solidFill>
                  <a:srgbClr val="AB162B"/>
                </a:solidFill>
              </a:rPr>
            </a:br>
            <a:r>
              <a:rPr lang="en-US" sz="2000" b="1" spc="50" dirty="0">
                <a:solidFill>
                  <a:srgbClr val="AB162B"/>
                </a:solidFill>
              </a:rPr>
              <a:t>SCHOOL</a:t>
            </a:r>
          </a:p>
        </p:txBody>
      </p:sp>
      <p:pic>
        <p:nvPicPr>
          <p:cNvPr id="35" name="Picture 34" descr="A person giving a presentation to another person&#10;&#10;Description automatically generated">
            <a:extLst>
              <a:ext uri="{FF2B5EF4-FFF2-40B4-BE49-F238E27FC236}">
                <a16:creationId xmlns:a16="http://schemas.microsoft.com/office/drawing/2014/main" id="{ECF83761-DC86-C954-F3EC-0706DA4C3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4"/>
          <a:stretch/>
        </p:blipFill>
        <p:spPr>
          <a:xfrm>
            <a:off x="6221168" y="2297432"/>
            <a:ext cx="2535984" cy="2392172"/>
          </a:xfrm>
          <a:prstGeom prst="rect">
            <a:avLst/>
          </a:prstGeom>
        </p:spPr>
      </p:pic>
      <p:pic>
        <p:nvPicPr>
          <p:cNvPr id="36" name="Picture 35" descr="A group of people standing outside&#10;&#10;Description automatically generated">
            <a:extLst>
              <a:ext uri="{FF2B5EF4-FFF2-40B4-BE49-F238E27FC236}">
                <a16:creationId xmlns:a16="http://schemas.microsoft.com/office/drawing/2014/main" id="{7BED754F-8E46-F005-5AB0-2C44F58F32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1065" y="2297432"/>
            <a:ext cx="2570675" cy="2383266"/>
          </a:xfrm>
          <a:prstGeom prst="rect">
            <a:avLst/>
          </a:prstGeom>
        </p:spPr>
      </p:pic>
      <p:pic>
        <p:nvPicPr>
          <p:cNvPr id="38" name="Picture 37" descr="A group of people sitting around a car&#10;&#10;Description automatically generated">
            <a:extLst>
              <a:ext uri="{FF2B5EF4-FFF2-40B4-BE49-F238E27FC236}">
                <a16:creationId xmlns:a16="http://schemas.microsoft.com/office/drawing/2014/main" id="{1F3FC1CC-4AA8-05E5-50FF-A57B447F21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" y="2297432"/>
            <a:ext cx="2551872" cy="2392172"/>
          </a:xfrm>
          <a:prstGeom prst="rect">
            <a:avLst/>
          </a:prstGeom>
        </p:spPr>
      </p:pic>
      <p:pic>
        <p:nvPicPr>
          <p:cNvPr id="39" name="Picture 38" descr="A person looking at a computer&#10;&#10;Description automatically generated">
            <a:extLst>
              <a:ext uri="{FF2B5EF4-FFF2-40B4-BE49-F238E27FC236}">
                <a16:creationId xmlns:a16="http://schemas.microsoft.com/office/drawing/2014/main" id="{6E0ADCDE-08BE-E523-0D14-C40B42437D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5384" y="2297432"/>
            <a:ext cx="2551871" cy="238326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C1C78A8-1089-10F5-330D-62D504757AC6}"/>
              </a:ext>
            </a:extLst>
          </p:cNvPr>
          <p:cNvSpPr txBox="1"/>
          <p:nvPr/>
        </p:nvSpPr>
        <p:spPr>
          <a:xfrm>
            <a:off x="13797887" y="16377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279090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357B-5831-2FCE-127E-9D2BDE22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WPI Rankings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2C782C-0632-FCEE-D793-5CAF13030A97}"/>
              </a:ext>
            </a:extLst>
          </p:cNvPr>
          <p:cNvSpPr txBox="1"/>
          <p:nvPr/>
        </p:nvSpPr>
        <p:spPr>
          <a:xfrm>
            <a:off x="527823" y="1666230"/>
            <a:ext cx="5345152" cy="11971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="1" dirty="0">
                <a:solidFill>
                  <a:srgbClr val="AB162B"/>
                </a:solidFill>
              </a:rPr>
              <a:t>#28</a:t>
            </a:r>
            <a:r>
              <a:rPr lang="en-US" sz="3000" b="1" dirty="0">
                <a:solidFill>
                  <a:srgbClr val="AB162B"/>
                </a:solidFill>
              </a:rPr>
              <a:t> </a:t>
            </a:r>
            <a:r>
              <a:rPr lang="en-US" sz="2500" b="1" dirty="0">
                <a:solidFill>
                  <a:srgbClr val="AB162B"/>
                </a:solidFill>
              </a:rPr>
              <a:t>OUT OF</a:t>
            </a:r>
            <a:r>
              <a:rPr lang="en-US" sz="3000" b="1" dirty="0">
                <a:solidFill>
                  <a:srgbClr val="AB162B"/>
                </a:solidFill>
              </a:rPr>
              <a:t> </a:t>
            </a:r>
            <a:r>
              <a:rPr lang="en-US" sz="4000" b="1" dirty="0">
                <a:solidFill>
                  <a:srgbClr val="AB162B"/>
                </a:solidFill>
              </a:rPr>
              <a:t>4,500</a:t>
            </a:r>
          </a:p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272626"/>
                </a:solidFill>
              </a:rPr>
              <a:t>higher education institutions for </a:t>
            </a:r>
            <a:r>
              <a:rPr lang="en-US" sz="1600" b="1" dirty="0">
                <a:solidFill>
                  <a:srgbClr val="272626"/>
                </a:solidFill>
              </a:rPr>
              <a:t>30-year</a:t>
            </a:r>
            <a:r>
              <a:rPr lang="en-US" sz="1600" dirty="0">
                <a:solidFill>
                  <a:srgbClr val="272626"/>
                </a:solidFill>
              </a:rPr>
              <a:t> long-term ROI</a:t>
            </a:r>
          </a:p>
          <a:p>
            <a:pPr algn="ctr"/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Georgetown University’s Center</a:t>
            </a: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on Education and the Workforce (2022)</a:t>
            </a:r>
            <a:endParaRPr lang="en-US" sz="1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dirty="0">
              <a:solidFill>
                <a:srgbClr val="27262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44B5A5-BF73-3460-27B5-500CDFCD5FF1}"/>
              </a:ext>
            </a:extLst>
          </p:cNvPr>
          <p:cNvSpPr txBox="1"/>
          <p:nvPr/>
        </p:nvSpPr>
        <p:spPr>
          <a:xfrm>
            <a:off x="464632" y="3161984"/>
            <a:ext cx="5345152" cy="11971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500" b="1" dirty="0">
                <a:solidFill>
                  <a:srgbClr val="AB162B"/>
                </a:solidFill>
              </a:rPr>
              <a:t>TOP</a:t>
            </a:r>
            <a:r>
              <a:rPr lang="en-US" sz="3000" b="1" dirty="0">
                <a:solidFill>
                  <a:srgbClr val="AB162B"/>
                </a:solidFill>
              </a:rPr>
              <a:t> </a:t>
            </a:r>
            <a:r>
              <a:rPr lang="en-US" sz="4000" b="1" dirty="0">
                <a:solidFill>
                  <a:srgbClr val="AB162B"/>
                </a:solidFill>
              </a:rPr>
              <a:t>5.4%</a:t>
            </a:r>
          </a:p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272626"/>
                </a:solidFill>
              </a:rPr>
              <a:t>worldwide out of </a:t>
            </a:r>
            <a:r>
              <a:rPr lang="en-US" sz="1600" b="1" dirty="0">
                <a:solidFill>
                  <a:srgbClr val="272626"/>
                </a:solidFill>
              </a:rPr>
              <a:t>20,000</a:t>
            </a:r>
            <a:r>
              <a:rPr lang="en-US" sz="1600" dirty="0">
                <a:solidFill>
                  <a:srgbClr val="272626"/>
                </a:solidFill>
              </a:rPr>
              <a:t> universities</a:t>
            </a:r>
          </a:p>
          <a:p>
            <a:pPr algn="ctr"/>
            <a:r>
              <a:rPr lang="en-US" sz="1400" i="1" dirty="0"/>
              <a:t>Center for World University Rankings (2022)</a:t>
            </a:r>
          </a:p>
          <a:p>
            <a:pPr algn="ctr"/>
            <a:endParaRPr lang="en-US" sz="1800" dirty="0">
              <a:solidFill>
                <a:srgbClr val="27262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1C4C35-A517-CC63-5B7D-661F51316B5E}"/>
              </a:ext>
            </a:extLst>
          </p:cNvPr>
          <p:cNvSpPr txBox="1"/>
          <p:nvPr/>
        </p:nvSpPr>
        <p:spPr>
          <a:xfrm>
            <a:off x="1754459" y="4657737"/>
            <a:ext cx="8683082" cy="11971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="1" dirty="0">
                <a:solidFill>
                  <a:srgbClr val="AB162B"/>
                </a:solidFill>
              </a:rPr>
              <a:t>#10</a:t>
            </a:r>
          </a:p>
          <a:p>
            <a:pPr algn="ctr">
              <a:spcAft>
                <a:spcPts val="500"/>
              </a:spcAft>
            </a:pPr>
            <a:r>
              <a:rPr lang="en-US" sz="1600" dirty="0"/>
              <a:t>in Massachusetts, Best US Universities for Excellence, Equity, and Employability </a:t>
            </a:r>
          </a:p>
          <a:p>
            <a:pPr algn="ctr">
              <a:spcAft>
                <a:spcPts val="500"/>
              </a:spcAft>
            </a:pPr>
            <a:r>
              <a:rPr lang="en-US" sz="1400" i="1" dirty="0"/>
              <a:t>QS World University Rankings: USA (2020)</a:t>
            </a:r>
            <a:endParaRPr lang="en-US" sz="1800" i="1" dirty="0">
              <a:solidFill>
                <a:srgbClr val="27262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DFAAA0-2096-9D03-A9E6-7C2C06A4766A}"/>
              </a:ext>
            </a:extLst>
          </p:cNvPr>
          <p:cNvSpPr txBox="1"/>
          <p:nvPr/>
        </p:nvSpPr>
        <p:spPr>
          <a:xfrm>
            <a:off x="6382216" y="1666230"/>
            <a:ext cx="5345152" cy="11971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="1" dirty="0">
                <a:solidFill>
                  <a:srgbClr val="AB162B"/>
                </a:solidFill>
              </a:rPr>
              <a:t>#4</a:t>
            </a:r>
          </a:p>
          <a:p>
            <a:pPr algn="ctr">
              <a:spcAft>
                <a:spcPts val="500"/>
              </a:spcAft>
            </a:pPr>
            <a:r>
              <a:rPr lang="en-US" sz="1600" dirty="0"/>
              <a:t>national universities where grads are paid well </a:t>
            </a:r>
          </a:p>
          <a:p>
            <a:pPr algn="ctr">
              <a:spcAft>
                <a:spcPts val="500"/>
              </a:spcAft>
            </a:pPr>
            <a:r>
              <a:rPr lang="en-US" sz="1400" i="1" dirty="0"/>
              <a:t>U.S. News &amp; World Report (2021)</a:t>
            </a:r>
            <a:endParaRPr lang="en-US" sz="1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dirty="0">
              <a:solidFill>
                <a:srgbClr val="27262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FC981E-6A55-5F33-9E50-655866FB4432}"/>
              </a:ext>
            </a:extLst>
          </p:cNvPr>
          <p:cNvSpPr txBox="1"/>
          <p:nvPr/>
        </p:nvSpPr>
        <p:spPr>
          <a:xfrm>
            <a:off x="6319025" y="3161984"/>
            <a:ext cx="5345152" cy="11971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500" b="1" dirty="0">
                <a:solidFill>
                  <a:srgbClr val="AB162B"/>
                </a:solidFill>
              </a:rPr>
              <a:t>TOP</a:t>
            </a:r>
            <a:r>
              <a:rPr lang="en-US" sz="3000" b="1" dirty="0">
                <a:solidFill>
                  <a:srgbClr val="AB162B"/>
                </a:solidFill>
              </a:rPr>
              <a:t> </a:t>
            </a:r>
            <a:r>
              <a:rPr lang="en-US" sz="4000" b="1" dirty="0">
                <a:solidFill>
                  <a:srgbClr val="AB162B"/>
                </a:solidFill>
              </a:rPr>
              <a:t>20%</a:t>
            </a:r>
          </a:p>
          <a:p>
            <a:pPr algn="ctr">
              <a:spcAft>
                <a:spcPts val="500"/>
              </a:spcAft>
            </a:pPr>
            <a:r>
              <a:rPr lang="en-US" sz="1600" dirty="0"/>
              <a:t>U.S. college rankings </a:t>
            </a:r>
          </a:p>
          <a:p>
            <a:pPr algn="ctr"/>
            <a:r>
              <a:rPr lang="en-US" sz="1400" i="1" dirty="0"/>
              <a:t>Times Higher Education, World University Rankings (2022)</a:t>
            </a:r>
          </a:p>
          <a:p>
            <a:pPr algn="ctr"/>
            <a:endParaRPr lang="en-US" sz="1800" dirty="0">
              <a:solidFill>
                <a:srgbClr val="27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6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357B-5831-2FCE-127E-9D2BDE22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WPI Plan and Project-Based Learning 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566A0E5-D82B-2C37-D641-5951F112E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43449"/>
            <a:ext cx="6705600" cy="2285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pc="-40" dirty="0"/>
              <a:t>The WPI Plan is the university’s distinctive approach to STEM education. For more than 50 years, the student-centered, project-based, and life-changing approach has revolutionized how our students learn and create value with their work.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50219E-D192-6E24-73CC-91BE97B1A500}"/>
              </a:ext>
            </a:extLst>
          </p:cNvPr>
          <p:cNvSpPr txBox="1"/>
          <p:nvPr/>
        </p:nvSpPr>
        <p:spPr>
          <a:xfrm>
            <a:off x="9351264" y="4862190"/>
            <a:ext cx="45719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064963-D5DF-C838-475F-D22D09803E70}"/>
              </a:ext>
            </a:extLst>
          </p:cNvPr>
          <p:cNvSpPr txBox="1"/>
          <p:nvPr/>
        </p:nvSpPr>
        <p:spPr>
          <a:xfrm>
            <a:off x="609600" y="4862190"/>
            <a:ext cx="1648152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  <a:spcAft>
                <a:spcPts val="1100"/>
              </a:spcAf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B16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1970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4122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restructured education known as the WPI Plan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CACD4E-2AD2-8356-F914-81348E51858B}"/>
              </a:ext>
            </a:extLst>
          </p:cNvPr>
          <p:cNvSpPr txBox="1"/>
          <p:nvPr/>
        </p:nvSpPr>
        <p:spPr>
          <a:xfrm>
            <a:off x="2940762" y="4862190"/>
            <a:ext cx="1648152" cy="9618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  <a:spcAft>
                <a:spcPts val="1100"/>
              </a:spcAf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B16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100%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4122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undergraduate students complete two major projects before graduation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C1050C-9702-AC9E-39A6-71BA16EA00C3}"/>
              </a:ext>
            </a:extLst>
          </p:cNvPr>
          <p:cNvSpPr txBox="1"/>
          <p:nvPr/>
        </p:nvSpPr>
        <p:spPr>
          <a:xfrm>
            <a:off x="5271924" y="4862190"/>
            <a:ext cx="1648152" cy="13465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  <a:spcAft>
                <a:spcPts val="1100"/>
              </a:spcAf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B16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 Weeks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4122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 term, three courses per term, for undergraduate studies to create space for cooperative, open-ended project work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F30A56-2A84-F660-39BF-EFADA18A931C}"/>
              </a:ext>
            </a:extLst>
          </p:cNvPr>
          <p:cNvSpPr txBox="1"/>
          <p:nvPr/>
        </p:nvSpPr>
        <p:spPr>
          <a:xfrm>
            <a:off x="7487902" y="4862190"/>
            <a:ext cx="1878520" cy="167994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  <a:spcAft>
                <a:spcPts val="1100"/>
              </a:spcAf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B16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100%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4122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of undergraduates complete the equivalent of a minor in Humanities &amp; Arts to become well-rounded STEM leaders</a:t>
            </a:r>
          </a:p>
          <a:p>
            <a:pPr algn="ctr">
              <a:lnSpc>
                <a:spcPts val="1500"/>
              </a:lnSpc>
              <a:spcAft>
                <a:spcPts val="1100"/>
              </a:spcAft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B2EF2C-165E-204F-23B8-043EF71D3F46}"/>
              </a:ext>
            </a:extLst>
          </p:cNvPr>
          <p:cNvSpPr txBox="1"/>
          <p:nvPr/>
        </p:nvSpPr>
        <p:spPr>
          <a:xfrm>
            <a:off x="9896148" y="4862190"/>
            <a:ext cx="1724352" cy="9618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  <a:spcAft>
                <a:spcPts val="1100"/>
              </a:spcAf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B16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98%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4122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of alumni surveyed had projects in at least some courses</a:t>
            </a:r>
            <a:b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at WPI (2021)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6A89A7D-5C25-4B7E-3CD7-E24A00DAFE60}"/>
              </a:ext>
            </a:extLst>
          </p:cNvPr>
          <p:cNvSpPr txBox="1">
            <a:spLocks/>
          </p:cNvSpPr>
          <p:nvPr/>
        </p:nvSpPr>
        <p:spPr>
          <a:xfrm>
            <a:off x="609598" y="4184198"/>
            <a:ext cx="10972801" cy="348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rgbClr val="C4122F"/>
              </a:buClr>
              <a:buFont typeface="Arial" pitchFamily="34" charset="0"/>
              <a:buChar char="•"/>
              <a:defRPr sz="24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Verdana" pitchFamily="34" charset="0"/>
              <a:buChar char="─"/>
              <a:defRPr sz="20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Wingdings" pitchFamily="2" charset="2"/>
              <a:buChar char="§"/>
              <a:defRPr sz="18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Courier New" pitchFamily="49" charset="0"/>
              <a:buChar char="o"/>
              <a:defRPr sz="16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Arial" pitchFamily="34" charset="0"/>
              <a:buChar char="•"/>
              <a:defRPr sz="1600" kern="1200" baseline="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</a:pPr>
            <a:r>
              <a:rPr lang="en-US" sz="2075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WPI Is a Global Leader in Project-Based Learning:  It’s Theory and Practice, Not Theory then Practice</a:t>
            </a:r>
            <a:r>
              <a:rPr lang="en-US" sz="2075" dirty="0">
                <a:effectLst/>
              </a:rPr>
              <a:t> </a:t>
            </a:r>
            <a:endParaRPr lang="en-US" sz="2075" b="1" spc="50" dirty="0">
              <a:solidFill>
                <a:srgbClr val="AB162B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3698F4-1799-5652-46E3-C883BA4D6A9A}"/>
              </a:ext>
            </a:extLst>
          </p:cNvPr>
          <p:cNvSpPr txBox="1"/>
          <p:nvPr/>
        </p:nvSpPr>
        <p:spPr>
          <a:xfrm>
            <a:off x="12406184" y="547404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pic>
        <p:nvPicPr>
          <p:cNvPr id="28" name="Picture 2" descr="Students collaborating around project">
            <a:extLst>
              <a:ext uri="{FF2B5EF4-FFF2-40B4-BE49-F238E27FC236}">
                <a16:creationId xmlns:a16="http://schemas.microsoft.com/office/drawing/2014/main" id="{C00D2D7D-F8E8-04FC-FA04-2486E1373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18291" r="18982" b="12635"/>
          <a:stretch/>
        </p:blipFill>
        <p:spPr bwMode="auto">
          <a:xfrm>
            <a:off x="7533620" y="1791418"/>
            <a:ext cx="4048575" cy="20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20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357B-5831-2FCE-127E-9D2BDE22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Global Projects Program:</a:t>
            </a:r>
            <a:br>
              <a:rPr lang="en-US" dirty="0"/>
            </a:br>
            <a:r>
              <a:rPr lang="en-US" dirty="0"/>
              <a:t>Not Your Typical Study Away Program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566A0E5-D82B-2C37-D641-5951F112E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86617"/>
            <a:ext cx="3220995" cy="4189412"/>
          </a:xfrm>
        </p:spPr>
        <p:txBody>
          <a:bodyPr/>
          <a:lstStyle/>
          <a:p>
            <a:pPr marL="0" indent="0">
              <a:buNone/>
            </a:pPr>
            <a:r>
              <a:rPr lang="en-US" spc="-40" dirty="0"/>
              <a:t>WPI’s groundbreaking Global Projects Program empowers and inspires students to become civically engaged, compassionate, globally aware individuals who know how to thoughtfully approach solutions to real-world problems.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D86D8-5DEA-D6BF-30B6-CE3A9F88DE37}"/>
              </a:ext>
            </a:extLst>
          </p:cNvPr>
          <p:cNvSpPr txBox="1"/>
          <p:nvPr/>
        </p:nvSpPr>
        <p:spPr>
          <a:xfrm>
            <a:off x="5567417" y="5023073"/>
            <a:ext cx="1064421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  <a:spcAft>
                <a:spcPts val="1100"/>
              </a:spcAf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B16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50+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4122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3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global project centers on six continents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E364C-7369-12F4-48EB-BBC304903F30}"/>
              </a:ext>
            </a:extLst>
          </p:cNvPr>
          <p:cNvSpPr txBox="1"/>
          <p:nvPr/>
        </p:nvSpPr>
        <p:spPr>
          <a:xfrm>
            <a:off x="6970029" y="5023073"/>
            <a:ext cx="1271428" cy="9618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  <a:spcAft>
                <a:spcPts val="1100"/>
              </a:spcAf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B16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100%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4122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3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undergraduate students eligible for global scholarship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8F620F-13D7-684A-FA92-85211C3DF0E1}"/>
              </a:ext>
            </a:extLst>
          </p:cNvPr>
          <p:cNvSpPr txBox="1"/>
          <p:nvPr/>
        </p:nvSpPr>
        <p:spPr>
          <a:xfrm>
            <a:off x="8579648" y="5023073"/>
            <a:ext cx="1126414" cy="17055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  <a:spcAft>
                <a:spcPts val="200"/>
              </a:spcAf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B16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85%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4122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3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of all WPI undergraduate students participate in program</a:t>
            </a:r>
          </a:p>
          <a:p>
            <a:pPr algn="ctr">
              <a:lnSpc>
                <a:spcPts val="1500"/>
              </a:lnSpc>
              <a:spcAft>
                <a:spcPts val="1100"/>
              </a:spcAft>
              <a:defRPr/>
            </a:pPr>
            <a:r>
              <a:rPr lang="en-US" sz="13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AY 22/23</a:t>
            </a:r>
          </a:p>
          <a:p>
            <a:pPr algn="ctr">
              <a:lnSpc>
                <a:spcPts val="1500"/>
              </a:lnSpc>
              <a:spcAft>
                <a:spcPts val="1100"/>
              </a:spcAft>
              <a:defRPr/>
            </a:pPr>
            <a:endParaRPr lang="en-US" sz="13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4566ED-F20C-7F52-7551-3F7A0DED2BD9}"/>
              </a:ext>
            </a:extLst>
          </p:cNvPr>
          <p:cNvSpPr txBox="1"/>
          <p:nvPr/>
        </p:nvSpPr>
        <p:spPr>
          <a:xfrm>
            <a:off x="4164806" y="5023073"/>
            <a:ext cx="1064420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  <a:spcAft>
                <a:spcPts val="1100"/>
              </a:spcAf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B16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 Years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4122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3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global projects program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0F97D9-AD09-4F99-84AF-B33BFCD129F0}"/>
              </a:ext>
            </a:extLst>
          </p:cNvPr>
          <p:cNvSpPr txBox="1"/>
          <p:nvPr/>
        </p:nvSpPr>
        <p:spPr>
          <a:xfrm>
            <a:off x="10044252" y="5023073"/>
            <a:ext cx="1538146" cy="9618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  <a:spcAft>
                <a:spcPts val="1100"/>
              </a:spcAf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B16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1,114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4122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3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students participated in global projects program in ’22-’23 academic year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F6DB2D-3BD4-68B8-FBF2-9D477678DA5C}"/>
              </a:ext>
            </a:extLst>
          </p:cNvPr>
          <p:cNvSpPr txBox="1"/>
          <p:nvPr/>
        </p:nvSpPr>
        <p:spPr>
          <a:xfrm>
            <a:off x="5007769" y="6357938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pic>
        <p:nvPicPr>
          <p:cNvPr id="31" name="Picture 30" descr="A group of people on a beach&#10;&#10;Description automatically generated">
            <a:extLst>
              <a:ext uri="{FF2B5EF4-FFF2-40B4-BE49-F238E27FC236}">
                <a16:creationId xmlns:a16="http://schemas.microsoft.com/office/drawing/2014/main" id="{7CD27CD1-5CE7-9038-D14D-05AB917F9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3499" y="1795462"/>
            <a:ext cx="3571091" cy="2912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4C862-90AD-E159-5A06-9325E17254CE}"/>
              </a:ext>
            </a:extLst>
          </p:cNvPr>
          <p:cNvSpPr txBox="1"/>
          <p:nvPr/>
        </p:nvSpPr>
        <p:spPr>
          <a:xfrm>
            <a:off x="-1346886" y="488091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pic>
        <p:nvPicPr>
          <p:cNvPr id="5" name="Picture 4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0BC70F88-B609-C2ED-0E55-2AECC9DBA8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8503" y="1795464"/>
            <a:ext cx="3573896" cy="29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2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357B-5831-2FCE-127E-9D2BDE22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Body</a:t>
            </a:r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A265B18D-9622-349E-5A7C-25A2AAB41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1188" y="1911331"/>
            <a:ext cx="3161211" cy="3827618"/>
          </a:xfrm>
        </p:spPr>
        <p:txBody>
          <a:bodyPr anchor="ctr" anchorCtr="0"/>
          <a:lstStyle/>
          <a:p>
            <a:pPr marL="0" indent="0">
              <a:buNone/>
            </a:pPr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</a:rPr>
              <a:t>Students who call WPI home humanize STEM, gleaning inspiration from the world around them and infusing themselves and their passions in their experiences how only they can.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7C789B-06D5-4963-DC21-7B884665B0E6}"/>
              </a:ext>
            </a:extLst>
          </p:cNvPr>
          <p:cNvSpPr txBox="1"/>
          <p:nvPr/>
        </p:nvSpPr>
        <p:spPr>
          <a:xfrm>
            <a:off x="783451" y="3047766"/>
            <a:ext cx="2169075" cy="8904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000" b="1" dirty="0">
                <a:solidFill>
                  <a:srgbClr val="AB162B"/>
                </a:solidFill>
              </a:rPr>
              <a:t>80%</a:t>
            </a:r>
            <a:br>
              <a:rPr lang="en-US" sz="1800" dirty="0">
                <a:solidFill>
                  <a:srgbClr val="C4122F"/>
                </a:solidFill>
              </a:rPr>
            </a:b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of students are involved</a:t>
            </a:r>
            <a:b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 sports activities</a:t>
            </a:r>
            <a:endParaRPr lang="en-US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5FCAAD-1AC6-B6C4-B99B-65E99C11A329}"/>
              </a:ext>
            </a:extLst>
          </p:cNvPr>
          <p:cNvSpPr txBox="1"/>
          <p:nvPr/>
        </p:nvSpPr>
        <p:spPr>
          <a:xfrm>
            <a:off x="609600" y="1693200"/>
            <a:ext cx="2516777" cy="1063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000" b="1" dirty="0">
                <a:solidFill>
                  <a:srgbClr val="AB162B"/>
                </a:solidFill>
              </a:rPr>
              <a:t>235+</a:t>
            </a:r>
            <a:br>
              <a:rPr lang="en-US" sz="1800" dirty="0">
                <a:solidFill>
                  <a:srgbClr val="C4122F"/>
                </a:solidFill>
              </a:rPr>
            </a:b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student clubs and organizations (from professional societies to </a:t>
            </a:r>
            <a:r>
              <a:rPr lang="en-US" sz="1400" dirty="0">
                <a:solidFill>
                  <a:srgbClr val="3F3F3F"/>
                </a:solidFill>
                <a:effectLst/>
                <a:latin typeface="Helvetica" pitchFamily="2" charset="0"/>
              </a:rPr>
              <a:t>a Lego club and a cheese club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400" dirty="0"/>
          </a:p>
          <a:p>
            <a:pPr algn="ctr"/>
            <a:endParaRPr lang="en-US" sz="1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FEDEFA-D0EC-137E-C96B-DBADC470C1AB}"/>
              </a:ext>
            </a:extLst>
          </p:cNvPr>
          <p:cNvSpPr txBox="1"/>
          <p:nvPr/>
        </p:nvSpPr>
        <p:spPr>
          <a:xfrm>
            <a:off x="783451" y="5410495"/>
            <a:ext cx="2169075" cy="7419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000" b="1" dirty="0">
                <a:solidFill>
                  <a:srgbClr val="AB162B"/>
                </a:solidFill>
              </a:rPr>
              <a:t>25%</a:t>
            </a:r>
            <a:br>
              <a:rPr lang="en-US" sz="1800" dirty="0">
                <a:solidFill>
                  <a:srgbClr val="C4122F"/>
                </a:solidFill>
              </a:rPr>
            </a:b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of male students</a:t>
            </a:r>
            <a:b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join fraternities (2022)</a:t>
            </a:r>
            <a:endParaRPr lang="en-US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D8820E-56FA-0A47-30ED-18810A4E09EE}"/>
              </a:ext>
            </a:extLst>
          </p:cNvPr>
          <p:cNvSpPr txBox="1"/>
          <p:nvPr/>
        </p:nvSpPr>
        <p:spPr>
          <a:xfrm>
            <a:off x="826731" y="4229130"/>
            <a:ext cx="2082515" cy="8904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000" b="1" dirty="0">
                <a:solidFill>
                  <a:srgbClr val="AB162B"/>
                </a:solidFill>
              </a:rPr>
              <a:t>27%</a:t>
            </a:r>
            <a:br>
              <a:rPr lang="en-US" sz="1800" dirty="0">
                <a:solidFill>
                  <a:srgbClr val="C4122F"/>
                </a:solidFill>
              </a:rPr>
            </a:b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of female students</a:t>
            </a:r>
            <a:b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join sororities (2022)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BF89C-DDD9-0829-1522-19C2FC7B0275}"/>
              </a:ext>
            </a:extLst>
          </p:cNvPr>
          <p:cNvSpPr txBox="1"/>
          <p:nvPr/>
        </p:nvSpPr>
        <p:spPr>
          <a:xfrm>
            <a:off x="4486275" y="683656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pic>
        <p:nvPicPr>
          <p:cNvPr id="4" name="Picture 3" descr="A group of people in a shape of a letter&#10;&#10;Description automatically generated">
            <a:extLst>
              <a:ext uri="{FF2B5EF4-FFF2-40B4-BE49-F238E27FC236}">
                <a16:creationId xmlns:a16="http://schemas.microsoft.com/office/drawing/2014/main" id="{ADC2C7A0-443A-866D-BB9F-E0567AC4AB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9555" y="1795461"/>
            <a:ext cx="4477372" cy="446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6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357B-5831-2FCE-127E-9D2BDE22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49EC0C6-B14E-1BA1-3802-DDAA3C7A22A1}"/>
              </a:ext>
            </a:extLst>
          </p:cNvPr>
          <p:cNvSpPr txBox="1">
            <a:spLocks/>
          </p:cNvSpPr>
          <p:nvPr/>
        </p:nvSpPr>
        <p:spPr>
          <a:xfrm>
            <a:off x="8320086" y="3598776"/>
            <a:ext cx="3252788" cy="207845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rgbClr val="C4122F"/>
              </a:buClr>
              <a:buFont typeface="Arial" pitchFamily="34" charset="0"/>
              <a:buChar char="•"/>
              <a:defRPr sz="24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Verdana" pitchFamily="34" charset="0"/>
              <a:buChar char="─"/>
              <a:defRPr sz="20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Wingdings" pitchFamily="2" charset="2"/>
              <a:buChar char="§"/>
              <a:defRPr sz="18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Courier New" pitchFamily="49" charset="0"/>
              <a:buChar char="o"/>
              <a:defRPr sz="16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Arial" pitchFamily="34" charset="0"/>
              <a:buChar char="•"/>
              <a:defRPr sz="1600" kern="1200" baseline="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pc="-40" dirty="0"/>
              <a:t>Recognizing WPI’s</a:t>
            </a:r>
            <a:br>
              <a:rPr lang="en-US" spc="-40" dirty="0"/>
            </a:br>
            <a:r>
              <a:rPr lang="en-US" spc="-40" dirty="0"/>
              <a:t>work to improve the professional lives</a:t>
            </a:r>
            <a:br>
              <a:rPr lang="en-US" spc="-40" dirty="0"/>
            </a:br>
            <a:r>
              <a:rPr lang="en-US" spc="-40" dirty="0"/>
              <a:t>and experiences of</a:t>
            </a:r>
            <a:br>
              <a:rPr lang="en-US" spc="-40" dirty="0"/>
            </a:br>
            <a:r>
              <a:rPr lang="en-US" spc="-40" dirty="0"/>
              <a:t>non-tenure-track faculty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96401C-24C1-E760-60F5-7D5819DC214F}"/>
              </a:ext>
            </a:extLst>
          </p:cNvPr>
          <p:cNvGrpSpPr/>
          <p:nvPr/>
        </p:nvGrpSpPr>
        <p:grpSpPr>
          <a:xfrm>
            <a:off x="8400030" y="1802602"/>
            <a:ext cx="3171484" cy="1796174"/>
            <a:chOff x="9050484" y="1810030"/>
            <a:chExt cx="1870576" cy="158058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9048177-0DA9-D909-EE0C-B682943BF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84" y="1810030"/>
              <a:ext cx="1870576" cy="158058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EEBCD1-48D9-659B-AB70-61BF1E74EEC5}"/>
                </a:ext>
              </a:extLst>
            </p:cNvPr>
            <p:cNvSpPr txBox="1"/>
            <p:nvPr/>
          </p:nvSpPr>
          <p:spPr>
            <a:xfrm>
              <a:off x="9150495" y="2118074"/>
              <a:ext cx="1670554" cy="1063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</a:rPr>
                <a:t>2021</a:t>
              </a:r>
              <a:br>
                <a:rPr lang="en-US" sz="18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DELPHI AWARD WINNER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6AF2545-1399-AB4F-0D3C-F378C8556C33}"/>
              </a:ext>
            </a:extLst>
          </p:cNvPr>
          <p:cNvSpPr txBox="1"/>
          <p:nvPr/>
        </p:nvSpPr>
        <p:spPr>
          <a:xfrm>
            <a:off x="3600449" y="5727665"/>
            <a:ext cx="1454945" cy="6369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000" b="1" dirty="0">
                <a:solidFill>
                  <a:srgbClr val="AB162B"/>
                </a:solidFill>
              </a:rPr>
              <a:t>25</a:t>
            </a:r>
            <a:br>
              <a:rPr lang="en-US" sz="1800" dirty="0">
                <a:solidFill>
                  <a:srgbClr val="C4122F"/>
                </a:solidFill>
              </a:rPr>
            </a:b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Fulbright scholars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95F93-A2E1-A3C2-0933-D42ACDDC617D}"/>
              </a:ext>
            </a:extLst>
          </p:cNvPr>
          <p:cNvSpPr txBox="1"/>
          <p:nvPr/>
        </p:nvSpPr>
        <p:spPr>
          <a:xfrm>
            <a:off x="609599" y="5727665"/>
            <a:ext cx="2386013" cy="6369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000" b="1" dirty="0">
                <a:solidFill>
                  <a:srgbClr val="AB162B"/>
                </a:solidFill>
              </a:rPr>
              <a:t>598</a:t>
            </a:r>
            <a:br>
              <a:rPr lang="en-US" sz="1800" dirty="0">
                <a:solidFill>
                  <a:srgbClr val="C4122F"/>
                </a:solidFill>
              </a:rPr>
            </a:b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full- and part-time faculty 2022</a:t>
            </a:r>
            <a:endParaRPr lang="en-US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DF1967-88DA-302E-1BCF-33800C3FFB1B}"/>
              </a:ext>
            </a:extLst>
          </p:cNvPr>
          <p:cNvSpPr txBox="1"/>
          <p:nvPr/>
        </p:nvSpPr>
        <p:spPr>
          <a:xfrm>
            <a:off x="5660231" y="5727665"/>
            <a:ext cx="2119313" cy="6369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000" b="1" dirty="0">
                <a:solidFill>
                  <a:srgbClr val="AB162B"/>
                </a:solidFill>
              </a:rPr>
              <a:t>40+</a:t>
            </a:r>
            <a:br>
              <a:rPr lang="en-US" sz="1800" dirty="0">
                <a:solidFill>
                  <a:srgbClr val="C4122F"/>
                </a:solidFill>
              </a:rPr>
            </a:b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CAREER Award recipients</a:t>
            </a:r>
            <a:endParaRPr lang="en-US" sz="1600" dirty="0"/>
          </a:p>
        </p:txBody>
      </p:sp>
      <p:pic>
        <p:nvPicPr>
          <p:cNvPr id="48" name="Picture 47" descr="A group of people in a room&#10;&#10;Description automatically generated">
            <a:extLst>
              <a:ext uri="{FF2B5EF4-FFF2-40B4-BE49-F238E27FC236}">
                <a16:creationId xmlns:a16="http://schemas.microsoft.com/office/drawing/2014/main" id="{D6E31421-AD92-E6D4-F929-ED6E434B1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48" r="889" b="88"/>
          <a:stretch/>
        </p:blipFill>
        <p:spPr>
          <a:xfrm>
            <a:off x="609599" y="1802602"/>
            <a:ext cx="7169945" cy="363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9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1d76e6ed25a0b9acc172e1212e12c5ea2ec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PI_University_Powerpointtemplate_wide" id="{9C2DA543-CD7E-4A5E-AD34-4D91D35A4DE4}" vid="{C6AD18C4-18DF-4131-AC4D-F1EFF5ED71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828</Words>
  <Application>Microsoft Macintosh PowerPoint</Application>
  <PresentationFormat>Widescreen</PresentationFormat>
  <Paragraphs>99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Helvetica</vt:lpstr>
      <vt:lpstr>Helvetica Neue</vt:lpstr>
      <vt:lpstr>Times New Roman</vt:lpstr>
      <vt:lpstr>Verdana</vt:lpstr>
      <vt:lpstr>Wingdings</vt:lpstr>
      <vt:lpstr>WPI-White</vt:lpstr>
      <vt:lpstr>PowerPoint Presentation</vt:lpstr>
      <vt:lpstr>WPI’s Mission</vt:lpstr>
      <vt:lpstr>WPI at a Glance</vt:lpstr>
      <vt:lpstr>Four Schools, One WPI</vt:lpstr>
      <vt:lpstr>WPI Rankings</vt:lpstr>
      <vt:lpstr>The WPI Plan and Project-Based Learning </vt:lpstr>
      <vt:lpstr>The Global Projects Program: Not Your Typical Study Away Program</vt:lpstr>
      <vt:lpstr>Student Body</vt:lpstr>
      <vt:lpstr>Faculty</vt:lpstr>
      <vt:lpstr>Research &amp; Innovation</vt:lpstr>
      <vt:lpstr>Alumni Results</vt:lpstr>
      <vt:lpstr>PowerPoint Presentation</vt:lpstr>
    </vt:vector>
  </TitlesOfParts>
  <Company>WPI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This Will Work</dc:title>
  <dc:creator>Siegel, Kyle</dc:creator>
  <cp:lastModifiedBy>Arndt, Melissa</cp:lastModifiedBy>
  <cp:revision>68</cp:revision>
  <cp:lastPrinted>2023-02-14T12:46:00Z</cp:lastPrinted>
  <dcterms:created xsi:type="dcterms:W3CDTF">2023-02-08T18:44:35Z</dcterms:created>
  <dcterms:modified xsi:type="dcterms:W3CDTF">2024-01-02T18:26:29Z</dcterms:modified>
</cp:coreProperties>
</file>