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1.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2.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13.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118" r:id="rId2"/>
    <p:sldId id="2143" r:id="rId3"/>
    <p:sldId id="2144" r:id="rId4"/>
    <p:sldId id="2153" r:id="rId5"/>
    <p:sldId id="2154" r:id="rId6"/>
    <p:sldId id="2155" r:id="rId7"/>
    <p:sldId id="2148" r:id="rId8"/>
    <p:sldId id="2134" r:id="rId9"/>
    <p:sldId id="2149" r:id="rId10"/>
    <p:sldId id="2157" r:id="rId11"/>
    <p:sldId id="2158" r:id="rId12"/>
    <p:sldId id="2159" r:id="rId13"/>
    <p:sldId id="2160" r:id="rId14"/>
    <p:sldId id="2142" r:id="rId15"/>
    <p:sldId id="2152" r:id="rId16"/>
    <p:sldId id="2146" r:id="rId17"/>
  </p:sldIdLst>
  <p:sldSz cx="12192000" cy="6858000"/>
  <p:notesSz cx="7010400" cy="92964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0" userDrawn="1">
          <p15:clr>
            <a:srgbClr val="A4A3A4"/>
          </p15:clr>
        </p15:guide>
        <p15:guide id="2" orient="horz" pos="960" userDrawn="1">
          <p15:clr>
            <a:srgbClr val="A4A3A4"/>
          </p15:clr>
        </p15:guide>
        <p15:guide id="3" orient="horz" pos="3888" userDrawn="1">
          <p15:clr>
            <a:srgbClr val="A4A3A4"/>
          </p15:clr>
        </p15:guide>
        <p15:guide id="4" pos="456" userDrawn="1">
          <p15:clr>
            <a:srgbClr val="A4A3A4"/>
          </p15:clr>
        </p15:guide>
        <p15:guide id="5" pos="729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162B"/>
    <a:srgbClr val="B2B7BB"/>
    <a:srgbClr val="5E7361"/>
    <a:srgbClr val="7C6569"/>
    <a:srgbClr val="002E6D"/>
    <a:srgbClr val="272626"/>
    <a:srgbClr val="C78A3D"/>
    <a:srgbClr val="C4122F"/>
    <a:srgbClr val="343433"/>
    <a:srgbClr val="00B1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93"/>
    <p:restoredTop sz="94019"/>
  </p:normalViewPr>
  <p:slideViewPr>
    <p:cSldViewPr snapToGrid="0">
      <p:cViewPr varScale="1">
        <p:scale>
          <a:sx n="154" d="100"/>
          <a:sy n="154" d="100"/>
        </p:scale>
        <p:origin x="2520" y="192"/>
      </p:cViewPr>
      <p:guideLst>
        <p:guide orient="horz" pos="720"/>
        <p:guide orient="horz" pos="960"/>
        <p:guide orient="horz" pos="3888"/>
        <p:guide pos="456"/>
        <p:guide pos="7296"/>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02" d="100"/>
          <a:sy n="102" d="100"/>
        </p:scale>
        <p:origin x="4304" y="17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B113-1A47-BF7D-FEA1F0400F8B}"/>
              </c:ext>
            </c:extLst>
          </c:dPt>
          <c:dPt>
            <c:idx val="1"/>
            <c:bubble3D val="0"/>
            <c:spPr>
              <a:solidFill>
                <a:schemeClr val="accent2"/>
              </a:solidFill>
              <a:ln w="19050">
                <a:noFill/>
              </a:ln>
              <a:effectLst/>
            </c:spPr>
            <c:extLst>
              <c:ext xmlns:c16="http://schemas.microsoft.com/office/drawing/2014/chart" uri="{C3380CC4-5D6E-409C-BE32-E72D297353CC}">
                <c16:uniqueId val="{00000003-B113-1A47-BF7D-FEA1F0400F8B}"/>
              </c:ext>
            </c:extLst>
          </c:dPt>
          <c:cat>
            <c:strRef>
              <c:f>Sheet1!$A$2:$A$3</c:f>
              <c:strCache>
                <c:ptCount val="2"/>
                <c:pt idx="0">
                  <c:v>1st Qtr</c:v>
                </c:pt>
                <c:pt idx="1">
                  <c:v>2nd Qtr</c:v>
                </c:pt>
              </c:strCache>
            </c:strRef>
          </c:cat>
          <c:val>
            <c:numRef>
              <c:f>Sheet1!$B$2:$B$3</c:f>
              <c:numCache>
                <c:formatCode>General</c:formatCode>
                <c:ptCount val="2"/>
                <c:pt idx="0">
                  <c:v>93</c:v>
                </c:pt>
                <c:pt idx="1">
                  <c:v>7</c:v>
                </c:pt>
              </c:numCache>
            </c:numRef>
          </c:val>
          <c:extLst>
            <c:ext xmlns:c16="http://schemas.microsoft.com/office/drawing/2014/chart" uri="{C3380CC4-5D6E-409C-BE32-E72D297353CC}">
              <c16:uniqueId val="{00000004-B113-1A47-BF7D-FEA1F0400F8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2C6E-824E-AEF3-E1BCF87A08FC}"/>
              </c:ext>
            </c:extLst>
          </c:dPt>
          <c:dPt>
            <c:idx val="1"/>
            <c:bubble3D val="0"/>
            <c:spPr>
              <a:solidFill>
                <a:schemeClr val="accent2"/>
              </a:solidFill>
              <a:ln w="19050">
                <a:noFill/>
              </a:ln>
              <a:effectLst/>
            </c:spPr>
            <c:extLst>
              <c:ext xmlns:c16="http://schemas.microsoft.com/office/drawing/2014/chart" uri="{C3380CC4-5D6E-409C-BE32-E72D297353CC}">
                <c16:uniqueId val="{00000003-2C6E-824E-AEF3-E1BCF87A08FC}"/>
              </c:ext>
            </c:extLst>
          </c:dPt>
          <c:cat>
            <c:strRef>
              <c:f>Sheet1!$A$2:$A$3</c:f>
              <c:strCache>
                <c:ptCount val="2"/>
                <c:pt idx="0">
                  <c:v>1st Qtr</c:v>
                </c:pt>
                <c:pt idx="1">
                  <c:v>2nd Qtr</c:v>
                </c:pt>
              </c:strCache>
            </c:strRef>
          </c:cat>
          <c:val>
            <c:numRef>
              <c:f>Sheet1!$B$2:$B$3</c:f>
              <c:numCache>
                <c:formatCode>General</c:formatCode>
                <c:ptCount val="2"/>
                <c:pt idx="0">
                  <c:v>94</c:v>
                </c:pt>
                <c:pt idx="1">
                  <c:v>6</c:v>
                </c:pt>
              </c:numCache>
            </c:numRef>
          </c:val>
          <c:extLst>
            <c:ext xmlns:c16="http://schemas.microsoft.com/office/drawing/2014/chart" uri="{C3380CC4-5D6E-409C-BE32-E72D297353CC}">
              <c16:uniqueId val="{00000004-2C6E-824E-AEF3-E1BCF87A08F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59A2-734B-B467-4A5C5763BD20}"/>
              </c:ext>
            </c:extLst>
          </c:dPt>
          <c:dPt>
            <c:idx val="1"/>
            <c:bubble3D val="0"/>
            <c:spPr>
              <a:solidFill>
                <a:schemeClr val="accent2"/>
              </a:solidFill>
              <a:ln w="19050">
                <a:noFill/>
              </a:ln>
              <a:effectLst/>
            </c:spPr>
            <c:extLst>
              <c:ext xmlns:c16="http://schemas.microsoft.com/office/drawing/2014/chart" uri="{C3380CC4-5D6E-409C-BE32-E72D297353CC}">
                <c16:uniqueId val="{00000003-59A2-734B-B467-4A5C5763BD20}"/>
              </c:ext>
            </c:extLst>
          </c:dPt>
          <c:cat>
            <c:strRef>
              <c:f>Sheet1!$A$2:$A$3</c:f>
              <c:strCache>
                <c:ptCount val="2"/>
                <c:pt idx="0">
                  <c:v>1st Qtr</c:v>
                </c:pt>
                <c:pt idx="1">
                  <c:v>2nd Qtr</c:v>
                </c:pt>
              </c:strCache>
            </c:strRef>
          </c:cat>
          <c:val>
            <c:numRef>
              <c:f>Sheet1!$B$2:$B$3</c:f>
              <c:numCache>
                <c:formatCode>General</c:formatCode>
                <c:ptCount val="2"/>
                <c:pt idx="0">
                  <c:v>94</c:v>
                </c:pt>
                <c:pt idx="1">
                  <c:v>6</c:v>
                </c:pt>
              </c:numCache>
            </c:numRef>
          </c:val>
          <c:extLst>
            <c:ext xmlns:c16="http://schemas.microsoft.com/office/drawing/2014/chart" uri="{C3380CC4-5D6E-409C-BE32-E72D297353CC}">
              <c16:uniqueId val="{00000004-59A2-734B-B467-4A5C5763BD2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8987-3B43-BDC3-ABEDE077FC84}"/>
              </c:ext>
            </c:extLst>
          </c:dPt>
          <c:dPt>
            <c:idx val="1"/>
            <c:bubble3D val="0"/>
            <c:spPr>
              <a:solidFill>
                <a:schemeClr val="accent2"/>
              </a:solidFill>
              <a:ln w="19050">
                <a:noFill/>
              </a:ln>
              <a:effectLst/>
            </c:spPr>
            <c:extLst>
              <c:ext xmlns:c16="http://schemas.microsoft.com/office/drawing/2014/chart" uri="{C3380CC4-5D6E-409C-BE32-E72D297353CC}">
                <c16:uniqueId val="{00000003-8987-3B43-BDC3-ABEDE077FC84}"/>
              </c:ext>
            </c:extLst>
          </c:dPt>
          <c:cat>
            <c:strRef>
              <c:f>Sheet1!$A$2:$A$3</c:f>
              <c:strCache>
                <c:ptCount val="2"/>
                <c:pt idx="0">
                  <c:v>1st Qtr</c:v>
                </c:pt>
                <c:pt idx="1">
                  <c:v>2nd Qtr</c:v>
                </c:pt>
              </c:strCache>
            </c:strRef>
          </c:cat>
          <c:val>
            <c:numRef>
              <c:f>Sheet1!$B$2:$B$3</c:f>
              <c:numCache>
                <c:formatCode>General</c:formatCode>
                <c:ptCount val="2"/>
                <c:pt idx="0">
                  <c:v>93</c:v>
                </c:pt>
                <c:pt idx="1">
                  <c:v>7</c:v>
                </c:pt>
              </c:numCache>
            </c:numRef>
          </c:val>
          <c:extLst>
            <c:ext xmlns:c16="http://schemas.microsoft.com/office/drawing/2014/chart" uri="{C3380CC4-5D6E-409C-BE32-E72D297353CC}">
              <c16:uniqueId val="{00000004-8987-3B43-BDC3-ABEDE077FC8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9E47-A94B-9F77-B0AF7F51A226}"/>
              </c:ext>
            </c:extLst>
          </c:dPt>
          <c:dPt>
            <c:idx val="1"/>
            <c:bubble3D val="0"/>
            <c:spPr>
              <a:solidFill>
                <a:schemeClr val="accent2"/>
              </a:solidFill>
              <a:ln w="19050">
                <a:noFill/>
              </a:ln>
              <a:effectLst/>
            </c:spPr>
            <c:extLst>
              <c:ext xmlns:c16="http://schemas.microsoft.com/office/drawing/2014/chart" uri="{C3380CC4-5D6E-409C-BE32-E72D297353CC}">
                <c16:uniqueId val="{00000003-9E47-A94B-9F77-B0AF7F51A226}"/>
              </c:ext>
            </c:extLst>
          </c:dPt>
          <c:cat>
            <c:strRef>
              <c:f>Sheet1!$A$2:$A$3</c:f>
              <c:strCache>
                <c:ptCount val="2"/>
                <c:pt idx="0">
                  <c:v>1st Qtr</c:v>
                </c:pt>
                <c:pt idx="1">
                  <c:v>2nd Qtr</c:v>
                </c:pt>
              </c:strCache>
            </c:strRef>
          </c:cat>
          <c:val>
            <c:numRef>
              <c:f>Sheet1!$B$2:$B$3</c:f>
              <c:numCache>
                <c:formatCode>General</c:formatCode>
                <c:ptCount val="2"/>
                <c:pt idx="0">
                  <c:v>89</c:v>
                </c:pt>
                <c:pt idx="1">
                  <c:v>11</c:v>
                </c:pt>
              </c:numCache>
            </c:numRef>
          </c:val>
          <c:extLst>
            <c:ext xmlns:c16="http://schemas.microsoft.com/office/drawing/2014/chart" uri="{C3380CC4-5D6E-409C-BE32-E72D297353CC}">
              <c16:uniqueId val="{00000004-9E47-A94B-9F77-B0AF7F51A22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9B09-8C43-B2A7-AEF77CE49E1C}"/>
              </c:ext>
            </c:extLst>
          </c:dPt>
          <c:dPt>
            <c:idx val="1"/>
            <c:bubble3D val="0"/>
            <c:spPr>
              <a:solidFill>
                <a:schemeClr val="accent2"/>
              </a:solidFill>
              <a:ln w="19050">
                <a:noFill/>
              </a:ln>
              <a:effectLst/>
            </c:spPr>
            <c:extLst>
              <c:ext xmlns:c16="http://schemas.microsoft.com/office/drawing/2014/chart" uri="{C3380CC4-5D6E-409C-BE32-E72D297353CC}">
                <c16:uniqueId val="{00000003-9B09-8C43-B2A7-AEF77CE49E1C}"/>
              </c:ext>
            </c:extLst>
          </c:dPt>
          <c:cat>
            <c:strRef>
              <c:f>Sheet1!$A$2:$A$3</c:f>
              <c:strCache>
                <c:ptCount val="2"/>
                <c:pt idx="0">
                  <c:v>1st Qtr</c:v>
                </c:pt>
                <c:pt idx="1">
                  <c:v>2nd Qtr</c:v>
                </c:pt>
              </c:strCache>
            </c:strRef>
          </c:cat>
          <c:val>
            <c:numRef>
              <c:f>Sheet1!$B$2:$B$3</c:f>
              <c:numCache>
                <c:formatCode>General</c:formatCode>
                <c:ptCount val="2"/>
                <c:pt idx="0">
                  <c:v>87</c:v>
                </c:pt>
                <c:pt idx="1">
                  <c:v>13</c:v>
                </c:pt>
              </c:numCache>
            </c:numRef>
          </c:val>
          <c:extLst>
            <c:ext xmlns:c16="http://schemas.microsoft.com/office/drawing/2014/chart" uri="{C3380CC4-5D6E-409C-BE32-E72D297353CC}">
              <c16:uniqueId val="{00000004-9B09-8C43-B2A7-AEF77CE49E1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8D06-0446-8D33-120C44D0849A}"/>
              </c:ext>
            </c:extLst>
          </c:dPt>
          <c:dPt>
            <c:idx val="1"/>
            <c:bubble3D val="0"/>
            <c:spPr>
              <a:solidFill>
                <a:schemeClr val="accent2"/>
              </a:solidFill>
              <a:ln w="19050">
                <a:noFill/>
              </a:ln>
              <a:effectLst/>
            </c:spPr>
            <c:extLst>
              <c:ext xmlns:c16="http://schemas.microsoft.com/office/drawing/2014/chart" uri="{C3380CC4-5D6E-409C-BE32-E72D297353CC}">
                <c16:uniqueId val="{00000003-8D06-0446-8D33-120C44D0849A}"/>
              </c:ext>
            </c:extLst>
          </c:dPt>
          <c:cat>
            <c:strRef>
              <c:f>Sheet1!$A$2:$A$3</c:f>
              <c:strCache>
                <c:ptCount val="2"/>
                <c:pt idx="0">
                  <c:v>1st Qtr</c:v>
                </c:pt>
                <c:pt idx="1">
                  <c:v>2nd Qtr</c:v>
                </c:pt>
              </c:strCache>
            </c:strRef>
          </c:cat>
          <c:val>
            <c:numRef>
              <c:f>Sheet1!$B$2:$B$3</c:f>
              <c:numCache>
                <c:formatCode>General</c:formatCode>
                <c:ptCount val="2"/>
                <c:pt idx="0">
                  <c:v>79</c:v>
                </c:pt>
                <c:pt idx="1">
                  <c:v>21</c:v>
                </c:pt>
              </c:numCache>
            </c:numRef>
          </c:val>
          <c:extLst>
            <c:ext xmlns:c16="http://schemas.microsoft.com/office/drawing/2014/chart" uri="{C3380CC4-5D6E-409C-BE32-E72D297353CC}">
              <c16:uniqueId val="{00000004-8D06-0446-8D33-120C44D0849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898E-0B48-A266-DE527C9EBA19}"/>
              </c:ext>
            </c:extLst>
          </c:dPt>
          <c:dPt>
            <c:idx val="1"/>
            <c:bubble3D val="0"/>
            <c:spPr>
              <a:solidFill>
                <a:schemeClr val="accent2"/>
              </a:solidFill>
              <a:ln w="19050">
                <a:noFill/>
              </a:ln>
              <a:effectLst/>
            </c:spPr>
            <c:extLst>
              <c:ext xmlns:c16="http://schemas.microsoft.com/office/drawing/2014/chart" uri="{C3380CC4-5D6E-409C-BE32-E72D297353CC}">
                <c16:uniqueId val="{00000003-898E-0B48-A266-DE527C9EBA19}"/>
              </c:ext>
            </c:extLst>
          </c:dPt>
          <c:cat>
            <c:strRef>
              <c:f>Sheet1!$A$2:$A$3</c:f>
              <c:strCache>
                <c:ptCount val="2"/>
                <c:pt idx="0">
                  <c:v>1st Qtr</c:v>
                </c:pt>
                <c:pt idx="1">
                  <c:v>2nd Qtr</c:v>
                </c:pt>
              </c:strCache>
            </c:strRef>
          </c:cat>
          <c:val>
            <c:numRef>
              <c:f>Sheet1!$B$2:$B$3</c:f>
              <c:numCache>
                <c:formatCode>General</c:formatCode>
                <c:ptCount val="2"/>
                <c:pt idx="0">
                  <c:v>74</c:v>
                </c:pt>
                <c:pt idx="1">
                  <c:v>26</c:v>
                </c:pt>
              </c:numCache>
            </c:numRef>
          </c:val>
          <c:extLst>
            <c:ext xmlns:c16="http://schemas.microsoft.com/office/drawing/2014/chart" uri="{C3380CC4-5D6E-409C-BE32-E72D297353CC}">
              <c16:uniqueId val="{00000004-898E-0B48-A266-DE527C9EBA1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61EF-C84D-9AEB-A14246C2528C}"/>
              </c:ext>
            </c:extLst>
          </c:dPt>
          <c:dPt>
            <c:idx val="1"/>
            <c:bubble3D val="0"/>
            <c:spPr>
              <a:solidFill>
                <a:schemeClr val="accent2"/>
              </a:solidFill>
              <a:ln w="19050">
                <a:noFill/>
              </a:ln>
              <a:effectLst/>
            </c:spPr>
            <c:extLst>
              <c:ext xmlns:c16="http://schemas.microsoft.com/office/drawing/2014/chart" uri="{C3380CC4-5D6E-409C-BE32-E72D297353CC}">
                <c16:uniqueId val="{00000003-61EF-C84D-9AEB-A14246C2528C}"/>
              </c:ext>
            </c:extLst>
          </c:dPt>
          <c:cat>
            <c:strRef>
              <c:f>Sheet1!$A$2:$A$3</c:f>
              <c:strCache>
                <c:ptCount val="2"/>
                <c:pt idx="0">
                  <c:v>1st Qtr</c:v>
                </c:pt>
                <c:pt idx="1">
                  <c:v>2nd Qtr</c:v>
                </c:pt>
              </c:strCache>
            </c:strRef>
          </c:cat>
          <c:val>
            <c:numRef>
              <c:f>Sheet1!$B$2:$B$3</c:f>
              <c:numCache>
                <c:formatCode>General</c:formatCode>
                <c:ptCount val="2"/>
                <c:pt idx="0">
                  <c:v>91</c:v>
                </c:pt>
                <c:pt idx="1">
                  <c:v>9</c:v>
                </c:pt>
              </c:numCache>
            </c:numRef>
          </c:val>
          <c:extLst>
            <c:ext xmlns:c16="http://schemas.microsoft.com/office/drawing/2014/chart" uri="{C3380CC4-5D6E-409C-BE32-E72D297353CC}">
              <c16:uniqueId val="{00000004-61EF-C84D-9AEB-A14246C2528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6839-5848-9117-75C6CEE7D3A4}"/>
              </c:ext>
            </c:extLst>
          </c:dPt>
          <c:dPt>
            <c:idx val="1"/>
            <c:bubble3D val="0"/>
            <c:spPr>
              <a:solidFill>
                <a:schemeClr val="accent2"/>
              </a:solidFill>
              <a:ln w="19050">
                <a:noFill/>
              </a:ln>
              <a:effectLst/>
            </c:spPr>
            <c:extLst>
              <c:ext xmlns:c16="http://schemas.microsoft.com/office/drawing/2014/chart" uri="{C3380CC4-5D6E-409C-BE32-E72D297353CC}">
                <c16:uniqueId val="{00000003-6839-5848-9117-75C6CEE7D3A4}"/>
              </c:ext>
            </c:extLst>
          </c:dPt>
          <c:cat>
            <c:strRef>
              <c:f>Sheet1!$A$2:$A$3</c:f>
              <c:strCache>
                <c:ptCount val="2"/>
                <c:pt idx="0">
                  <c:v>1st Qtr</c:v>
                </c:pt>
                <c:pt idx="1">
                  <c:v>2nd Qtr</c:v>
                </c:pt>
              </c:strCache>
            </c:strRef>
          </c:cat>
          <c:val>
            <c:numRef>
              <c:f>Sheet1!$B$2:$B$3</c:f>
              <c:numCache>
                <c:formatCode>General</c:formatCode>
                <c:ptCount val="2"/>
                <c:pt idx="0">
                  <c:v>91</c:v>
                </c:pt>
                <c:pt idx="1">
                  <c:v>9</c:v>
                </c:pt>
              </c:numCache>
            </c:numRef>
          </c:val>
          <c:extLst>
            <c:ext xmlns:c16="http://schemas.microsoft.com/office/drawing/2014/chart" uri="{C3380CC4-5D6E-409C-BE32-E72D297353CC}">
              <c16:uniqueId val="{00000004-6839-5848-9117-75C6CEE7D3A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4E87-5A4C-8B2E-0D4B5CC2385D}"/>
              </c:ext>
            </c:extLst>
          </c:dPt>
          <c:dPt>
            <c:idx val="1"/>
            <c:bubble3D val="0"/>
            <c:spPr>
              <a:solidFill>
                <a:schemeClr val="accent2"/>
              </a:solidFill>
              <a:ln w="19050">
                <a:noFill/>
              </a:ln>
              <a:effectLst/>
            </c:spPr>
            <c:extLst>
              <c:ext xmlns:c16="http://schemas.microsoft.com/office/drawing/2014/chart" uri="{C3380CC4-5D6E-409C-BE32-E72D297353CC}">
                <c16:uniqueId val="{00000003-4E87-5A4C-8B2E-0D4B5CC2385D}"/>
              </c:ext>
            </c:extLst>
          </c:dPt>
          <c:cat>
            <c:strRef>
              <c:f>Sheet1!$A$2:$A$3</c:f>
              <c:strCache>
                <c:ptCount val="2"/>
                <c:pt idx="0">
                  <c:v>1st Qtr</c:v>
                </c:pt>
                <c:pt idx="1">
                  <c:v>2nd Qtr</c:v>
                </c:pt>
              </c:strCache>
            </c:strRef>
          </c:cat>
          <c:val>
            <c:numRef>
              <c:f>Sheet1!$B$2:$B$3</c:f>
              <c:numCache>
                <c:formatCode>General</c:formatCode>
                <c:ptCount val="2"/>
                <c:pt idx="0">
                  <c:v>91</c:v>
                </c:pt>
                <c:pt idx="1">
                  <c:v>9</c:v>
                </c:pt>
              </c:numCache>
            </c:numRef>
          </c:val>
          <c:extLst>
            <c:ext xmlns:c16="http://schemas.microsoft.com/office/drawing/2014/chart" uri="{C3380CC4-5D6E-409C-BE32-E72D297353CC}">
              <c16:uniqueId val="{00000004-4E87-5A4C-8B2E-0D4B5CC2385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2C0A-C84D-8F4C-CB06E2A41B55}"/>
              </c:ext>
            </c:extLst>
          </c:dPt>
          <c:dPt>
            <c:idx val="1"/>
            <c:bubble3D val="0"/>
            <c:spPr>
              <a:solidFill>
                <a:schemeClr val="accent2"/>
              </a:solidFill>
              <a:ln w="19050">
                <a:noFill/>
              </a:ln>
              <a:effectLst/>
            </c:spPr>
            <c:extLst>
              <c:ext xmlns:c16="http://schemas.microsoft.com/office/drawing/2014/chart" uri="{C3380CC4-5D6E-409C-BE32-E72D297353CC}">
                <c16:uniqueId val="{00000003-2C0A-C84D-8F4C-CB06E2A41B55}"/>
              </c:ext>
            </c:extLst>
          </c:dPt>
          <c:cat>
            <c:strRef>
              <c:f>Sheet1!$A$2:$A$3</c:f>
              <c:strCache>
                <c:ptCount val="2"/>
                <c:pt idx="0">
                  <c:v>1st Qtr</c:v>
                </c:pt>
                <c:pt idx="1">
                  <c:v>2nd Qtr</c:v>
                </c:pt>
              </c:strCache>
            </c:strRef>
          </c:cat>
          <c:val>
            <c:numRef>
              <c:f>Sheet1!$B$2:$B$3</c:f>
              <c:numCache>
                <c:formatCode>General</c:formatCode>
                <c:ptCount val="2"/>
                <c:pt idx="0">
                  <c:v>92</c:v>
                </c:pt>
                <c:pt idx="1">
                  <c:v>8</c:v>
                </c:pt>
              </c:numCache>
            </c:numRef>
          </c:val>
          <c:extLst>
            <c:ext xmlns:c16="http://schemas.microsoft.com/office/drawing/2014/chart" uri="{C3380CC4-5D6E-409C-BE32-E72D297353CC}">
              <c16:uniqueId val="{00000004-2C0A-C84D-8F4C-CB06E2A41B5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4401-7744-A844-EE0A502DD319}"/>
              </c:ext>
            </c:extLst>
          </c:dPt>
          <c:dPt>
            <c:idx val="1"/>
            <c:bubble3D val="0"/>
            <c:spPr>
              <a:solidFill>
                <a:schemeClr val="accent2"/>
              </a:solidFill>
              <a:ln w="19050">
                <a:noFill/>
              </a:ln>
              <a:effectLst/>
            </c:spPr>
            <c:extLst>
              <c:ext xmlns:c16="http://schemas.microsoft.com/office/drawing/2014/chart" uri="{C3380CC4-5D6E-409C-BE32-E72D297353CC}">
                <c16:uniqueId val="{00000003-4401-7744-A844-EE0A502DD319}"/>
              </c:ext>
            </c:extLst>
          </c:dPt>
          <c:cat>
            <c:strRef>
              <c:f>Sheet1!$A$2:$A$3</c:f>
              <c:strCache>
                <c:ptCount val="2"/>
                <c:pt idx="0">
                  <c:v>1st Qtr</c:v>
                </c:pt>
                <c:pt idx="1">
                  <c:v>2nd Qtr</c:v>
                </c:pt>
              </c:strCache>
            </c:strRef>
          </c:cat>
          <c:val>
            <c:numRef>
              <c:f>Sheet1!$B$2:$B$3</c:f>
              <c:numCache>
                <c:formatCode>General</c:formatCode>
                <c:ptCount val="2"/>
                <c:pt idx="0">
                  <c:v>88</c:v>
                </c:pt>
                <c:pt idx="1">
                  <c:v>12</c:v>
                </c:pt>
              </c:numCache>
            </c:numRef>
          </c:val>
          <c:extLst>
            <c:ext xmlns:c16="http://schemas.microsoft.com/office/drawing/2014/chart" uri="{C3380CC4-5D6E-409C-BE32-E72D297353CC}">
              <c16:uniqueId val="{00000004-4401-7744-A844-EE0A502DD31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E054-F64D-8124-5916D3BC336F}"/>
              </c:ext>
            </c:extLst>
          </c:dPt>
          <c:dPt>
            <c:idx val="1"/>
            <c:bubble3D val="0"/>
            <c:spPr>
              <a:solidFill>
                <a:schemeClr val="accent2"/>
              </a:solidFill>
              <a:ln w="19050">
                <a:noFill/>
              </a:ln>
              <a:effectLst/>
            </c:spPr>
            <c:extLst>
              <c:ext xmlns:c16="http://schemas.microsoft.com/office/drawing/2014/chart" uri="{C3380CC4-5D6E-409C-BE32-E72D297353CC}">
                <c16:uniqueId val="{00000003-E054-F64D-8124-5916D3BC336F}"/>
              </c:ext>
            </c:extLst>
          </c:dPt>
          <c:cat>
            <c:strRef>
              <c:f>Sheet1!$A$2:$A$3</c:f>
              <c:strCache>
                <c:ptCount val="2"/>
                <c:pt idx="0">
                  <c:v>1st Qtr</c:v>
                </c:pt>
                <c:pt idx="1">
                  <c:v>2nd Qtr</c:v>
                </c:pt>
              </c:strCache>
            </c:strRef>
          </c:cat>
          <c:val>
            <c:numRef>
              <c:f>Sheet1!$B$2:$B$3</c:f>
              <c:numCache>
                <c:formatCode>General</c:formatCode>
                <c:ptCount val="2"/>
                <c:pt idx="0">
                  <c:v>88</c:v>
                </c:pt>
                <c:pt idx="1">
                  <c:v>12</c:v>
                </c:pt>
              </c:numCache>
            </c:numRef>
          </c:val>
          <c:extLst>
            <c:ext xmlns:c16="http://schemas.microsoft.com/office/drawing/2014/chart" uri="{C3380CC4-5D6E-409C-BE32-E72D297353CC}">
              <c16:uniqueId val="{00000004-E054-F64D-8124-5916D3BC336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3800-AD48-8EE5-117BD8B7A380}"/>
              </c:ext>
            </c:extLst>
          </c:dPt>
          <c:dPt>
            <c:idx val="1"/>
            <c:bubble3D val="0"/>
            <c:spPr>
              <a:solidFill>
                <a:schemeClr val="accent2"/>
              </a:solidFill>
              <a:ln w="19050">
                <a:noFill/>
              </a:ln>
              <a:effectLst/>
            </c:spPr>
            <c:extLst>
              <c:ext xmlns:c16="http://schemas.microsoft.com/office/drawing/2014/chart" uri="{C3380CC4-5D6E-409C-BE32-E72D297353CC}">
                <c16:uniqueId val="{00000003-3800-AD48-8EE5-117BD8B7A380}"/>
              </c:ext>
            </c:extLst>
          </c:dPt>
          <c:cat>
            <c:strRef>
              <c:f>Sheet1!$A$2:$A$3</c:f>
              <c:strCache>
                <c:ptCount val="2"/>
                <c:pt idx="0">
                  <c:v>1st Qtr</c:v>
                </c:pt>
                <c:pt idx="1">
                  <c:v>2nd Qtr</c:v>
                </c:pt>
              </c:strCache>
            </c:strRef>
          </c:cat>
          <c:val>
            <c:numRef>
              <c:f>Sheet1!$B$2:$B$3</c:f>
              <c:numCache>
                <c:formatCode>General</c:formatCode>
                <c:ptCount val="2"/>
                <c:pt idx="0">
                  <c:v>83</c:v>
                </c:pt>
                <c:pt idx="1">
                  <c:v>17</c:v>
                </c:pt>
              </c:numCache>
            </c:numRef>
          </c:val>
          <c:extLst>
            <c:ext xmlns:c16="http://schemas.microsoft.com/office/drawing/2014/chart" uri="{C3380CC4-5D6E-409C-BE32-E72D297353CC}">
              <c16:uniqueId val="{00000004-3800-AD48-8EE5-117BD8B7A38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8EDA-4F45-88E8-D65DA8998C20}"/>
              </c:ext>
            </c:extLst>
          </c:dPt>
          <c:dPt>
            <c:idx val="1"/>
            <c:bubble3D val="0"/>
            <c:spPr>
              <a:solidFill>
                <a:schemeClr val="accent2"/>
              </a:solidFill>
              <a:ln w="19050">
                <a:noFill/>
              </a:ln>
              <a:effectLst/>
            </c:spPr>
            <c:extLst>
              <c:ext xmlns:c16="http://schemas.microsoft.com/office/drawing/2014/chart" uri="{C3380CC4-5D6E-409C-BE32-E72D297353CC}">
                <c16:uniqueId val="{00000003-8EDA-4F45-88E8-D65DA8998C20}"/>
              </c:ext>
            </c:extLst>
          </c:dPt>
          <c:cat>
            <c:strRef>
              <c:f>Sheet1!$A$2:$A$3</c:f>
              <c:strCache>
                <c:ptCount val="2"/>
                <c:pt idx="0">
                  <c:v>1st Qtr</c:v>
                </c:pt>
                <c:pt idx="1">
                  <c:v>2nd Qtr</c:v>
                </c:pt>
              </c:strCache>
            </c:strRef>
          </c:cat>
          <c:val>
            <c:numRef>
              <c:f>Sheet1!$B$2:$B$3</c:f>
              <c:numCache>
                <c:formatCode>General</c:formatCode>
                <c:ptCount val="2"/>
                <c:pt idx="0">
                  <c:v>71</c:v>
                </c:pt>
                <c:pt idx="1">
                  <c:v>29</c:v>
                </c:pt>
              </c:numCache>
            </c:numRef>
          </c:val>
          <c:extLst>
            <c:ext xmlns:c16="http://schemas.microsoft.com/office/drawing/2014/chart" uri="{C3380CC4-5D6E-409C-BE32-E72D297353CC}">
              <c16:uniqueId val="{00000004-8EDA-4F45-88E8-D65DA8998C2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271B-AA4E-816B-1BCC34F5B2A0}"/>
              </c:ext>
            </c:extLst>
          </c:dPt>
          <c:dPt>
            <c:idx val="1"/>
            <c:bubble3D val="0"/>
            <c:spPr>
              <a:solidFill>
                <a:schemeClr val="accent2"/>
              </a:solidFill>
              <a:ln w="19050">
                <a:noFill/>
              </a:ln>
              <a:effectLst/>
            </c:spPr>
            <c:extLst>
              <c:ext xmlns:c16="http://schemas.microsoft.com/office/drawing/2014/chart" uri="{C3380CC4-5D6E-409C-BE32-E72D297353CC}">
                <c16:uniqueId val="{00000003-271B-AA4E-816B-1BCC34F5B2A0}"/>
              </c:ext>
            </c:extLst>
          </c:dPt>
          <c:cat>
            <c:strRef>
              <c:f>Sheet1!$A$2:$A$3</c:f>
              <c:strCache>
                <c:ptCount val="2"/>
                <c:pt idx="0">
                  <c:v>1st Qtr</c:v>
                </c:pt>
                <c:pt idx="1">
                  <c:v>2nd Qtr</c:v>
                </c:pt>
              </c:strCache>
            </c:strRef>
          </c:cat>
          <c:val>
            <c:numRef>
              <c:f>Sheet1!$B$2:$B$3</c:f>
              <c:numCache>
                <c:formatCode>General</c:formatCode>
                <c:ptCount val="2"/>
                <c:pt idx="0">
                  <c:v>51</c:v>
                </c:pt>
                <c:pt idx="1">
                  <c:v>49</c:v>
                </c:pt>
              </c:numCache>
            </c:numRef>
          </c:val>
          <c:extLst>
            <c:ext xmlns:c16="http://schemas.microsoft.com/office/drawing/2014/chart" uri="{C3380CC4-5D6E-409C-BE32-E72D297353CC}">
              <c16:uniqueId val="{00000004-271B-AA4E-816B-1BCC34F5B2A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FAA8-F24B-9B40-16FFE5F2576B}"/>
              </c:ext>
            </c:extLst>
          </c:dPt>
          <c:dPt>
            <c:idx val="1"/>
            <c:bubble3D val="0"/>
            <c:spPr>
              <a:solidFill>
                <a:schemeClr val="accent2"/>
              </a:solidFill>
              <a:ln w="19050">
                <a:noFill/>
              </a:ln>
              <a:effectLst/>
            </c:spPr>
            <c:extLst>
              <c:ext xmlns:c16="http://schemas.microsoft.com/office/drawing/2014/chart" uri="{C3380CC4-5D6E-409C-BE32-E72D297353CC}">
                <c16:uniqueId val="{00000003-FAA8-F24B-9B40-16FFE5F2576B}"/>
              </c:ext>
            </c:extLst>
          </c:dPt>
          <c:cat>
            <c:strRef>
              <c:f>Sheet1!$A$2:$A$3</c:f>
              <c:strCache>
                <c:ptCount val="2"/>
                <c:pt idx="0">
                  <c:v>1st Qtr</c:v>
                </c:pt>
                <c:pt idx="1">
                  <c:v>2nd Qtr</c:v>
                </c:pt>
              </c:strCache>
            </c:strRef>
          </c:cat>
          <c:val>
            <c:numRef>
              <c:f>Sheet1!$B$2:$B$3</c:f>
              <c:numCache>
                <c:formatCode>General</c:formatCode>
                <c:ptCount val="2"/>
                <c:pt idx="0">
                  <c:v>88</c:v>
                </c:pt>
                <c:pt idx="1">
                  <c:v>12</c:v>
                </c:pt>
              </c:numCache>
            </c:numRef>
          </c:val>
          <c:extLst>
            <c:ext xmlns:c16="http://schemas.microsoft.com/office/drawing/2014/chart" uri="{C3380CC4-5D6E-409C-BE32-E72D297353CC}">
              <c16:uniqueId val="{00000000-214F-544C-932A-3E688F16587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0CC8-DB4E-A351-25695A9126E9}"/>
              </c:ext>
            </c:extLst>
          </c:dPt>
          <c:dPt>
            <c:idx val="1"/>
            <c:bubble3D val="0"/>
            <c:spPr>
              <a:solidFill>
                <a:schemeClr val="accent2"/>
              </a:solidFill>
              <a:ln w="19050">
                <a:noFill/>
              </a:ln>
              <a:effectLst/>
            </c:spPr>
            <c:extLst>
              <c:ext xmlns:c16="http://schemas.microsoft.com/office/drawing/2014/chart" uri="{C3380CC4-5D6E-409C-BE32-E72D297353CC}">
                <c16:uniqueId val="{00000003-0CC8-DB4E-A351-25695A9126E9}"/>
              </c:ext>
            </c:extLst>
          </c:dPt>
          <c:cat>
            <c:strRef>
              <c:f>Sheet1!$A$2:$A$3</c:f>
              <c:strCache>
                <c:ptCount val="2"/>
                <c:pt idx="0">
                  <c:v>1st Qtr</c:v>
                </c:pt>
                <c:pt idx="1">
                  <c:v>2nd Qtr</c:v>
                </c:pt>
              </c:strCache>
            </c:strRef>
          </c:cat>
          <c:val>
            <c:numRef>
              <c:f>Sheet1!$B$2:$B$3</c:f>
              <c:numCache>
                <c:formatCode>General</c:formatCode>
                <c:ptCount val="2"/>
                <c:pt idx="0">
                  <c:v>84</c:v>
                </c:pt>
                <c:pt idx="1">
                  <c:v>16</c:v>
                </c:pt>
              </c:numCache>
            </c:numRef>
          </c:val>
          <c:extLst>
            <c:ext xmlns:c16="http://schemas.microsoft.com/office/drawing/2014/chart" uri="{C3380CC4-5D6E-409C-BE32-E72D297353CC}">
              <c16:uniqueId val="{00000004-0CC8-DB4E-A351-25695A9126E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93A7-DE4C-A213-0F3D3A9F6E54}"/>
              </c:ext>
            </c:extLst>
          </c:dPt>
          <c:dPt>
            <c:idx val="1"/>
            <c:bubble3D val="0"/>
            <c:spPr>
              <a:solidFill>
                <a:schemeClr val="accent2"/>
              </a:solidFill>
              <a:ln w="19050">
                <a:noFill/>
              </a:ln>
              <a:effectLst/>
            </c:spPr>
            <c:extLst>
              <c:ext xmlns:c16="http://schemas.microsoft.com/office/drawing/2014/chart" uri="{C3380CC4-5D6E-409C-BE32-E72D297353CC}">
                <c16:uniqueId val="{00000003-93A7-DE4C-A213-0F3D3A9F6E54}"/>
              </c:ext>
            </c:extLst>
          </c:dPt>
          <c:cat>
            <c:strRef>
              <c:f>Sheet1!$A$2:$A$3</c:f>
              <c:strCache>
                <c:ptCount val="2"/>
                <c:pt idx="0">
                  <c:v>1st Qtr</c:v>
                </c:pt>
                <c:pt idx="1">
                  <c:v>2nd Qtr</c:v>
                </c:pt>
              </c:strCache>
            </c:strRef>
          </c:cat>
          <c:val>
            <c:numRef>
              <c:f>Sheet1!$B$2:$B$3</c:f>
              <c:numCache>
                <c:formatCode>General</c:formatCode>
                <c:ptCount val="2"/>
                <c:pt idx="0">
                  <c:v>77</c:v>
                </c:pt>
                <c:pt idx="1">
                  <c:v>23</c:v>
                </c:pt>
              </c:numCache>
            </c:numRef>
          </c:val>
          <c:extLst>
            <c:ext xmlns:c16="http://schemas.microsoft.com/office/drawing/2014/chart" uri="{C3380CC4-5D6E-409C-BE32-E72D297353CC}">
              <c16:uniqueId val="{00000004-93A7-DE4C-A213-0F3D3A9F6E5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09AF-0547-8939-E48B2A089A89}"/>
              </c:ext>
            </c:extLst>
          </c:dPt>
          <c:dPt>
            <c:idx val="1"/>
            <c:bubble3D val="0"/>
            <c:spPr>
              <a:solidFill>
                <a:schemeClr val="accent2"/>
              </a:solidFill>
              <a:ln w="19050">
                <a:noFill/>
              </a:ln>
              <a:effectLst/>
            </c:spPr>
            <c:extLst>
              <c:ext xmlns:c16="http://schemas.microsoft.com/office/drawing/2014/chart" uri="{C3380CC4-5D6E-409C-BE32-E72D297353CC}">
                <c16:uniqueId val="{00000003-09AF-0547-8939-E48B2A089A89}"/>
              </c:ext>
            </c:extLst>
          </c:dPt>
          <c:cat>
            <c:strRef>
              <c:f>Sheet1!$A$2:$A$3</c:f>
              <c:strCache>
                <c:ptCount val="2"/>
                <c:pt idx="0">
                  <c:v>1st Qtr</c:v>
                </c:pt>
                <c:pt idx="1">
                  <c:v>2nd Qtr</c:v>
                </c:pt>
              </c:strCache>
            </c:strRef>
          </c:cat>
          <c:val>
            <c:numRef>
              <c:f>Sheet1!$B$2:$B$3</c:f>
              <c:numCache>
                <c:formatCode>General</c:formatCode>
                <c:ptCount val="2"/>
                <c:pt idx="0">
                  <c:v>77</c:v>
                </c:pt>
                <c:pt idx="1">
                  <c:v>23</c:v>
                </c:pt>
              </c:numCache>
            </c:numRef>
          </c:val>
          <c:extLst>
            <c:ext xmlns:c16="http://schemas.microsoft.com/office/drawing/2014/chart" uri="{C3380CC4-5D6E-409C-BE32-E72D297353CC}">
              <c16:uniqueId val="{00000004-09AF-0547-8939-E48B2A089A8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E39D-BB40-AEB2-D914F80CCD1D}"/>
              </c:ext>
            </c:extLst>
          </c:dPt>
          <c:dPt>
            <c:idx val="1"/>
            <c:bubble3D val="0"/>
            <c:spPr>
              <a:solidFill>
                <a:schemeClr val="accent2"/>
              </a:solidFill>
              <a:ln w="19050">
                <a:noFill/>
              </a:ln>
              <a:effectLst/>
            </c:spPr>
            <c:extLst>
              <c:ext xmlns:c16="http://schemas.microsoft.com/office/drawing/2014/chart" uri="{C3380CC4-5D6E-409C-BE32-E72D297353CC}">
                <c16:uniqueId val="{00000003-E39D-BB40-AEB2-D914F80CCD1D}"/>
              </c:ext>
            </c:extLst>
          </c:dPt>
          <c:cat>
            <c:strRef>
              <c:f>Sheet1!$A$2:$A$3</c:f>
              <c:strCache>
                <c:ptCount val="2"/>
                <c:pt idx="0">
                  <c:v>1st Qtr</c:v>
                </c:pt>
                <c:pt idx="1">
                  <c:v>2nd Qtr</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E39D-BB40-AEB2-D914F80CCD1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3FD8-C14A-8E75-B36DD332099C}"/>
              </c:ext>
            </c:extLst>
          </c:dPt>
          <c:dPt>
            <c:idx val="1"/>
            <c:bubble3D val="0"/>
            <c:spPr>
              <a:solidFill>
                <a:schemeClr val="accent2"/>
              </a:solidFill>
              <a:ln w="19050">
                <a:noFill/>
              </a:ln>
              <a:effectLst/>
            </c:spPr>
            <c:extLst>
              <c:ext xmlns:c16="http://schemas.microsoft.com/office/drawing/2014/chart" uri="{C3380CC4-5D6E-409C-BE32-E72D297353CC}">
                <c16:uniqueId val="{00000003-3FD8-C14A-8E75-B36DD332099C}"/>
              </c:ext>
            </c:extLst>
          </c:dPt>
          <c:cat>
            <c:strRef>
              <c:f>Sheet1!$A$2:$A$3</c:f>
              <c:strCache>
                <c:ptCount val="2"/>
                <c:pt idx="0">
                  <c:v>1st Qtr</c:v>
                </c:pt>
                <c:pt idx="1">
                  <c:v>2nd Qtr</c:v>
                </c:pt>
              </c:strCache>
            </c:strRef>
          </c:cat>
          <c:val>
            <c:numRef>
              <c:f>Sheet1!$B$2:$B$3</c:f>
              <c:numCache>
                <c:formatCode>General</c:formatCode>
                <c:ptCount val="2"/>
                <c:pt idx="0">
                  <c:v>90</c:v>
                </c:pt>
                <c:pt idx="1">
                  <c:v>10</c:v>
                </c:pt>
              </c:numCache>
            </c:numRef>
          </c:val>
          <c:extLst>
            <c:ext xmlns:c16="http://schemas.microsoft.com/office/drawing/2014/chart" uri="{C3380CC4-5D6E-409C-BE32-E72D297353CC}">
              <c16:uniqueId val="{00000004-3FD8-C14A-8E75-B36DD332099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DC3A-A44F-BE64-B04B8442EEF6}"/>
              </c:ext>
            </c:extLst>
          </c:dPt>
          <c:dPt>
            <c:idx val="1"/>
            <c:bubble3D val="0"/>
            <c:spPr>
              <a:solidFill>
                <a:schemeClr val="accent2"/>
              </a:solidFill>
              <a:ln w="19050">
                <a:noFill/>
              </a:ln>
              <a:effectLst/>
            </c:spPr>
            <c:extLst>
              <c:ext xmlns:c16="http://schemas.microsoft.com/office/drawing/2014/chart" uri="{C3380CC4-5D6E-409C-BE32-E72D297353CC}">
                <c16:uniqueId val="{00000003-DC3A-A44F-BE64-B04B8442EEF6}"/>
              </c:ext>
            </c:extLst>
          </c:dPt>
          <c:cat>
            <c:strRef>
              <c:f>Sheet1!$A$2:$A$3</c:f>
              <c:strCache>
                <c:ptCount val="2"/>
                <c:pt idx="0">
                  <c:v>1st Qtr</c:v>
                </c:pt>
                <c:pt idx="1">
                  <c:v>2nd Qtr</c:v>
                </c:pt>
              </c:strCache>
            </c:strRef>
          </c:cat>
          <c:val>
            <c:numRef>
              <c:f>Sheet1!$B$2:$B$3</c:f>
              <c:numCache>
                <c:formatCode>General</c:formatCode>
                <c:ptCount val="2"/>
                <c:pt idx="0">
                  <c:v>65</c:v>
                </c:pt>
                <c:pt idx="1">
                  <c:v>35</c:v>
                </c:pt>
              </c:numCache>
            </c:numRef>
          </c:val>
          <c:extLst>
            <c:ext xmlns:c16="http://schemas.microsoft.com/office/drawing/2014/chart" uri="{C3380CC4-5D6E-409C-BE32-E72D297353CC}">
              <c16:uniqueId val="{00000004-DC3A-A44F-BE64-B04B8442EEF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1A81-F240-AE11-DD35C8E0DF85}"/>
              </c:ext>
            </c:extLst>
          </c:dPt>
          <c:dPt>
            <c:idx val="1"/>
            <c:bubble3D val="0"/>
            <c:spPr>
              <a:solidFill>
                <a:schemeClr val="accent2"/>
              </a:solidFill>
              <a:ln w="19050">
                <a:noFill/>
              </a:ln>
              <a:effectLst/>
            </c:spPr>
            <c:extLst>
              <c:ext xmlns:c16="http://schemas.microsoft.com/office/drawing/2014/chart" uri="{C3380CC4-5D6E-409C-BE32-E72D297353CC}">
                <c16:uniqueId val="{00000003-1A81-F240-AE11-DD35C8E0DF85}"/>
              </c:ext>
            </c:extLst>
          </c:dPt>
          <c:cat>
            <c:strRef>
              <c:f>Sheet1!$A$2:$A$3</c:f>
              <c:strCache>
                <c:ptCount val="2"/>
                <c:pt idx="0">
                  <c:v>1st Qtr</c:v>
                </c:pt>
                <c:pt idx="1">
                  <c:v>2nd Qtr</c:v>
                </c:pt>
              </c:strCache>
            </c:strRef>
          </c:cat>
          <c:val>
            <c:numRef>
              <c:f>Sheet1!$B$2:$B$3</c:f>
              <c:numCache>
                <c:formatCode>General</c:formatCode>
                <c:ptCount val="2"/>
                <c:pt idx="0">
                  <c:v>65</c:v>
                </c:pt>
                <c:pt idx="1">
                  <c:v>35</c:v>
                </c:pt>
              </c:numCache>
            </c:numRef>
          </c:val>
          <c:extLst>
            <c:ext xmlns:c16="http://schemas.microsoft.com/office/drawing/2014/chart" uri="{C3380CC4-5D6E-409C-BE32-E72D297353CC}">
              <c16:uniqueId val="{00000004-1A81-F240-AE11-DD35C8E0DF8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F8A0-C044-B455-AD4B4E9C2203}"/>
              </c:ext>
            </c:extLst>
          </c:dPt>
          <c:dPt>
            <c:idx val="1"/>
            <c:bubble3D val="0"/>
            <c:spPr>
              <a:solidFill>
                <a:schemeClr val="accent2"/>
              </a:solidFill>
              <a:ln w="19050">
                <a:noFill/>
              </a:ln>
              <a:effectLst/>
            </c:spPr>
            <c:extLst>
              <c:ext xmlns:c16="http://schemas.microsoft.com/office/drawing/2014/chart" uri="{C3380CC4-5D6E-409C-BE32-E72D297353CC}">
                <c16:uniqueId val="{00000003-F8A0-C044-B455-AD4B4E9C2203}"/>
              </c:ext>
            </c:extLst>
          </c:dPt>
          <c:cat>
            <c:strRef>
              <c:f>Sheet1!$A$2:$A$3</c:f>
              <c:strCache>
                <c:ptCount val="2"/>
                <c:pt idx="0">
                  <c:v>1st Qtr</c:v>
                </c:pt>
                <c:pt idx="1">
                  <c:v>2nd Qtr</c:v>
                </c:pt>
              </c:strCache>
            </c:strRef>
          </c:cat>
          <c:val>
            <c:numRef>
              <c:f>Sheet1!$B$2:$B$3</c:f>
              <c:numCache>
                <c:formatCode>General</c:formatCode>
                <c:ptCount val="2"/>
                <c:pt idx="0">
                  <c:v>57</c:v>
                </c:pt>
                <c:pt idx="1">
                  <c:v>43</c:v>
                </c:pt>
              </c:numCache>
            </c:numRef>
          </c:val>
          <c:extLst>
            <c:ext xmlns:c16="http://schemas.microsoft.com/office/drawing/2014/chart" uri="{C3380CC4-5D6E-409C-BE32-E72D297353CC}">
              <c16:uniqueId val="{00000004-F8A0-C044-B455-AD4B4E9C220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885D-9845-B28F-58A1DDCB970D}"/>
              </c:ext>
            </c:extLst>
          </c:dPt>
          <c:dPt>
            <c:idx val="1"/>
            <c:bubble3D val="0"/>
            <c:spPr>
              <a:solidFill>
                <a:schemeClr val="accent2"/>
              </a:solidFill>
              <a:ln w="19050">
                <a:noFill/>
              </a:ln>
              <a:effectLst/>
            </c:spPr>
            <c:extLst>
              <c:ext xmlns:c16="http://schemas.microsoft.com/office/drawing/2014/chart" uri="{C3380CC4-5D6E-409C-BE32-E72D297353CC}">
                <c16:uniqueId val="{00000003-885D-9845-B28F-58A1DDCB970D}"/>
              </c:ext>
            </c:extLst>
          </c:dPt>
          <c:cat>
            <c:strRef>
              <c:f>Sheet1!$A$2:$A$3</c:f>
              <c:strCache>
                <c:ptCount val="2"/>
                <c:pt idx="0">
                  <c:v>1st Qtr</c:v>
                </c:pt>
                <c:pt idx="1">
                  <c:v>2nd Qtr</c:v>
                </c:pt>
              </c:strCache>
            </c:strRef>
          </c:cat>
          <c:val>
            <c:numRef>
              <c:f>Sheet1!$B$2:$B$3</c:f>
              <c:numCache>
                <c:formatCode>General</c:formatCode>
                <c:ptCount val="2"/>
                <c:pt idx="0">
                  <c:v>56</c:v>
                </c:pt>
                <c:pt idx="1">
                  <c:v>44</c:v>
                </c:pt>
              </c:numCache>
            </c:numRef>
          </c:val>
          <c:extLst>
            <c:ext xmlns:c16="http://schemas.microsoft.com/office/drawing/2014/chart" uri="{C3380CC4-5D6E-409C-BE32-E72D297353CC}">
              <c16:uniqueId val="{00000004-885D-9845-B28F-58A1DDCB970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83AF-B542-914C-C62461381DFE}"/>
              </c:ext>
            </c:extLst>
          </c:dPt>
          <c:dPt>
            <c:idx val="1"/>
            <c:bubble3D val="0"/>
            <c:spPr>
              <a:solidFill>
                <a:schemeClr val="accent2"/>
              </a:solidFill>
              <a:ln w="19050">
                <a:noFill/>
              </a:ln>
              <a:effectLst/>
            </c:spPr>
            <c:extLst>
              <c:ext xmlns:c16="http://schemas.microsoft.com/office/drawing/2014/chart" uri="{C3380CC4-5D6E-409C-BE32-E72D297353CC}">
                <c16:uniqueId val="{00000003-83AF-B542-914C-C62461381DFE}"/>
              </c:ext>
            </c:extLst>
          </c:dPt>
          <c:cat>
            <c:strRef>
              <c:f>Sheet1!$A$2:$A$3</c:f>
              <c:strCache>
                <c:ptCount val="2"/>
                <c:pt idx="0">
                  <c:v>1st Qtr</c:v>
                </c:pt>
                <c:pt idx="1">
                  <c:v>2nd Qtr</c:v>
                </c:pt>
              </c:strCache>
            </c:strRef>
          </c:cat>
          <c:val>
            <c:numRef>
              <c:f>Sheet1!$B$2:$B$3</c:f>
              <c:numCache>
                <c:formatCode>General</c:formatCode>
                <c:ptCount val="2"/>
                <c:pt idx="0">
                  <c:v>88</c:v>
                </c:pt>
                <c:pt idx="1">
                  <c:v>12</c:v>
                </c:pt>
              </c:numCache>
            </c:numRef>
          </c:val>
          <c:extLst>
            <c:ext xmlns:c16="http://schemas.microsoft.com/office/drawing/2014/chart" uri="{C3380CC4-5D6E-409C-BE32-E72D297353CC}">
              <c16:uniqueId val="{00000004-83AF-B542-914C-C62461381DF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E65B-A245-BDD0-E9CBF4AF322D}"/>
              </c:ext>
            </c:extLst>
          </c:dPt>
          <c:dPt>
            <c:idx val="1"/>
            <c:bubble3D val="0"/>
            <c:spPr>
              <a:solidFill>
                <a:schemeClr val="accent2"/>
              </a:solidFill>
              <a:ln w="19050">
                <a:noFill/>
              </a:ln>
              <a:effectLst/>
            </c:spPr>
            <c:extLst>
              <c:ext xmlns:c16="http://schemas.microsoft.com/office/drawing/2014/chart" uri="{C3380CC4-5D6E-409C-BE32-E72D297353CC}">
                <c16:uniqueId val="{00000003-E65B-A245-BDD0-E9CBF4AF322D}"/>
              </c:ext>
            </c:extLst>
          </c:dPt>
          <c:cat>
            <c:strRef>
              <c:f>Sheet1!$A$2:$A$3</c:f>
              <c:strCache>
                <c:ptCount val="2"/>
                <c:pt idx="0">
                  <c:v>1st Qtr</c:v>
                </c:pt>
                <c:pt idx="1">
                  <c:v>2nd Qtr</c:v>
                </c:pt>
              </c:strCache>
            </c:strRef>
          </c:cat>
          <c:val>
            <c:numRef>
              <c:f>Sheet1!$B$2:$B$3</c:f>
              <c:numCache>
                <c:formatCode>General</c:formatCode>
                <c:ptCount val="2"/>
                <c:pt idx="0">
                  <c:v>82</c:v>
                </c:pt>
                <c:pt idx="1">
                  <c:v>18</c:v>
                </c:pt>
              </c:numCache>
            </c:numRef>
          </c:val>
          <c:extLst>
            <c:ext xmlns:c16="http://schemas.microsoft.com/office/drawing/2014/chart" uri="{C3380CC4-5D6E-409C-BE32-E72D297353CC}">
              <c16:uniqueId val="{00000004-E65B-A245-BDD0-E9CBF4AF322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2DE0-1948-B480-2CC7BF7CA3B3}"/>
              </c:ext>
            </c:extLst>
          </c:dPt>
          <c:dPt>
            <c:idx val="1"/>
            <c:bubble3D val="0"/>
            <c:spPr>
              <a:solidFill>
                <a:schemeClr val="accent2"/>
              </a:solidFill>
              <a:ln w="19050">
                <a:noFill/>
              </a:ln>
              <a:effectLst/>
            </c:spPr>
            <c:extLst>
              <c:ext xmlns:c16="http://schemas.microsoft.com/office/drawing/2014/chart" uri="{C3380CC4-5D6E-409C-BE32-E72D297353CC}">
                <c16:uniqueId val="{00000003-2DE0-1948-B480-2CC7BF7CA3B3}"/>
              </c:ext>
            </c:extLst>
          </c:dPt>
          <c:cat>
            <c:strRef>
              <c:f>Sheet1!$A$2:$A$3</c:f>
              <c:strCache>
                <c:ptCount val="2"/>
                <c:pt idx="0">
                  <c:v>1st Qtr</c:v>
                </c:pt>
                <c:pt idx="1">
                  <c:v>2nd Qtr</c:v>
                </c:pt>
              </c:strCache>
            </c:strRef>
          </c:cat>
          <c:val>
            <c:numRef>
              <c:f>Sheet1!$B$2:$B$3</c:f>
              <c:numCache>
                <c:formatCode>General</c:formatCode>
                <c:ptCount val="2"/>
                <c:pt idx="0">
                  <c:v>71</c:v>
                </c:pt>
                <c:pt idx="1">
                  <c:v>29</c:v>
                </c:pt>
              </c:numCache>
            </c:numRef>
          </c:val>
          <c:extLst>
            <c:ext xmlns:c16="http://schemas.microsoft.com/office/drawing/2014/chart" uri="{C3380CC4-5D6E-409C-BE32-E72D297353CC}">
              <c16:uniqueId val="{00000004-2DE0-1948-B480-2CC7BF7CA3B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C987-6347-B214-35C1D99A3737}"/>
              </c:ext>
            </c:extLst>
          </c:dPt>
          <c:dPt>
            <c:idx val="1"/>
            <c:bubble3D val="0"/>
            <c:spPr>
              <a:solidFill>
                <a:schemeClr val="accent2"/>
              </a:solidFill>
              <a:ln w="19050">
                <a:noFill/>
              </a:ln>
              <a:effectLst/>
            </c:spPr>
            <c:extLst>
              <c:ext xmlns:c16="http://schemas.microsoft.com/office/drawing/2014/chart" uri="{C3380CC4-5D6E-409C-BE32-E72D297353CC}">
                <c16:uniqueId val="{00000003-C987-6347-B214-35C1D99A3737}"/>
              </c:ext>
            </c:extLst>
          </c:dPt>
          <c:cat>
            <c:strRef>
              <c:f>Sheet1!$A$2:$A$3</c:f>
              <c:strCache>
                <c:ptCount val="2"/>
                <c:pt idx="0">
                  <c:v>1st Qtr</c:v>
                </c:pt>
                <c:pt idx="1">
                  <c:v>2nd Qtr</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C987-6347-B214-35C1D99A373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AA37-1E4B-9CFB-DAD7FB154726}"/>
              </c:ext>
            </c:extLst>
          </c:dPt>
          <c:dPt>
            <c:idx val="1"/>
            <c:bubble3D val="0"/>
            <c:spPr>
              <a:solidFill>
                <a:schemeClr val="accent2"/>
              </a:solidFill>
              <a:ln w="19050">
                <a:noFill/>
              </a:ln>
              <a:effectLst/>
            </c:spPr>
            <c:extLst>
              <c:ext xmlns:c16="http://schemas.microsoft.com/office/drawing/2014/chart" uri="{C3380CC4-5D6E-409C-BE32-E72D297353CC}">
                <c16:uniqueId val="{00000003-AA37-1E4B-9CFB-DAD7FB154726}"/>
              </c:ext>
            </c:extLst>
          </c:dPt>
          <c:cat>
            <c:strRef>
              <c:f>Sheet1!$A$2:$A$3</c:f>
              <c:strCache>
                <c:ptCount val="2"/>
                <c:pt idx="0">
                  <c:v>1st Qtr</c:v>
                </c:pt>
                <c:pt idx="1">
                  <c:v>2nd Qtr</c:v>
                </c:pt>
              </c:strCache>
            </c:strRef>
          </c:cat>
          <c:val>
            <c:numRef>
              <c:f>Sheet1!$B$2:$B$3</c:f>
              <c:numCache>
                <c:formatCode>General</c:formatCode>
                <c:ptCount val="2"/>
                <c:pt idx="0">
                  <c:v>69</c:v>
                </c:pt>
                <c:pt idx="1">
                  <c:v>31</c:v>
                </c:pt>
              </c:numCache>
            </c:numRef>
          </c:val>
          <c:extLst>
            <c:ext xmlns:c16="http://schemas.microsoft.com/office/drawing/2014/chart" uri="{C3380CC4-5D6E-409C-BE32-E72D297353CC}">
              <c16:uniqueId val="{00000004-AA37-1E4B-9CFB-DAD7FB15472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5DC6-B24F-8AC3-974CBE0FF8EC}"/>
              </c:ext>
            </c:extLst>
          </c:dPt>
          <c:dPt>
            <c:idx val="1"/>
            <c:bubble3D val="0"/>
            <c:spPr>
              <a:solidFill>
                <a:schemeClr val="accent2"/>
              </a:solidFill>
              <a:ln w="19050">
                <a:noFill/>
              </a:ln>
              <a:effectLst/>
            </c:spPr>
            <c:extLst>
              <c:ext xmlns:c16="http://schemas.microsoft.com/office/drawing/2014/chart" uri="{C3380CC4-5D6E-409C-BE32-E72D297353CC}">
                <c16:uniqueId val="{00000003-5DC6-B24F-8AC3-974CBE0FF8EC}"/>
              </c:ext>
            </c:extLst>
          </c:dPt>
          <c:cat>
            <c:strRef>
              <c:f>Sheet1!$A$2:$A$3</c:f>
              <c:strCache>
                <c:ptCount val="2"/>
                <c:pt idx="0">
                  <c:v>1st Qtr</c:v>
                </c:pt>
                <c:pt idx="1">
                  <c:v>2nd Qtr</c:v>
                </c:pt>
              </c:strCache>
            </c:strRef>
          </c:cat>
          <c:val>
            <c:numRef>
              <c:f>Sheet1!$B$2:$B$3</c:f>
              <c:numCache>
                <c:formatCode>General</c:formatCode>
                <c:ptCount val="2"/>
                <c:pt idx="0">
                  <c:v>66</c:v>
                </c:pt>
                <c:pt idx="1">
                  <c:v>34</c:v>
                </c:pt>
              </c:numCache>
            </c:numRef>
          </c:val>
          <c:extLst>
            <c:ext xmlns:c16="http://schemas.microsoft.com/office/drawing/2014/chart" uri="{C3380CC4-5D6E-409C-BE32-E72D297353CC}">
              <c16:uniqueId val="{00000004-5DC6-B24F-8AC3-974CBE0FF8E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5893-8D47-8600-07FC05E8D2A3}"/>
              </c:ext>
            </c:extLst>
          </c:dPt>
          <c:dPt>
            <c:idx val="1"/>
            <c:bubble3D val="0"/>
            <c:spPr>
              <a:solidFill>
                <a:schemeClr val="accent2"/>
              </a:solidFill>
              <a:ln w="19050">
                <a:noFill/>
              </a:ln>
              <a:effectLst/>
            </c:spPr>
            <c:extLst>
              <c:ext xmlns:c16="http://schemas.microsoft.com/office/drawing/2014/chart" uri="{C3380CC4-5D6E-409C-BE32-E72D297353CC}">
                <c16:uniqueId val="{00000003-5893-8D47-8600-07FC05E8D2A3}"/>
              </c:ext>
            </c:extLst>
          </c:dPt>
          <c:cat>
            <c:strRef>
              <c:f>Sheet1!$A$2:$A$3</c:f>
              <c:strCache>
                <c:ptCount val="2"/>
                <c:pt idx="0">
                  <c:v>1st Qtr</c:v>
                </c:pt>
                <c:pt idx="1">
                  <c:v>2nd Qtr</c:v>
                </c:pt>
              </c:strCache>
            </c:strRef>
          </c:cat>
          <c:val>
            <c:numRef>
              <c:f>Sheet1!$B$2:$B$3</c:f>
              <c:numCache>
                <c:formatCode>General</c:formatCode>
                <c:ptCount val="2"/>
                <c:pt idx="0">
                  <c:v>89</c:v>
                </c:pt>
                <c:pt idx="1">
                  <c:v>11</c:v>
                </c:pt>
              </c:numCache>
            </c:numRef>
          </c:val>
          <c:extLst>
            <c:ext xmlns:c16="http://schemas.microsoft.com/office/drawing/2014/chart" uri="{C3380CC4-5D6E-409C-BE32-E72D297353CC}">
              <c16:uniqueId val="{00000004-5893-8D47-8600-07FC05E8D2A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A95A-2144-ABD8-1E4AA515EA2A}"/>
              </c:ext>
            </c:extLst>
          </c:dPt>
          <c:dPt>
            <c:idx val="1"/>
            <c:bubble3D val="0"/>
            <c:spPr>
              <a:solidFill>
                <a:schemeClr val="accent2"/>
              </a:solidFill>
              <a:ln w="19050">
                <a:noFill/>
              </a:ln>
              <a:effectLst/>
            </c:spPr>
            <c:extLst>
              <c:ext xmlns:c16="http://schemas.microsoft.com/office/drawing/2014/chart" uri="{C3380CC4-5D6E-409C-BE32-E72D297353CC}">
                <c16:uniqueId val="{00000003-A95A-2144-ABD8-1E4AA515EA2A}"/>
              </c:ext>
            </c:extLst>
          </c:dPt>
          <c:cat>
            <c:strRef>
              <c:f>Sheet1!$A$2:$A$3</c:f>
              <c:strCache>
                <c:ptCount val="2"/>
                <c:pt idx="0">
                  <c:v>1st Qtr</c:v>
                </c:pt>
                <c:pt idx="1">
                  <c:v>2nd Qtr</c:v>
                </c:pt>
              </c:strCache>
            </c:strRef>
          </c:cat>
          <c:val>
            <c:numRef>
              <c:f>Sheet1!$B$2:$B$3</c:f>
              <c:numCache>
                <c:formatCode>General</c:formatCode>
                <c:ptCount val="2"/>
                <c:pt idx="0">
                  <c:v>88</c:v>
                </c:pt>
                <c:pt idx="1">
                  <c:v>12</c:v>
                </c:pt>
              </c:numCache>
            </c:numRef>
          </c:val>
          <c:extLst>
            <c:ext xmlns:c16="http://schemas.microsoft.com/office/drawing/2014/chart" uri="{C3380CC4-5D6E-409C-BE32-E72D297353CC}">
              <c16:uniqueId val="{00000004-A95A-2144-ABD8-1E4AA515EA2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7B14-1041-843B-756FF36476A5}"/>
              </c:ext>
            </c:extLst>
          </c:dPt>
          <c:dPt>
            <c:idx val="1"/>
            <c:bubble3D val="0"/>
            <c:spPr>
              <a:solidFill>
                <a:schemeClr val="accent2"/>
              </a:solidFill>
              <a:ln w="19050">
                <a:noFill/>
              </a:ln>
              <a:effectLst/>
            </c:spPr>
            <c:extLst>
              <c:ext xmlns:c16="http://schemas.microsoft.com/office/drawing/2014/chart" uri="{C3380CC4-5D6E-409C-BE32-E72D297353CC}">
                <c16:uniqueId val="{00000003-7B14-1041-843B-756FF36476A5}"/>
              </c:ext>
            </c:extLst>
          </c:dPt>
          <c:cat>
            <c:strRef>
              <c:f>Sheet1!$A$2:$A$3</c:f>
              <c:strCache>
                <c:ptCount val="2"/>
                <c:pt idx="0">
                  <c:v>1st Qtr</c:v>
                </c:pt>
                <c:pt idx="1">
                  <c:v>2nd Qtr</c:v>
                </c:pt>
              </c:strCache>
            </c:strRef>
          </c:cat>
          <c:val>
            <c:numRef>
              <c:f>Sheet1!$B$2:$B$3</c:f>
              <c:numCache>
                <c:formatCode>General</c:formatCode>
                <c:ptCount val="2"/>
                <c:pt idx="0">
                  <c:v>87</c:v>
                </c:pt>
                <c:pt idx="1">
                  <c:v>13</c:v>
                </c:pt>
              </c:numCache>
            </c:numRef>
          </c:val>
          <c:extLst>
            <c:ext xmlns:c16="http://schemas.microsoft.com/office/drawing/2014/chart" uri="{C3380CC4-5D6E-409C-BE32-E72D297353CC}">
              <c16:uniqueId val="{00000004-7B14-1041-843B-756FF36476A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ADEF-9446-993F-CCEF286802D9}"/>
              </c:ext>
            </c:extLst>
          </c:dPt>
          <c:dPt>
            <c:idx val="1"/>
            <c:bubble3D val="0"/>
            <c:spPr>
              <a:solidFill>
                <a:schemeClr val="accent2"/>
              </a:solidFill>
              <a:ln w="19050">
                <a:noFill/>
              </a:ln>
              <a:effectLst/>
            </c:spPr>
            <c:extLst>
              <c:ext xmlns:c16="http://schemas.microsoft.com/office/drawing/2014/chart" uri="{C3380CC4-5D6E-409C-BE32-E72D297353CC}">
                <c16:uniqueId val="{00000003-ADEF-9446-993F-CCEF286802D9}"/>
              </c:ext>
            </c:extLst>
          </c:dPt>
          <c:cat>
            <c:strRef>
              <c:f>Sheet1!$A$2:$A$3</c:f>
              <c:strCache>
                <c:ptCount val="2"/>
                <c:pt idx="0">
                  <c:v>1st Qtr</c:v>
                </c:pt>
                <c:pt idx="1">
                  <c:v>2nd Qtr</c:v>
                </c:pt>
              </c:strCache>
            </c:strRef>
          </c:cat>
          <c:val>
            <c:numRef>
              <c:f>Sheet1!$B$2:$B$3</c:f>
              <c:numCache>
                <c:formatCode>General</c:formatCode>
                <c:ptCount val="2"/>
                <c:pt idx="0">
                  <c:v>86</c:v>
                </c:pt>
                <c:pt idx="1">
                  <c:v>14</c:v>
                </c:pt>
              </c:numCache>
            </c:numRef>
          </c:val>
          <c:extLst>
            <c:ext xmlns:c16="http://schemas.microsoft.com/office/drawing/2014/chart" uri="{C3380CC4-5D6E-409C-BE32-E72D297353CC}">
              <c16:uniqueId val="{00000004-ADEF-9446-993F-CCEF286802D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C832-2C44-8588-479FC1274C6D}"/>
              </c:ext>
            </c:extLst>
          </c:dPt>
          <c:dPt>
            <c:idx val="1"/>
            <c:bubble3D val="0"/>
            <c:spPr>
              <a:solidFill>
                <a:schemeClr val="accent2"/>
              </a:solidFill>
              <a:ln w="19050">
                <a:noFill/>
              </a:ln>
              <a:effectLst/>
            </c:spPr>
            <c:extLst>
              <c:ext xmlns:c16="http://schemas.microsoft.com/office/drawing/2014/chart" uri="{C3380CC4-5D6E-409C-BE32-E72D297353CC}">
                <c16:uniqueId val="{00000003-C832-2C44-8588-479FC1274C6D}"/>
              </c:ext>
            </c:extLst>
          </c:dPt>
          <c:cat>
            <c:strRef>
              <c:f>Sheet1!$A$2:$A$3</c:f>
              <c:strCache>
                <c:ptCount val="2"/>
                <c:pt idx="0">
                  <c:v>1st Qtr</c:v>
                </c:pt>
                <c:pt idx="1">
                  <c:v>2nd Qtr</c:v>
                </c:pt>
              </c:strCache>
            </c:strRef>
          </c:cat>
          <c:val>
            <c:numRef>
              <c:f>Sheet1!$B$2:$B$3</c:f>
              <c:numCache>
                <c:formatCode>General</c:formatCode>
                <c:ptCount val="2"/>
                <c:pt idx="0">
                  <c:v>86</c:v>
                </c:pt>
                <c:pt idx="1">
                  <c:v>14</c:v>
                </c:pt>
              </c:numCache>
            </c:numRef>
          </c:val>
          <c:extLst>
            <c:ext xmlns:c16="http://schemas.microsoft.com/office/drawing/2014/chart" uri="{C3380CC4-5D6E-409C-BE32-E72D297353CC}">
              <c16:uniqueId val="{00000004-C832-2C44-8588-479FC1274C6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C069-1B44-99BF-6B5339C71A3D}"/>
              </c:ext>
            </c:extLst>
          </c:dPt>
          <c:dPt>
            <c:idx val="1"/>
            <c:bubble3D val="0"/>
            <c:spPr>
              <a:solidFill>
                <a:schemeClr val="accent2"/>
              </a:solidFill>
              <a:ln w="19050">
                <a:noFill/>
              </a:ln>
              <a:effectLst/>
            </c:spPr>
            <c:extLst>
              <c:ext xmlns:c16="http://schemas.microsoft.com/office/drawing/2014/chart" uri="{C3380CC4-5D6E-409C-BE32-E72D297353CC}">
                <c16:uniqueId val="{00000003-C069-1B44-99BF-6B5339C71A3D}"/>
              </c:ext>
            </c:extLst>
          </c:dPt>
          <c:cat>
            <c:strRef>
              <c:f>Sheet1!$A$2:$A$3</c:f>
              <c:strCache>
                <c:ptCount val="2"/>
                <c:pt idx="0">
                  <c:v>1st Qtr</c:v>
                </c:pt>
                <c:pt idx="1">
                  <c:v>2nd Qtr</c:v>
                </c:pt>
              </c:strCache>
            </c:strRef>
          </c:cat>
          <c:val>
            <c:numRef>
              <c:f>Sheet1!$B$2:$B$3</c:f>
              <c:numCache>
                <c:formatCode>General</c:formatCode>
                <c:ptCount val="2"/>
                <c:pt idx="0">
                  <c:v>94</c:v>
                </c:pt>
                <c:pt idx="1">
                  <c:v>6</c:v>
                </c:pt>
              </c:numCache>
            </c:numRef>
          </c:val>
          <c:extLst>
            <c:ext xmlns:c16="http://schemas.microsoft.com/office/drawing/2014/chart" uri="{C3380CC4-5D6E-409C-BE32-E72D297353CC}">
              <c16:uniqueId val="{00000004-C069-1B44-99BF-6B5339C71A3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50449CD-19C8-44C0-A36B-1667EDB1312B}" type="datetimeFigureOut">
              <a:rPr lang="en-US" smtClean="0"/>
              <a:t>1/3/24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5C7A2D6-6A74-4789-8A27-67CDFFE8E463}" type="slidenum">
              <a:rPr lang="en-US" smtClean="0"/>
              <a:t>‹#›</a:t>
            </a:fld>
            <a:endParaRPr lang="en-US"/>
          </a:p>
        </p:txBody>
      </p:sp>
    </p:spTree>
    <p:extLst>
      <p:ext uri="{BB962C8B-B14F-4D97-AF65-F5344CB8AC3E}">
        <p14:creationId xmlns:p14="http://schemas.microsoft.com/office/powerpoint/2010/main" val="2909079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14C511E-AA3B-43E3-B946-406AB5E4C4BB}" type="datetimeFigureOut">
              <a:rPr lang="en-US" smtClean="0"/>
              <a:pPr/>
              <a:t>1/3/24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8E4A049-8685-4352-9DC2-828F08FD542B}" type="slidenum">
              <a:rPr lang="en-US" smtClean="0"/>
              <a:pPr/>
              <a:t>‹#›</a:t>
            </a:fld>
            <a:endParaRPr lang="en-US"/>
          </a:p>
        </p:txBody>
      </p:sp>
    </p:spTree>
    <p:extLst>
      <p:ext uri="{BB962C8B-B14F-4D97-AF65-F5344CB8AC3E}">
        <p14:creationId xmlns:p14="http://schemas.microsoft.com/office/powerpoint/2010/main" val="54425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for a full photo background</a:t>
            </a:r>
          </a:p>
        </p:txBody>
      </p:sp>
      <p:sp>
        <p:nvSpPr>
          <p:cNvPr id="4" name="Slide Number Placeholder 3"/>
          <p:cNvSpPr>
            <a:spLocks noGrp="1"/>
          </p:cNvSpPr>
          <p:nvPr>
            <p:ph type="sldNum" sz="quarter" idx="5"/>
          </p:nvPr>
        </p:nvSpPr>
        <p:spPr/>
        <p:txBody>
          <a:bodyPr/>
          <a:lstStyle/>
          <a:p>
            <a:fld id="{78E4A049-8685-4352-9DC2-828F08FD542B}" type="slidenum">
              <a:rPr lang="en-US" smtClean="0"/>
              <a:pPr/>
              <a:t>1</a:t>
            </a:fld>
            <a:endParaRPr lang="en-US"/>
          </a:p>
        </p:txBody>
      </p:sp>
    </p:spTree>
    <p:extLst>
      <p:ext uri="{BB962C8B-B14F-4D97-AF65-F5344CB8AC3E}">
        <p14:creationId xmlns:p14="http://schemas.microsoft.com/office/powerpoint/2010/main" val="87605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8E4A049-8685-4352-9DC2-828F08FD542B}" type="slidenum">
              <a:rPr lang="en-US" smtClean="0"/>
              <a:pPr/>
              <a:t>10</a:t>
            </a:fld>
            <a:endParaRPr lang="en-US"/>
          </a:p>
        </p:txBody>
      </p:sp>
    </p:spTree>
    <p:extLst>
      <p:ext uri="{BB962C8B-B14F-4D97-AF65-F5344CB8AC3E}">
        <p14:creationId xmlns:p14="http://schemas.microsoft.com/office/powerpoint/2010/main" val="4281736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8E4A049-8685-4352-9DC2-828F08FD542B}" type="slidenum">
              <a:rPr lang="en-US" smtClean="0"/>
              <a:pPr/>
              <a:t>11</a:t>
            </a:fld>
            <a:endParaRPr lang="en-US"/>
          </a:p>
        </p:txBody>
      </p:sp>
    </p:spTree>
    <p:extLst>
      <p:ext uri="{BB962C8B-B14F-4D97-AF65-F5344CB8AC3E}">
        <p14:creationId xmlns:p14="http://schemas.microsoft.com/office/powerpoint/2010/main" val="4190894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8E4A049-8685-4352-9DC2-828F08FD542B}" type="slidenum">
              <a:rPr lang="en-US" smtClean="0"/>
              <a:pPr/>
              <a:t>12</a:t>
            </a:fld>
            <a:endParaRPr lang="en-US"/>
          </a:p>
        </p:txBody>
      </p:sp>
    </p:spTree>
    <p:extLst>
      <p:ext uri="{BB962C8B-B14F-4D97-AF65-F5344CB8AC3E}">
        <p14:creationId xmlns:p14="http://schemas.microsoft.com/office/powerpoint/2010/main" val="3107178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8E4A049-8685-4352-9DC2-828F08FD542B}" type="slidenum">
              <a:rPr lang="en-US" smtClean="0"/>
              <a:pPr/>
              <a:t>13</a:t>
            </a:fld>
            <a:endParaRPr lang="en-US"/>
          </a:p>
        </p:txBody>
      </p:sp>
    </p:spTree>
    <p:extLst>
      <p:ext uri="{BB962C8B-B14F-4D97-AF65-F5344CB8AC3E}">
        <p14:creationId xmlns:p14="http://schemas.microsoft.com/office/powerpoint/2010/main" val="3934948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14</a:t>
            </a:fld>
            <a:endParaRPr lang="en-US"/>
          </a:p>
        </p:txBody>
      </p:sp>
    </p:spTree>
    <p:extLst>
      <p:ext uri="{BB962C8B-B14F-4D97-AF65-F5344CB8AC3E}">
        <p14:creationId xmlns:p14="http://schemas.microsoft.com/office/powerpoint/2010/main" val="189782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15</a:t>
            </a:fld>
            <a:endParaRPr lang="en-US"/>
          </a:p>
        </p:txBody>
      </p:sp>
    </p:spTree>
    <p:extLst>
      <p:ext uri="{BB962C8B-B14F-4D97-AF65-F5344CB8AC3E}">
        <p14:creationId xmlns:p14="http://schemas.microsoft.com/office/powerpoint/2010/main" val="2120447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E4A049-8685-4352-9DC2-828F08FD542B}" type="slidenum">
              <a:rPr lang="en-US" smtClean="0"/>
              <a:pPr/>
              <a:t>16</a:t>
            </a:fld>
            <a:endParaRPr lang="en-US"/>
          </a:p>
        </p:txBody>
      </p:sp>
    </p:spTree>
    <p:extLst>
      <p:ext uri="{BB962C8B-B14F-4D97-AF65-F5344CB8AC3E}">
        <p14:creationId xmlns:p14="http://schemas.microsoft.com/office/powerpoint/2010/main" val="3211234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E4A049-8685-4352-9DC2-828F08FD542B}" type="slidenum">
              <a:rPr lang="en-US" smtClean="0"/>
              <a:pPr/>
              <a:t>2</a:t>
            </a:fld>
            <a:endParaRPr lang="en-US"/>
          </a:p>
        </p:txBody>
      </p:sp>
    </p:spTree>
    <p:extLst>
      <p:ext uri="{BB962C8B-B14F-4D97-AF65-F5344CB8AC3E}">
        <p14:creationId xmlns:p14="http://schemas.microsoft.com/office/powerpoint/2010/main" val="2347819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E4A049-8685-4352-9DC2-828F08FD542B}" type="slidenum">
              <a:rPr lang="en-US" smtClean="0"/>
              <a:pPr/>
              <a:t>3</a:t>
            </a:fld>
            <a:endParaRPr lang="en-US"/>
          </a:p>
        </p:txBody>
      </p:sp>
    </p:spTree>
    <p:extLst>
      <p:ext uri="{BB962C8B-B14F-4D97-AF65-F5344CB8AC3E}">
        <p14:creationId xmlns:p14="http://schemas.microsoft.com/office/powerpoint/2010/main" val="2202972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E4A049-8685-4352-9DC2-828F08FD542B}" type="slidenum">
              <a:rPr lang="en-US" smtClean="0"/>
              <a:pPr/>
              <a:t>4</a:t>
            </a:fld>
            <a:endParaRPr lang="en-US"/>
          </a:p>
        </p:txBody>
      </p:sp>
    </p:spTree>
    <p:extLst>
      <p:ext uri="{BB962C8B-B14F-4D97-AF65-F5344CB8AC3E}">
        <p14:creationId xmlns:p14="http://schemas.microsoft.com/office/powerpoint/2010/main" val="3830713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E4A049-8685-4352-9DC2-828F08FD542B}" type="slidenum">
              <a:rPr lang="en-US" smtClean="0"/>
              <a:pPr/>
              <a:t>5</a:t>
            </a:fld>
            <a:endParaRPr lang="en-US"/>
          </a:p>
        </p:txBody>
      </p:sp>
    </p:spTree>
    <p:extLst>
      <p:ext uri="{BB962C8B-B14F-4D97-AF65-F5344CB8AC3E}">
        <p14:creationId xmlns:p14="http://schemas.microsoft.com/office/powerpoint/2010/main" val="3453144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E4A049-8685-4352-9DC2-828F08FD542B}" type="slidenum">
              <a:rPr lang="en-US" smtClean="0"/>
              <a:pPr/>
              <a:t>6</a:t>
            </a:fld>
            <a:endParaRPr lang="en-US"/>
          </a:p>
        </p:txBody>
      </p:sp>
    </p:spTree>
    <p:extLst>
      <p:ext uri="{BB962C8B-B14F-4D97-AF65-F5344CB8AC3E}">
        <p14:creationId xmlns:p14="http://schemas.microsoft.com/office/powerpoint/2010/main" val="1900186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E4A049-8685-4352-9DC2-828F08FD542B}" type="slidenum">
              <a:rPr lang="en-US" smtClean="0"/>
              <a:pPr/>
              <a:t>7</a:t>
            </a:fld>
            <a:endParaRPr lang="en-US"/>
          </a:p>
        </p:txBody>
      </p:sp>
    </p:spTree>
    <p:extLst>
      <p:ext uri="{BB962C8B-B14F-4D97-AF65-F5344CB8AC3E}">
        <p14:creationId xmlns:p14="http://schemas.microsoft.com/office/powerpoint/2010/main" val="3413195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E4A049-8685-4352-9DC2-828F08FD542B}" type="slidenum">
              <a:rPr lang="en-US" smtClean="0"/>
              <a:pPr/>
              <a:t>8</a:t>
            </a:fld>
            <a:endParaRPr lang="en-US"/>
          </a:p>
        </p:txBody>
      </p:sp>
    </p:spTree>
    <p:extLst>
      <p:ext uri="{BB962C8B-B14F-4D97-AF65-F5344CB8AC3E}">
        <p14:creationId xmlns:p14="http://schemas.microsoft.com/office/powerpoint/2010/main" val="940770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8E4A049-8685-4352-9DC2-828F08FD542B}" type="slidenum">
              <a:rPr lang="en-US" smtClean="0"/>
              <a:pPr/>
              <a:t>9</a:t>
            </a:fld>
            <a:endParaRPr lang="en-US"/>
          </a:p>
        </p:txBody>
      </p:sp>
    </p:spTree>
    <p:extLst>
      <p:ext uri="{BB962C8B-B14F-4D97-AF65-F5344CB8AC3E}">
        <p14:creationId xmlns:p14="http://schemas.microsoft.com/office/powerpoint/2010/main" val="19325038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C2D0595-5770-C96B-A9D1-4F753B181841}"/>
              </a:ext>
            </a:extLst>
          </p:cNvPr>
          <p:cNvSpPr>
            <a:spLocks noGrp="1"/>
          </p:cNvSpPr>
          <p:nvPr>
            <p:ph type="ctrTitle" hasCustomPrompt="1"/>
          </p:nvPr>
        </p:nvSpPr>
        <p:spPr>
          <a:xfrm>
            <a:off x="609600" y="2836309"/>
            <a:ext cx="9144000" cy="1524001"/>
          </a:xfrm>
        </p:spPr>
        <p:txBody>
          <a:bodyPr>
            <a:noAutofit/>
          </a:bodyPr>
          <a:lstStyle>
            <a:lvl1pPr>
              <a:lnSpc>
                <a:spcPts val="4200"/>
              </a:lnSpc>
              <a:defRPr sz="4000" b="1"/>
            </a:lvl1pPr>
          </a:lstStyle>
          <a:p>
            <a:r>
              <a:rPr lang="en-US" dirty="0"/>
              <a:t>Click to edit</a:t>
            </a:r>
            <a:br>
              <a:rPr lang="en-US" dirty="0"/>
            </a:br>
            <a:r>
              <a:rPr lang="en-US" dirty="0"/>
              <a:t>Master title style</a:t>
            </a:r>
          </a:p>
        </p:txBody>
      </p:sp>
      <p:sp>
        <p:nvSpPr>
          <p:cNvPr id="9" name="Subtitle 2">
            <a:extLst>
              <a:ext uri="{FF2B5EF4-FFF2-40B4-BE49-F238E27FC236}">
                <a16:creationId xmlns:a16="http://schemas.microsoft.com/office/drawing/2014/main" id="{CE14D3FB-B92A-0140-6727-1A2CFC21BC24}"/>
              </a:ext>
            </a:extLst>
          </p:cNvPr>
          <p:cNvSpPr>
            <a:spLocks noGrp="1"/>
          </p:cNvSpPr>
          <p:nvPr>
            <p:ph type="subTitle" idx="1"/>
          </p:nvPr>
        </p:nvSpPr>
        <p:spPr>
          <a:xfrm>
            <a:off x="609600" y="4591957"/>
            <a:ext cx="9144000" cy="990600"/>
          </a:xfrm>
        </p:spPr>
        <p:txBody>
          <a:bodyPr anchor="t" anchorCtr="0">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descr="A red letter w on a black background&#10;&#10;Description automatically generated">
            <a:extLst>
              <a:ext uri="{FF2B5EF4-FFF2-40B4-BE49-F238E27FC236}">
                <a16:creationId xmlns:a16="http://schemas.microsoft.com/office/drawing/2014/main" id="{16AFF59A-392A-B90D-90C3-40ADAD4A64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078" y="990600"/>
            <a:ext cx="3393650" cy="1097280"/>
          </a:xfrm>
          <a:prstGeom prst="rect">
            <a:avLst/>
          </a:prstGeom>
        </p:spPr>
      </p:pic>
      <p:pic>
        <p:nvPicPr>
          <p:cNvPr id="12" name="Picture 11" descr="A grey logo with text&#10;&#10;Description automatically generated">
            <a:extLst>
              <a:ext uri="{FF2B5EF4-FFF2-40B4-BE49-F238E27FC236}">
                <a16:creationId xmlns:a16="http://schemas.microsoft.com/office/drawing/2014/main" id="{4C1E441D-3FAC-DA36-0F0B-FE18196D7950}"/>
              </a:ext>
            </a:extLst>
          </p:cNvPr>
          <p:cNvPicPr>
            <a:picLocks noChangeAspect="1"/>
          </p:cNvPicPr>
          <p:nvPr userDrawn="1"/>
        </p:nvPicPr>
        <p:blipFill rotWithShape="1">
          <a:blip r:embed="rId3">
            <a:alphaModFix amt="20000"/>
            <a:extLst>
              <a:ext uri="{28A0092B-C50C-407E-A947-70E740481C1C}">
                <a14:useLocalDpi xmlns:a14="http://schemas.microsoft.com/office/drawing/2010/main" val="0"/>
              </a:ext>
            </a:extLst>
          </a:blip>
          <a:srcRect r="10769" b="12037"/>
          <a:stretch/>
        </p:blipFill>
        <p:spPr>
          <a:xfrm>
            <a:off x="8112370" y="2836309"/>
            <a:ext cx="4079630" cy="4021691"/>
          </a:xfrm>
          <a:prstGeom prst="rect">
            <a:avLst/>
          </a:prstGeom>
        </p:spPr>
      </p:pic>
    </p:spTree>
  </p:cSld>
  <p:clrMapOvr>
    <a:masterClrMapping/>
  </p:clrMapOvr>
  <p:hf hdr="0" dt="0"/>
  <p:extLst>
    <p:ext uri="{DCECCB84-F9BA-43D5-87BE-67443E8EF086}">
      <p15:sldGuideLst xmlns:p15="http://schemas.microsoft.com/office/powerpoint/2012/main">
        <p15:guide id="1" pos="4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ts val="3800"/>
              </a:lnSpc>
              <a:defRPr/>
            </a:lvl1pPr>
          </a:lstStyle>
          <a:p>
            <a:r>
              <a:rPr lang="en-US" dirty="0"/>
              <a:t>Click to edit Master title style</a:t>
            </a:r>
            <a:br>
              <a:rPr lang="en-US" dirty="0"/>
            </a:br>
            <a:r>
              <a:rPr lang="en-US" dirty="0" err="1"/>
              <a:t>ghghghg</a:t>
            </a:r>
            <a:endParaRPr lang="en-US" dirty="0"/>
          </a:p>
        </p:txBody>
      </p:sp>
      <p:sp>
        <p:nvSpPr>
          <p:cNvPr id="36" name="Picture Placeholder 29">
            <a:extLst>
              <a:ext uri="{FF2B5EF4-FFF2-40B4-BE49-F238E27FC236}">
                <a16:creationId xmlns:a16="http://schemas.microsoft.com/office/drawing/2014/main" id="{5244BC53-C119-4F58-759C-4315A0FAAA39}"/>
              </a:ext>
            </a:extLst>
          </p:cNvPr>
          <p:cNvSpPr>
            <a:spLocks noGrp="1"/>
          </p:cNvSpPr>
          <p:nvPr>
            <p:ph type="pic" sz="quarter" idx="10"/>
          </p:nvPr>
        </p:nvSpPr>
        <p:spPr>
          <a:xfrm>
            <a:off x="609600" y="1798655"/>
            <a:ext cx="3560461" cy="2009669"/>
          </a:xfrm>
        </p:spPr>
        <p:txBody>
          <a:bodyPr/>
          <a:lstStyle/>
          <a:p>
            <a:endParaRPr lang="en-US"/>
          </a:p>
        </p:txBody>
      </p:sp>
      <p:sp>
        <p:nvSpPr>
          <p:cNvPr id="37" name="Picture Placeholder 29">
            <a:extLst>
              <a:ext uri="{FF2B5EF4-FFF2-40B4-BE49-F238E27FC236}">
                <a16:creationId xmlns:a16="http://schemas.microsoft.com/office/drawing/2014/main" id="{A49D9818-2411-344C-A56B-875F98535DE9}"/>
              </a:ext>
            </a:extLst>
          </p:cNvPr>
          <p:cNvSpPr>
            <a:spLocks noGrp="1"/>
          </p:cNvSpPr>
          <p:nvPr>
            <p:ph type="pic" sz="quarter" idx="11"/>
          </p:nvPr>
        </p:nvSpPr>
        <p:spPr>
          <a:xfrm>
            <a:off x="609599" y="3971259"/>
            <a:ext cx="3560461" cy="2009669"/>
          </a:xfrm>
        </p:spPr>
        <p:txBody>
          <a:bodyPr/>
          <a:lstStyle/>
          <a:p>
            <a:endParaRPr lang="en-US"/>
          </a:p>
        </p:txBody>
      </p:sp>
      <p:sp>
        <p:nvSpPr>
          <p:cNvPr id="38" name="Picture Placeholder 29">
            <a:extLst>
              <a:ext uri="{FF2B5EF4-FFF2-40B4-BE49-F238E27FC236}">
                <a16:creationId xmlns:a16="http://schemas.microsoft.com/office/drawing/2014/main" id="{29DEAC6C-0B95-082C-AE64-4DB58BBA1ACE}"/>
              </a:ext>
            </a:extLst>
          </p:cNvPr>
          <p:cNvSpPr>
            <a:spLocks noGrp="1"/>
          </p:cNvSpPr>
          <p:nvPr>
            <p:ph type="pic" sz="quarter" idx="12"/>
          </p:nvPr>
        </p:nvSpPr>
        <p:spPr>
          <a:xfrm>
            <a:off x="4315769" y="1798655"/>
            <a:ext cx="3560461" cy="2009669"/>
          </a:xfrm>
        </p:spPr>
        <p:txBody>
          <a:bodyPr/>
          <a:lstStyle/>
          <a:p>
            <a:endParaRPr lang="en-US"/>
          </a:p>
        </p:txBody>
      </p:sp>
      <p:sp>
        <p:nvSpPr>
          <p:cNvPr id="39" name="Picture Placeholder 29">
            <a:extLst>
              <a:ext uri="{FF2B5EF4-FFF2-40B4-BE49-F238E27FC236}">
                <a16:creationId xmlns:a16="http://schemas.microsoft.com/office/drawing/2014/main" id="{563B06A4-C363-484C-CF9B-67A85842D4C8}"/>
              </a:ext>
            </a:extLst>
          </p:cNvPr>
          <p:cNvSpPr>
            <a:spLocks noGrp="1"/>
          </p:cNvSpPr>
          <p:nvPr>
            <p:ph type="pic" sz="quarter" idx="13"/>
          </p:nvPr>
        </p:nvSpPr>
        <p:spPr>
          <a:xfrm>
            <a:off x="4315768" y="3971259"/>
            <a:ext cx="3560461" cy="2009669"/>
          </a:xfrm>
        </p:spPr>
        <p:txBody>
          <a:bodyPr/>
          <a:lstStyle/>
          <a:p>
            <a:endParaRPr lang="en-US"/>
          </a:p>
        </p:txBody>
      </p:sp>
      <p:sp>
        <p:nvSpPr>
          <p:cNvPr id="40" name="Picture Placeholder 29">
            <a:extLst>
              <a:ext uri="{FF2B5EF4-FFF2-40B4-BE49-F238E27FC236}">
                <a16:creationId xmlns:a16="http://schemas.microsoft.com/office/drawing/2014/main" id="{6A31F244-4234-8398-1A92-815E5A2CE893}"/>
              </a:ext>
            </a:extLst>
          </p:cNvPr>
          <p:cNvSpPr>
            <a:spLocks noGrp="1"/>
          </p:cNvSpPr>
          <p:nvPr>
            <p:ph type="pic" sz="quarter" idx="14"/>
          </p:nvPr>
        </p:nvSpPr>
        <p:spPr>
          <a:xfrm>
            <a:off x="8021940" y="1798655"/>
            <a:ext cx="3560461" cy="2009669"/>
          </a:xfrm>
        </p:spPr>
        <p:txBody>
          <a:bodyPr/>
          <a:lstStyle/>
          <a:p>
            <a:endParaRPr lang="en-US"/>
          </a:p>
        </p:txBody>
      </p:sp>
      <p:sp>
        <p:nvSpPr>
          <p:cNvPr id="41" name="Picture Placeholder 29">
            <a:extLst>
              <a:ext uri="{FF2B5EF4-FFF2-40B4-BE49-F238E27FC236}">
                <a16:creationId xmlns:a16="http://schemas.microsoft.com/office/drawing/2014/main" id="{A98A7173-01A5-7FE9-3F9D-EB7D34B47BE4}"/>
              </a:ext>
            </a:extLst>
          </p:cNvPr>
          <p:cNvSpPr>
            <a:spLocks noGrp="1"/>
          </p:cNvSpPr>
          <p:nvPr>
            <p:ph type="pic" sz="quarter" idx="15"/>
          </p:nvPr>
        </p:nvSpPr>
        <p:spPr>
          <a:xfrm>
            <a:off x="8021939" y="3971259"/>
            <a:ext cx="3560461" cy="2009669"/>
          </a:xfrm>
        </p:spPr>
        <p:txBody>
          <a:bodyPr/>
          <a:lstStyle/>
          <a:p>
            <a:endParaRPr lang="en-US"/>
          </a:p>
        </p:txBody>
      </p:sp>
    </p:spTree>
    <p:extLst>
      <p:ext uri="{BB962C8B-B14F-4D97-AF65-F5344CB8AC3E}">
        <p14:creationId xmlns:p14="http://schemas.microsoft.com/office/powerpoint/2010/main" val="51941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3">
            <a:extLst>
              <a:ext uri="{FF2B5EF4-FFF2-40B4-BE49-F238E27FC236}">
                <a16:creationId xmlns:a16="http://schemas.microsoft.com/office/drawing/2014/main" id="{F515B657-5011-7715-8F0C-0D7032BCB695}"/>
              </a:ext>
            </a:extLst>
          </p:cNvPr>
          <p:cNvSpPr>
            <a:spLocks noGrp="1"/>
          </p:cNvSpPr>
          <p:nvPr>
            <p:ph type="tbl" sz="quarter" idx="16"/>
          </p:nvPr>
        </p:nvSpPr>
        <p:spPr>
          <a:xfrm>
            <a:off x="609599" y="1798638"/>
            <a:ext cx="10972801" cy="4183062"/>
          </a:xfrm>
        </p:spPr>
        <p:txBody>
          <a:bodyPr/>
          <a:lstStyle/>
          <a:p>
            <a:endParaRPr lang="en-US"/>
          </a:p>
        </p:txBody>
      </p:sp>
    </p:spTree>
    <p:extLst>
      <p:ext uri="{BB962C8B-B14F-4D97-AF65-F5344CB8AC3E}">
        <p14:creationId xmlns:p14="http://schemas.microsoft.com/office/powerpoint/2010/main" val="10426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6" name="Picture Placeholder 29">
            <a:extLst>
              <a:ext uri="{FF2B5EF4-FFF2-40B4-BE49-F238E27FC236}">
                <a16:creationId xmlns:a16="http://schemas.microsoft.com/office/drawing/2014/main" id="{5244BC53-C119-4F58-759C-4315A0FAAA39}"/>
              </a:ext>
            </a:extLst>
          </p:cNvPr>
          <p:cNvSpPr>
            <a:spLocks noGrp="1"/>
          </p:cNvSpPr>
          <p:nvPr>
            <p:ph type="pic" sz="quarter" idx="10"/>
          </p:nvPr>
        </p:nvSpPr>
        <p:spPr>
          <a:xfrm>
            <a:off x="609600" y="1798654"/>
            <a:ext cx="3560461" cy="3558535"/>
          </a:xfrm>
        </p:spPr>
        <p:txBody>
          <a:bodyPr/>
          <a:lstStyle/>
          <a:p>
            <a:endParaRPr lang="en-US" dirty="0"/>
          </a:p>
        </p:txBody>
      </p:sp>
      <p:sp>
        <p:nvSpPr>
          <p:cNvPr id="38" name="Picture Placeholder 29">
            <a:extLst>
              <a:ext uri="{FF2B5EF4-FFF2-40B4-BE49-F238E27FC236}">
                <a16:creationId xmlns:a16="http://schemas.microsoft.com/office/drawing/2014/main" id="{29DEAC6C-0B95-082C-AE64-4DB58BBA1ACE}"/>
              </a:ext>
            </a:extLst>
          </p:cNvPr>
          <p:cNvSpPr>
            <a:spLocks noGrp="1"/>
          </p:cNvSpPr>
          <p:nvPr>
            <p:ph type="pic" sz="quarter" idx="12"/>
          </p:nvPr>
        </p:nvSpPr>
        <p:spPr>
          <a:xfrm>
            <a:off x="4315769" y="1798655"/>
            <a:ext cx="3560461" cy="3558536"/>
          </a:xfrm>
        </p:spPr>
        <p:txBody>
          <a:bodyPr/>
          <a:lstStyle/>
          <a:p>
            <a:endParaRPr lang="en-US"/>
          </a:p>
        </p:txBody>
      </p:sp>
      <p:sp>
        <p:nvSpPr>
          <p:cNvPr id="40" name="Picture Placeholder 29">
            <a:extLst>
              <a:ext uri="{FF2B5EF4-FFF2-40B4-BE49-F238E27FC236}">
                <a16:creationId xmlns:a16="http://schemas.microsoft.com/office/drawing/2014/main" id="{6A31F244-4234-8398-1A92-815E5A2CE893}"/>
              </a:ext>
            </a:extLst>
          </p:cNvPr>
          <p:cNvSpPr>
            <a:spLocks noGrp="1"/>
          </p:cNvSpPr>
          <p:nvPr>
            <p:ph type="pic" sz="quarter" idx="14"/>
          </p:nvPr>
        </p:nvSpPr>
        <p:spPr>
          <a:xfrm>
            <a:off x="8021940" y="1798655"/>
            <a:ext cx="3560461" cy="3558536"/>
          </a:xfrm>
        </p:spPr>
        <p:txBody>
          <a:bodyPr/>
          <a:lstStyle/>
          <a:p>
            <a:endParaRPr lang="en-US"/>
          </a:p>
        </p:txBody>
      </p:sp>
      <p:sp>
        <p:nvSpPr>
          <p:cNvPr id="4" name="Text Placeholder 3">
            <a:extLst>
              <a:ext uri="{FF2B5EF4-FFF2-40B4-BE49-F238E27FC236}">
                <a16:creationId xmlns:a16="http://schemas.microsoft.com/office/drawing/2014/main" id="{EFD57F27-E780-1D1A-2235-3359A9AD23EE}"/>
              </a:ext>
            </a:extLst>
          </p:cNvPr>
          <p:cNvSpPr>
            <a:spLocks noGrp="1"/>
          </p:cNvSpPr>
          <p:nvPr>
            <p:ph type="body" sz="quarter" idx="16"/>
          </p:nvPr>
        </p:nvSpPr>
        <p:spPr>
          <a:xfrm>
            <a:off x="609597"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dirty="0"/>
              <a:t>Click to edit Master text</a:t>
            </a:r>
          </a:p>
        </p:txBody>
      </p:sp>
      <p:sp>
        <p:nvSpPr>
          <p:cNvPr id="6" name="TextBox 5">
            <a:extLst>
              <a:ext uri="{FF2B5EF4-FFF2-40B4-BE49-F238E27FC236}">
                <a16:creationId xmlns:a16="http://schemas.microsoft.com/office/drawing/2014/main" id="{48C3F6AF-61A0-8B1C-2E91-A2C94FBCE73C}"/>
              </a:ext>
            </a:extLst>
          </p:cNvPr>
          <p:cNvSpPr txBox="1"/>
          <p:nvPr userDrawn="1"/>
        </p:nvSpPr>
        <p:spPr>
          <a:xfrm>
            <a:off x="5327374" y="5396947"/>
            <a:ext cx="0" cy="0"/>
          </a:xfrm>
          <a:prstGeom prst="rect">
            <a:avLst/>
          </a:prstGeom>
          <a:noFill/>
        </p:spPr>
        <p:txBody>
          <a:bodyPr wrap="none" rtlCol="0">
            <a:noAutofit/>
          </a:bodyPr>
          <a:lstStyle/>
          <a:p>
            <a:pPr algn="ctr"/>
            <a:endParaRPr lang="en-US" sz="1600" dirty="0" err="1"/>
          </a:p>
        </p:txBody>
      </p:sp>
      <p:sp>
        <p:nvSpPr>
          <p:cNvPr id="7" name="Text Placeholder 3">
            <a:extLst>
              <a:ext uri="{FF2B5EF4-FFF2-40B4-BE49-F238E27FC236}">
                <a16:creationId xmlns:a16="http://schemas.microsoft.com/office/drawing/2014/main" id="{A23D2F03-3057-A9E9-4126-7CC220620444}"/>
              </a:ext>
            </a:extLst>
          </p:cNvPr>
          <p:cNvSpPr>
            <a:spLocks noGrp="1"/>
          </p:cNvSpPr>
          <p:nvPr>
            <p:ph type="body" sz="quarter" idx="17"/>
          </p:nvPr>
        </p:nvSpPr>
        <p:spPr>
          <a:xfrm>
            <a:off x="4315769"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dirty="0"/>
              <a:t>Click to edit Master text</a:t>
            </a:r>
          </a:p>
        </p:txBody>
      </p:sp>
      <p:sp>
        <p:nvSpPr>
          <p:cNvPr id="8" name="Text Placeholder 3">
            <a:extLst>
              <a:ext uri="{FF2B5EF4-FFF2-40B4-BE49-F238E27FC236}">
                <a16:creationId xmlns:a16="http://schemas.microsoft.com/office/drawing/2014/main" id="{6A58090A-63C8-ADC3-23D8-A48EFF69A45F}"/>
              </a:ext>
            </a:extLst>
          </p:cNvPr>
          <p:cNvSpPr>
            <a:spLocks noGrp="1"/>
          </p:cNvSpPr>
          <p:nvPr>
            <p:ph type="body" sz="quarter" idx="18"/>
          </p:nvPr>
        </p:nvSpPr>
        <p:spPr>
          <a:xfrm>
            <a:off x="8021939"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dirty="0"/>
              <a:t>Click to edit Master text</a:t>
            </a:r>
          </a:p>
        </p:txBody>
      </p:sp>
    </p:spTree>
    <p:extLst>
      <p:ext uri="{BB962C8B-B14F-4D97-AF65-F5344CB8AC3E}">
        <p14:creationId xmlns:p14="http://schemas.microsoft.com/office/powerpoint/2010/main" val="1530854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EFD57F27-E780-1D1A-2235-3359A9AD23EE}"/>
              </a:ext>
            </a:extLst>
          </p:cNvPr>
          <p:cNvSpPr>
            <a:spLocks noGrp="1"/>
          </p:cNvSpPr>
          <p:nvPr>
            <p:ph type="body" sz="quarter" idx="16"/>
          </p:nvPr>
        </p:nvSpPr>
        <p:spPr>
          <a:xfrm>
            <a:off x="609597"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dirty="0"/>
              <a:t>Click to edit Master text</a:t>
            </a:r>
          </a:p>
        </p:txBody>
      </p:sp>
      <p:sp>
        <p:nvSpPr>
          <p:cNvPr id="7" name="Text Placeholder 3">
            <a:extLst>
              <a:ext uri="{FF2B5EF4-FFF2-40B4-BE49-F238E27FC236}">
                <a16:creationId xmlns:a16="http://schemas.microsoft.com/office/drawing/2014/main" id="{A23D2F03-3057-A9E9-4126-7CC220620444}"/>
              </a:ext>
            </a:extLst>
          </p:cNvPr>
          <p:cNvSpPr>
            <a:spLocks noGrp="1"/>
          </p:cNvSpPr>
          <p:nvPr>
            <p:ph type="body" sz="quarter" idx="17"/>
          </p:nvPr>
        </p:nvSpPr>
        <p:spPr>
          <a:xfrm>
            <a:off x="4315769"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dirty="0"/>
              <a:t>Click to edit Master text</a:t>
            </a:r>
          </a:p>
        </p:txBody>
      </p:sp>
      <p:sp>
        <p:nvSpPr>
          <p:cNvPr id="8" name="Text Placeholder 3">
            <a:extLst>
              <a:ext uri="{FF2B5EF4-FFF2-40B4-BE49-F238E27FC236}">
                <a16:creationId xmlns:a16="http://schemas.microsoft.com/office/drawing/2014/main" id="{6A58090A-63C8-ADC3-23D8-A48EFF69A45F}"/>
              </a:ext>
            </a:extLst>
          </p:cNvPr>
          <p:cNvSpPr>
            <a:spLocks noGrp="1"/>
          </p:cNvSpPr>
          <p:nvPr>
            <p:ph type="body" sz="quarter" idx="18"/>
          </p:nvPr>
        </p:nvSpPr>
        <p:spPr>
          <a:xfrm>
            <a:off x="8021939"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dirty="0"/>
              <a:t>Click to edit Master text</a:t>
            </a:r>
          </a:p>
        </p:txBody>
      </p:sp>
      <p:sp>
        <p:nvSpPr>
          <p:cNvPr id="11" name="Chart Placeholder 4">
            <a:extLst>
              <a:ext uri="{FF2B5EF4-FFF2-40B4-BE49-F238E27FC236}">
                <a16:creationId xmlns:a16="http://schemas.microsoft.com/office/drawing/2014/main" id="{3EF471E3-3169-E47C-1DF5-8E18891BD311}"/>
              </a:ext>
            </a:extLst>
          </p:cNvPr>
          <p:cNvSpPr>
            <a:spLocks noGrp="1"/>
          </p:cNvSpPr>
          <p:nvPr>
            <p:ph type="chart" sz="quarter" idx="19"/>
          </p:nvPr>
        </p:nvSpPr>
        <p:spPr>
          <a:xfrm>
            <a:off x="609600" y="1798638"/>
            <a:ext cx="3560763" cy="3559175"/>
          </a:xfrm>
        </p:spPr>
        <p:txBody>
          <a:bodyPr/>
          <a:lstStyle/>
          <a:p>
            <a:endParaRPr lang="en-US"/>
          </a:p>
        </p:txBody>
      </p:sp>
      <p:sp>
        <p:nvSpPr>
          <p:cNvPr id="12" name="Chart Placeholder 4">
            <a:extLst>
              <a:ext uri="{FF2B5EF4-FFF2-40B4-BE49-F238E27FC236}">
                <a16:creationId xmlns:a16="http://schemas.microsoft.com/office/drawing/2014/main" id="{AFF3D7C2-5A28-5CCC-774B-408975F809D4}"/>
              </a:ext>
            </a:extLst>
          </p:cNvPr>
          <p:cNvSpPr>
            <a:spLocks noGrp="1"/>
          </p:cNvSpPr>
          <p:nvPr>
            <p:ph type="chart" sz="quarter" idx="20"/>
          </p:nvPr>
        </p:nvSpPr>
        <p:spPr>
          <a:xfrm>
            <a:off x="4315617" y="1798014"/>
            <a:ext cx="3560763" cy="3559175"/>
          </a:xfrm>
        </p:spPr>
        <p:txBody>
          <a:bodyPr/>
          <a:lstStyle/>
          <a:p>
            <a:endParaRPr lang="en-US"/>
          </a:p>
        </p:txBody>
      </p:sp>
      <p:sp>
        <p:nvSpPr>
          <p:cNvPr id="13" name="Chart Placeholder 4">
            <a:extLst>
              <a:ext uri="{FF2B5EF4-FFF2-40B4-BE49-F238E27FC236}">
                <a16:creationId xmlns:a16="http://schemas.microsoft.com/office/drawing/2014/main" id="{F4526561-6D13-A8BC-DFED-3E9422B381E9}"/>
              </a:ext>
            </a:extLst>
          </p:cNvPr>
          <p:cNvSpPr>
            <a:spLocks noGrp="1"/>
          </p:cNvSpPr>
          <p:nvPr>
            <p:ph type="chart" sz="quarter" idx="21"/>
          </p:nvPr>
        </p:nvSpPr>
        <p:spPr>
          <a:xfrm>
            <a:off x="8021634" y="1798014"/>
            <a:ext cx="3560763" cy="3559175"/>
          </a:xfrm>
        </p:spPr>
        <p:txBody>
          <a:bodyPr/>
          <a:lstStyle/>
          <a:p>
            <a:endParaRPr lang="en-US"/>
          </a:p>
        </p:txBody>
      </p:sp>
    </p:spTree>
    <p:extLst>
      <p:ext uri="{BB962C8B-B14F-4D97-AF65-F5344CB8AC3E}">
        <p14:creationId xmlns:p14="http://schemas.microsoft.com/office/powerpoint/2010/main" val="4021952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9523D3-F72C-A737-D43A-E356A52D838C}"/>
              </a:ext>
            </a:extLst>
          </p:cNvPr>
          <p:cNvSpPr/>
          <p:nvPr userDrawn="1"/>
        </p:nvSpPr>
        <p:spPr bwMode="auto">
          <a:xfrm>
            <a:off x="0" y="0"/>
            <a:ext cx="12192000" cy="6858000"/>
          </a:xfrm>
          <a:prstGeom prst="rect">
            <a:avLst/>
          </a:prstGeom>
          <a:solidFill>
            <a:schemeClr val="bg1"/>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pic>
        <p:nvPicPr>
          <p:cNvPr id="6" name="Picture 5" descr="A grey logo with text&#10;&#10;Description automatically generated">
            <a:extLst>
              <a:ext uri="{FF2B5EF4-FFF2-40B4-BE49-F238E27FC236}">
                <a16:creationId xmlns:a16="http://schemas.microsoft.com/office/drawing/2014/main" id="{B1D05FE9-9C13-6D48-7303-93DC7F7D7A37}"/>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tretch/>
        </p:blipFill>
        <p:spPr>
          <a:xfrm>
            <a:off x="3810000" y="1143000"/>
            <a:ext cx="4572000" cy="45720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9523D3-F72C-A737-D43A-E356A52D838C}"/>
              </a:ext>
            </a:extLst>
          </p:cNvPr>
          <p:cNvSpPr/>
          <p:nvPr userDrawn="1"/>
        </p:nvSpPr>
        <p:spPr bwMode="auto">
          <a:xfrm>
            <a:off x="0" y="0"/>
            <a:ext cx="12192000" cy="6858000"/>
          </a:xfrm>
          <a:prstGeom prst="rect">
            <a:avLst/>
          </a:prstGeom>
          <a:solidFill>
            <a:schemeClr val="bg1"/>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spTree>
    <p:extLst>
      <p:ext uri="{BB962C8B-B14F-4D97-AF65-F5344CB8AC3E}">
        <p14:creationId xmlns:p14="http://schemas.microsoft.com/office/powerpoint/2010/main" val="3180747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FE98F50-F8E9-DD5D-F0F3-B177E05FE517}"/>
              </a:ext>
            </a:extLst>
          </p:cNvPr>
          <p:cNvSpPr/>
          <p:nvPr userDrawn="1"/>
        </p:nvSpPr>
        <p:spPr bwMode="auto">
          <a:xfrm>
            <a:off x="0" y="0"/>
            <a:ext cx="12192000" cy="1143000"/>
          </a:xfrm>
          <a:prstGeom prst="rect">
            <a:avLst/>
          </a:prstGeom>
          <a:solidFill>
            <a:srgbClr val="AB162B"/>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15" name="Subtitle 2">
            <a:extLst>
              <a:ext uri="{FF2B5EF4-FFF2-40B4-BE49-F238E27FC236}">
                <a16:creationId xmlns:a16="http://schemas.microsoft.com/office/drawing/2014/main" id="{5CB2D455-4055-7480-CBDA-FD85C71EBDFE}"/>
              </a:ext>
            </a:extLst>
          </p:cNvPr>
          <p:cNvSpPr>
            <a:spLocks noGrp="1"/>
          </p:cNvSpPr>
          <p:nvPr>
            <p:ph type="subTitle" idx="1"/>
          </p:nvPr>
        </p:nvSpPr>
        <p:spPr>
          <a:xfrm>
            <a:off x="609600" y="4024064"/>
            <a:ext cx="9144000" cy="990600"/>
          </a:xfrm>
        </p:spPr>
        <p:txBody>
          <a:bodyPr anchor="t" anchorCtr="0">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6" name="Title 1">
            <a:extLst>
              <a:ext uri="{FF2B5EF4-FFF2-40B4-BE49-F238E27FC236}">
                <a16:creationId xmlns:a16="http://schemas.microsoft.com/office/drawing/2014/main" id="{B1045F49-C082-20D9-8199-F2BED577C03E}"/>
              </a:ext>
            </a:extLst>
          </p:cNvPr>
          <p:cNvSpPr>
            <a:spLocks noGrp="1"/>
          </p:cNvSpPr>
          <p:nvPr>
            <p:ph type="ctrTitle"/>
          </p:nvPr>
        </p:nvSpPr>
        <p:spPr>
          <a:xfrm>
            <a:off x="609600" y="2268416"/>
            <a:ext cx="9144000" cy="1524001"/>
          </a:xfrm>
        </p:spPr>
        <p:txBody>
          <a:bodyPr>
            <a:noAutofit/>
          </a:bodyPr>
          <a:lstStyle>
            <a:lvl1pPr>
              <a:lnSpc>
                <a:spcPts val="4200"/>
              </a:lnSpc>
              <a:defRPr sz="4000" b="1"/>
            </a:lvl1pPr>
          </a:lstStyle>
          <a:p>
            <a:r>
              <a:rPr lang="en-US" dirty="0"/>
              <a:t>Click to edit Master title style</a:t>
            </a:r>
          </a:p>
        </p:txBody>
      </p:sp>
      <p:sp>
        <p:nvSpPr>
          <p:cNvPr id="17" name="TextBox 16">
            <a:extLst>
              <a:ext uri="{FF2B5EF4-FFF2-40B4-BE49-F238E27FC236}">
                <a16:creationId xmlns:a16="http://schemas.microsoft.com/office/drawing/2014/main" id="{04792277-BE88-7783-1DD4-5085D63F96DC}"/>
              </a:ext>
            </a:extLst>
          </p:cNvPr>
          <p:cNvSpPr txBox="1"/>
          <p:nvPr userDrawn="1"/>
        </p:nvSpPr>
        <p:spPr>
          <a:xfrm>
            <a:off x="-433137" y="4360244"/>
            <a:ext cx="0" cy="0"/>
          </a:xfrm>
          <a:prstGeom prst="rect">
            <a:avLst/>
          </a:prstGeom>
          <a:noFill/>
        </p:spPr>
        <p:txBody>
          <a:bodyPr wrap="none" rtlCol="0">
            <a:noAutofit/>
          </a:bodyPr>
          <a:lstStyle/>
          <a:p>
            <a:pPr algn="ctr"/>
            <a:endParaRPr lang="en-US" sz="1600" dirty="0" err="1"/>
          </a:p>
        </p:txBody>
      </p:sp>
      <p:pic>
        <p:nvPicPr>
          <p:cNvPr id="18" name="Picture 17" descr="A grey logo with text&#10;&#10;Description automatically generated">
            <a:extLst>
              <a:ext uri="{FF2B5EF4-FFF2-40B4-BE49-F238E27FC236}">
                <a16:creationId xmlns:a16="http://schemas.microsoft.com/office/drawing/2014/main" id="{5376143C-E399-5AFE-BF3E-718BB884008D}"/>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10769" b="12037"/>
          <a:stretch/>
        </p:blipFill>
        <p:spPr>
          <a:xfrm>
            <a:off x="8112370" y="2836309"/>
            <a:ext cx="4079630" cy="4021691"/>
          </a:xfrm>
          <a:prstGeom prst="rect">
            <a:avLst/>
          </a:prstGeom>
        </p:spPr>
      </p:pic>
    </p:spTree>
    <p:extLst>
      <p:ext uri="{BB962C8B-B14F-4D97-AF65-F5344CB8AC3E}">
        <p14:creationId xmlns:p14="http://schemas.microsoft.com/office/powerpoint/2010/main" val="2237983437"/>
      </p:ext>
    </p:extLst>
  </p:cSld>
  <p:clrMapOvr>
    <a:masterClrMapping/>
  </p:clrMapOvr>
  <p:hf hdr="0" dt="0"/>
  <p:extLst>
    <p:ext uri="{DCECCB84-F9BA-43D5-87BE-67443E8EF086}">
      <p15:sldGuideLst xmlns:p15="http://schemas.microsoft.com/office/powerpoint/2012/main">
        <p15:guide id="1" pos="4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609600" y="1524000"/>
            <a:ext cx="10972800" cy="4648200"/>
          </a:xfrm>
        </p:spPr>
        <p:txBody>
          <a:bodyPr/>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dirty="0"/>
          </a:p>
        </p:txBody>
      </p:sp>
    </p:spTree>
    <p:extLst>
      <p:ext uri="{BB962C8B-B14F-4D97-AF65-F5344CB8AC3E}">
        <p14:creationId xmlns:p14="http://schemas.microsoft.com/office/powerpoint/2010/main" val="4115709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609600" y="1795464"/>
            <a:ext cx="3491097"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dirty="0"/>
          </a:p>
        </p:txBody>
      </p:sp>
      <p:sp>
        <p:nvSpPr>
          <p:cNvPr id="19" name="Picture Placeholder 11">
            <a:extLst>
              <a:ext uri="{FF2B5EF4-FFF2-40B4-BE49-F238E27FC236}">
                <a16:creationId xmlns:a16="http://schemas.microsoft.com/office/drawing/2014/main" id="{951C2A1F-7537-C4F1-6B37-08D509AD72E4}"/>
              </a:ext>
            </a:extLst>
          </p:cNvPr>
          <p:cNvSpPr>
            <a:spLocks noGrp="1"/>
          </p:cNvSpPr>
          <p:nvPr>
            <p:ph type="pic" sz="quarter" idx="10"/>
          </p:nvPr>
        </p:nvSpPr>
        <p:spPr>
          <a:xfrm>
            <a:off x="4263325" y="1799550"/>
            <a:ext cx="3578225" cy="2012950"/>
          </a:xfrm>
        </p:spPr>
        <p:txBody>
          <a:bodyPr/>
          <a:lstStyle/>
          <a:p>
            <a:endParaRPr lang="en-US"/>
          </a:p>
        </p:txBody>
      </p:sp>
      <p:sp>
        <p:nvSpPr>
          <p:cNvPr id="20" name="Picture Placeholder 11">
            <a:extLst>
              <a:ext uri="{FF2B5EF4-FFF2-40B4-BE49-F238E27FC236}">
                <a16:creationId xmlns:a16="http://schemas.microsoft.com/office/drawing/2014/main" id="{92441D67-6FBE-E495-29AB-89B669EEECE6}"/>
              </a:ext>
            </a:extLst>
          </p:cNvPr>
          <p:cNvSpPr>
            <a:spLocks noGrp="1"/>
          </p:cNvSpPr>
          <p:nvPr>
            <p:ph type="pic" sz="quarter" idx="11"/>
          </p:nvPr>
        </p:nvSpPr>
        <p:spPr>
          <a:xfrm>
            <a:off x="4263322" y="3975484"/>
            <a:ext cx="3578225" cy="2012950"/>
          </a:xfrm>
        </p:spPr>
        <p:txBody>
          <a:bodyPr/>
          <a:lstStyle/>
          <a:p>
            <a:endParaRPr lang="en-US"/>
          </a:p>
        </p:txBody>
      </p:sp>
      <p:sp>
        <p:nvSpPr>
          <p:cNvPr id="21" name="Picture Placeholder 11">
            <a:extLst>
              <a:ext uri="{FF2B5EF4-FFF2-40B4-BE49-F238E27FC236}">
                <a16:creationId xmlns:a16="http://schemas.microsoft.com/office/drawing/2014/main" id="{EF4467BA-E9BA-5857-EAD9-76EDE888A9BB}"/>
              </a:ext>
            </a:extLst>
          </p:cNvPr>
          <p:cNvSpPr>
            <a:spLocks noGrp="1"/>
          </p:cNvSpPr>
          <p:nvPr>
            <p:ph type="pic" sz="quarter" idx="12"/>
          </p:nvPr>
        </p:nvSpPr>
        <p:spPr>
          <a:xfrm>
            <a:off x="8004175" y="1795464"/>
            <a:ext cx="3578225" cy="2012950"/>
          </a:xfrm>
        </p:spPr>
        <p:txBody>
          <a:bodyPr/>
          <a:lstStyle/>
          <a:p>
            <a:endParaRPr lang="en-US"/>
          </a:p>
        </p:txBody>
      </p:sp>
      <p:sp>
        <p:nvSpPr>
          <p:cNvPr id="22" name="Picture Placeholder 11">
            <a:extLst>
              <a:ext uri="{FF2B5EF4-FFF2-40B4-BE49-F238E27FC236}">
                <a16:creationId xmlns:a16="http://schemas.microsoft.com/office/drawing/2014/main" id="{EEE304F3-E1CB-FB4B-9A38-A4949DB383CE}"/>
              </a:ext>
            </a:extLst>
          </p:cNvPr>
          <p:cNvSpPr>
            <a:spLocks noGrp="1"/>
          </p:cNvSpPr>
          <p:nvPr>
            <p:ph type="pic" sz="quarter" idx="13"/>
          </p:nvPr>
        </p:nvSpPr>
        <p:spPr>
          <a:xfrm>
            <a:off x="8004172" y="3971398"/>
            <a:ext cx="3578225" cy="2012950"/>
          </a:xfrm>
        </p:spPr>
        <p:txBody>
          <a:bodyPr/>
          <a:lstStyle/>
          <a:p>
            <a:endParaRPr lang="en-US"/>
          </a:p>
        </p:txBody>
      </p:sp>
    </p:spTree>
    <p:extLst>
      <p:ext uri="{BB962C8B-B14F-4D97-AF65-F5344CB8AC3E}">
        <p14:creationId xmlns:p14="http://schemas.microsoft.com/office/powerpoint/2010/main" val="4205145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a:xfrm>
            <a:off x="609600" y="351367"/>
            <a:ext cx="10972800" cy="800100"/>
          </a:xfrm>
        </p:spPr>
        <p:txBody>
          <a:bodyPr anchor="b" anchorCtr="0"/>
          <a:lstStyle/>
          <a:p>
            <a:r>
              <a:rPr lang="en-US" noProof="1"/>
              <a:t>Click to edit Master title style</a:t>
            </a:r>
            <a:endParaRPr lang="en-US"/>
          </a:p>
        </p:txBody>
      </p:sp>
      <p:sp>
        <p:nvSpPr>
          <p:cNvPr id="14" name="Rectangle 6"/>
          <p:cNvSpPr>
            <a:spLocks noGrp="1"/>
          </p:cNvSpPr>
          <p:nvPr>
            <p:ph idx="1"/>
          </p:nvPr>
        </p:nvSpPr>
        <p:spPr>
          <a:xfrm>
            <a:off x="8091303" y="1795464"/>
            <a:ext cx="3491097"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dirty="0"/>
          </a:p>
        </p:txBody>
      </p:sp>
      <p:sp>
        <p:nvSpPr>
          <p:cNvPr id="19" name="Picture Placeholder 11">
            <a:extLst>
              <a:ext uri="{FF2B5EF4-FFF2-40B4-BE49-F238E27FC236}">
                <a16:creationId xmlns:a16="http://schemas.microsoft.com/office/drawing/2014/main" id="{951C2A1F-7537-C4F1-6B37-08D509AD72E4}"/>
              </a:ext>
            </a:extLst>
          </p:cNvPr>
          <p:cNvSpPr>
            <a:spLocks noGrp="1"/>
          </p:cNvSpPr>
          <p:nvPr>
            <p:ph type="pic" sz="quarter" idx="10"/>
          </p:nvPr>
        </p:nvSpPr>
        <p:spPr>
          <a:xfrm>
            <a:off x="609603" y="1799550"/>
            <a:ext cx="3578225" cy="2012950"/>
          </a:xfrm>
        </p:spPr>
        <p:txBody>
          <a:bodyPr/>
          <a:lstStyle/>
          <a:p>
            <a:endParaRPr lang="en-US"/>
          </a:p>
        </p:txBody>
      </p:sp>
      <p:sp>
        <p:nvSpPr>
          <p:cNvPr id="20" name="Picture Placeholder 11">
            <a:extLst>
              <a:ext uri="{FF2B5EF4-FFF2-40B4-BE49-F238E27FC236}">
                <a16:creationId xmlns:a16="http://schemas.microsoft.com/office/drawing/2014/main" id="{92441D67-6FBE-E495-29AB-89B669EEECE6}"/>
              </a:ext>
            </a:extLst>
          </p:cNvPr>
          <p:cNvSpPr>
            <a:spLocks noGrp="1"/>
          </p:cNvSpPr>
          <p:nvPr>
            <p:ph type="pic" sz="quarter" idx="11"/>
          </p:nvPr>
        </p:nvSpPr>
        <p:spPr>
          <a:xfrm>
            <a:off x="609600" y="3975484"/>
            <a:ext cx="3578225" cy="2012950"/>
          </a:xfrm>
        </p:spPr>
        <p:txBody>
          <a:bodyPr/>
          <a:lstStyle/>
          <a:p>
            <a:endParaRPr lang="en-US"/>
          </a:p>
        </p:txBody>
      </p:sp>
      <p:sp>
        <p:nvSpPr>
          <p:cNvPr id="21" name="Picture Placeholder 11">
            <a:extLst>
              <a:ext uri="{FF2B5EF4-FFF2-40B4-BE49-F238E27FC236}">
                <a16:creationId xmlns:a16="http://schemas.microsoft.com/office/drawing/2014/main" id="{EF4467BA-E9BA-5857-EAD9-76EDE888A9BB}"/>
              </a:ext>
            </a:extLst>
          </p:cNvPr>
          <p:cNvSpPr>
            <a:spLocks noGrp="1"/>
          </p:cNvSpPr>
          <p:nvPr>
            <p:ph type="pic" sz="quarter" idx="12"/>
          </p:nvPr>
        </p:nvSpPr>
        <p:spPr>
          <a:xfrm>
            <a:off x="4350453" y="1795464"/>
            <a:ext cx="3578225" cy="2012950"/>
          </a:xfrm>
        </p:spPr>
        <p:txBody>
          <a:bodyPr/>
          <a:lstStyle/>
          <a:p>
            <a:endParaRPr lang="en-US"/>
          </a:p>
        </p:txBody>
      </p:sp>
      <p:sp>
        <p:nvSpPr>
          <p:cNvPr id="22" name="Picture Placeholder 11">
            <a:extLst>
              <a:ext uri="{FF2B5EF4-FFF2-40B4-BE49-F238E27FC236}">
                <a16:creationId xmlns:a16="http://schemas.microsoft.com/office/drawing/2014/main" id="{EEE304F3-E1CB-FB4B-9A38-A4949DB383CE}"/>
              </a:ext>
            </a:extLst>
          </p:cNvPr>
          <p:cNvSpPr>
            <a:spLocks noGrp="1"/>
          </p:cNvSpPr>
          <p:nvPr>
            <p:ph type="pic" sz="quarter" idx="13"/>
          </p:nvPr>
        </p:nvSpPr>
        <p:spPr>
          <a:xfrm>
            <a:off x="4350450" y="3971398"/>
            <a:ext cx="3578225" cy="2012950"/>
          </a:xfrm>
        </p:spPr>
        <p:txBody>
          <a:bodyPr/>
          <a:lstStyle/>
          <a:p>
            <a:endParaRPr lang="en-US"/>
          </a:p>
        </p:txBody>
      </p:sp>
    </p:spTree>
    <p:extLst>
      <p:ext uri="{BB962C8B-B14F-4D97-AF65-F5344CB8AC3E}">
        <p14:creationId xmlns:p14="http://schemas.microsoft.com/office/powerpoint/2010/main" val="4076799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609600" y="1795464"/>
            <a:ext cx="4141304"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dirty="0"/>
          </a:p>
        </p:txBody>
      </p:sp>
      <p:sp>
        <p:nvSpPr>
          <p:cNvPr id="6" name="Picture Placeholder 4">
            <a:extLst>
              <a:ext uri="{FF2B5EF4-FFF2-40B4-BE49-F238E27FC236}">
                <a16:creationId xmlns:a16="http://schemas.microsoft.com/office/drawing/2014/main" id="{47B081FF-3E29-3D08-F3F2-FAADD0528EAA}"/>
              </a:ext>
            </a:extLst>
          </p:cNvPr>
          <p:cNvSpPr>
            <a:spLocks noGrp="1"/>
          </p:cNvSpPr>
          <p:nvPr>
            <p:ph type="pic" sz="quarter" idx="10"/>
          </p:nvPr>
        </p:nvSpPr>
        <p:spPr>
          <a:xfrm>
            <a:off x="5119688" y="1795463"/>
            <a:ext cx="6462712" cy="4189412"/>
          </a:xfrm>
        </p:spPr>
        <p:txBody>
          <a:bodyPr/>
          <a:lstStyle/>
          <a:p>
            <a:endParaRPr lang="en-US"/>
          </a:p>
        </p:txBody>
      </p:sp>
    </p:spTree>
    <p:extLst>
      <p:ext uri="{BB962C8B-B14F-4D97-AF65-F5344CB8AC3E}">
        <p14:creationId xmlns:p14="http://schemas.microsoft.com/office/powerpoint/2010/main" val="3940525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609600" y="1795464"/>
            <a:ext cx="4141304"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dirty="0"/>
          </a:p>
        </p:txBody>
      </p:sp>
      <p:sp>
        <p:nvSpPr>
          <p:cNvPr id="4" name="Chart Placeholder 2">
            <a:extLst>
              <a:ext uri="{FF2B5EF4-FFF2-40B4-BE49-F238E27FC236}">
                <a16:creationId xmlns:a16="http://schemas.microsoft.com/office/drawing/2014/main" id="{6A0E3AFB-EF36-B596-ECF7-DB02E81A9E3B}"/>
              </a:ext>
            </a:extLst>
          </p:cNvPr>
          <p:cNvSpPr>
            <a:spLocks noGrp="1"/>
          </p:cNvSpPr>
          <p:nvPr>
            <p:ph type="chart" sz="quarter" idx="11"/>
          </p:nvPr>
        </p:nvSpPr>
        <p:spPr>
          <a:xfrm>
            <a:off x="5119688" y="1795463"/>
            <a:ext cx="6462712" cy="4189412"/>
          </a:xfrm>
        </p:spPr>
        <p:txBody>
          <a:bodyPr/>
          <a:lstStyle/>
          <a:p>
            <a:endParaRPr lang="en-US"/>
          </a:p>
        </p:txBody>
      </p:sp>
    </p:spTree>
    <p:extLst>
      <p:ext uri="{BB962C8B-B14F-4D97-AF65-F5344CB8AC3E}">
        <p14:creationId xmlns:p14="http://schemas.microsoft.com/office/powerpoint/2010/main" val="192888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7441096" y="1795464"/>
            <a:ext cx="4141304"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dirty="0"/>
          </a:p>
        </p:txBody>
      </p:sp>
      <p:sp>
        <p:nvSpPr>
          <p:cNvPr id="6" name="Picture Placeholder 4">
            <a:extLst>
              <a:ext uri="{FF2B5EF4-FFF2-40B4-BE49-F238E27FC236}">
                <a16:creationId xmlns:a16="http://schemas.microsoft.com/office/drawing/2014/main" id="{47B081FF-3E29-3D08-F3F2-FAADD0528EAA}"/>
              </a:ext>
            </a:extLst>
          </p:cNvPr>
          <p:cNvSpPr>
            <a:spLocks noGrp="1"/>
          </p:cNvSpPr>
          <p:nvPr>
            <p:ph type="pic" sz="quarter" idx="10"/>
          </p:nvPr>
        </p:nvSpPr>
        <p:spPr>
          <a:xfrm>
            <a:off x="609600" y="1795463"/>
            <a:ext cx="6462712" cy="4189412"/>
          </a:xfrm>
        </p:spPr>
        <p:txBody>
          <a:bodyPr/>
          <a:lstStyle/>
          <a:p>
            <a:endParaRPr lang="en-US"/>
          </a:p>
        </p:txBody>
      </p:sp>
    </p:spTree>
    <p:extLst>
      <p:ext uri="{BB962C8B-B14F-4D97-AF65-F5344CB8AC3E}">
        <p14:creationId xmlns:p14="http://schemas.microsoft.com/office/powerpoint/2010/main" val="3725992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7048"/>
            <a:ext cx="5283200" cy="4495800"/>
          </a:xfrm>
        </p:spPr>
        <p:txBody>
          <a:bodyPr>
            <a:normAutofit/>
          </a:bodyPr>
          <a:lstStyle>
            <a:lvl1pPr>
              <a:buClr>
                <a:srgbClr val="C4122F"/>
              </a:buClr>
              <a:defRPr sz="2400"/>
            </a:lvl1pPr>
            <a:lvl2pPr>
              <a:buClr>
                <a:srgbClr val="C4122F"/>
              </a:buClr>
              <a:defRPr sz="2000"/>
            </a:lvl2pPr>
            <a:lvl3pPr>
              <a:buClr>
                <a:srgbClr val="C4122F"/>
              </a:buClr>
              <a:defRPr sz="1800"/>
            </a:lvl3pPr>
            <a:lvl4pPr>
              <a:buClr>
                <a:srgbClr val="C4122F"/>
              </a:buClr>
              <a:defRPr sz="1600"/>
            </a:lvl4pPr>
            <a:lvl5pPr>
              <a:buClr>
                <a:srgbClr val="C4122F"/>
              </a:buCl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99202" y="1527048"/>
            <a:ext cx="5283200" cy="4495800"/>
          </a:xfrm>
        </p:spPr>
        <p:txBody>
          <a:bodyPr>
            <a:normAutofit/>
          </a:bodyPr>
          <a:lstStyle>
            <a:lvl1pPr>
              <a:buClr>
                <a:srgbClr val="C4122F"/>
              </a:buClr>
              <a:defRPr sz="2400"/>
            </a:lvl1pPr>
            <a:lvl2pPr>
              <a:buClr>
                <a:srgbClr val="C4122F"/>
              </a:buClr>
              <a:defRPr sz="2000"/>
            </a:lvl2pPr>
            <a:lvl3pPr>
              <a:buClr>
                <a:srgbClr val="C4122F"/>
              </a:buClr>
              <a:defRPr sz="1800"/>
            </a:lvl3pPr>
            <a:lvl4pPr>
              <a:buClr>
                <a:srgbClr val="C4122F"/>
              </a:buClr>
              <a:defRPr sz="1600"/>
            </a:lvl4pPr>
            <a:lvl5pPr>
              <a:buClr>
                <a:srgbClr val="C4122F"/>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3090"/>
            <a:ext cx="10972800" cy="800100"/>
          </a:xfrm>
          <a:prstGeom prst="rect">
            <a:avLst/>
          </a:prstGeom>
        </p:spPr>
        <p:txBody>
          <a:bodyPr vert="horz" lIns="0" tIns="45720" rIns="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609600" y="1524000"/>
            <a:ext cx="10972800" cy="4648200"/>
          </a:xfrm>
          <a:prstGeom prst="rect">
            <a:avLst/>
          </a:prstGeom>
        </p:spPr>
        <p:txBody>
          <a:bodyPr vert="horz" lIns="0" tIns="45720" rIns="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p:nvSpPr>
        <p:spPr>
          <a:xfrm>
            <a:off x="609600" y="1234967"/>
            <a:ext cx="11582400" cy="45719"/>
          </a:xfrm>
          <a:prstGeom prst="rect">
            <a:avLst/>
          </a:prstGeom>
          <a:solidFill>
            <a:srgbClr val="AB1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A red letter w on a black background&#10;&#10;Description automatically generated">
            <a:extLst>
              <a:ext uri="{FF2B5EF4-FFF2-40B4-BE49-F238E27FC236}">
                <a16:creationId xmlns:a16="http://schemas.microsoft.com/office/drawing/2014/main" id="{628F81A4-8449-2076-D026-43F034BC1E15}"/>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474628" y="6237513"/>
            <a:ext cx="1131217" cy="36576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705" r:id="rId2"/>
    <p:sldLayoutId id="2147483695" r:id="rId3"/>
    <p:sldLayoutId id="2147483697" r:id="rId4"/>
    <p:sldLayoutId id="2147483700" r:id="rId5"/>
    <p:sldLayoutId id="2147483699" r:id="rId6"/>
    <p:sldLayoutId id="2147483703" r:id="rId7"/>
    <p:sldLayoutId id="2147483698" r:id="rId8"/>
    <p:sldLayoutId id="2147483664" r:id="rId9"/>
    <p:sldLayoutId id="2147483666" r:id="rId10"/>
    <p:sldLayoutId id="2147483696" r:id="rId11"/>
    <p:sldLayoutId id="2147483702" r:id="rId12"/>
    <p:sldLayoutId id="2147483701" r:id="rId13"/>
    <p:sldLayoutId id="2147483704" r:id="rId14"/>
    <p:sldLayoutId id="2147483667" r:id="rId15"/>
    <p:sldLayoutId id="2147483706" r:id="rId16"/>
  </p:sldLayoutIdLst>
  <p:hf hdr="0" dt="0"/>
  <p:txStyles>
    <p:titleStyle>
      <a:lvl1pPr algn="l" defTabSz="914400" rtl="0" eaLnBrk="1" latinLnBrk="0" hangingPunct="1">
        <a:lnSpc>
          <a:spcPts val="3800"/>
        </a:lnSpc>
        <a:spcBef>
          <a:spcPct val="0"/>
        </a:spcBef>
        <a:buNone/>
        <a:defRPr sz="3600" b="1" kern="1200">
          <a:solidFill>
            <a:srgbClr val="272626"/>
          </a:solidFill>
          <a:latin typeface="Arial" panose="020B0604020202020204" pitchFamily="34" charset="0"/>
          <a:ea typeface="Verdana" pitchFamily="34" charset="0"/>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5000"/>
        </a:lnSpc>
        <a:spcBef>
          <a:spcPts val="1200"/>
        </a:spcBef>
        <a:buClr>
          <a:srgbClr val="AB162B"/>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AB162B"/>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AB162B"/>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AB162B"/>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AB162B"/>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chart" Target="../charts/chart9.xml"/><Relationship Id="rId7"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chart" Target="../charts/chart12.xml"/><Relationship Id="rId5" Type="http://schemas.openxmlformats.org/officeDocument/2006/relationships/chart" Target="../charts/chart11.xml"/><Relationship Id="rId10" Type="http://schemas.openxmlformats.org/officeDocument/2006/relationships/chart" Target="../charts/chart16.xml"/><Relationship Id="rId4" Type="http://schemas.openxmlformats.org/officeDocument/2006/relationships/chart" Target="../charts/chart10.xml"/><Relationship Id="rId9" Type="http://schemas.openxmlformats.org/officeDocument/2006/relationships/chart" Target="../charts/chart15.xml"/></Relationships>
</file>

<file path=ppt/slides/_rels/slide11.xml.rels><?xml version="1.0" encoding="UTF-8" standalone="yes"?>
<Relationships xmlns="http://schemas.openxmlformats.org/package/2006/relationships"><Relationship Id="rId8" Type="http://schemas.openxmlformats.org/officeDocument/2006/relationships/chart" Target="../charts/chart22.xml"/><Relationship Id="rId3" Type="http://schemas.openxmlformats.org/officeDocument/2006/relationships/chart" Target="../charts/chart17.xml"/><Relationship Id="rId7" Type="http://schemas.openxmlformats.org/officeDocument/2006/relationships/chart" Target="../charts/chart21.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chart" Target="../charts/chart20.xml"/><Relationship Id="rId5" Type="http://schemas.openxmlformats.org/officeDocument/2006/relationships/chart" Target="../charts/chart19.xml"/><Relationship Id="rId10" Type="http://schemas.openxmlformats.org/officeDocument/2006/relationships/chart" Target="../charts/chart24.xml"/><Relationship Id="rId4" Type="http://schemas.openxmlformats.org/officeDocument/2006/relationships/chart" Target="../charts/chart18.xml"/><Relationship Id="rId9" Type="http://schemas.openxmlformats.org/officeDocument/2006/relationships/chart" Target="../charts/chart23.xml"/></Relationships>
</file>

<file path=ppt/slides/_rels/slide12.xml.rels><?xml version="1.0" encoding="UTF-8" standalone="yes"?>
<Relationships xmlns="http://schemas.openxmlformats.org/package/2006/relationships"><Relationship Id="rId8" Type="http://schemas.openxmlformats.org/officeDocument/2006/relationships/chart" Target="../charts/chart30.xml"/><Relationship Id="rId3" Type="http://schemas.openxmlformats.org/officeDocument/2006/relationships/chart" Target="../charts/chart25.xml"/><Relationship Id="rId7" Type="http://schemas.openxmlformats.org/officeDocument/2006/relationships/chart" Target="../charts/chart29.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chart" Target="../charts/chart28.xml"/><Relationship Id="rId11" Type="http://schemas.openxmlformats.org/officeDocument/2006/relationships/chart" Target="../charts/chart33.xml"/><Relationship Id="rId5" Type="http://schemas.openxmlformats.org/officeDocument/2006/relationships/chart" Target="../charts/chart27.xml"/><Relationship Id="rId10" Type="http://schemas.openxmlformats.org/officeDocument/2006/relationships/chart" Target="../charts/chart32.xml"/><Relationship Id="rId4" Type="http://schemas.openxmlformats.org/officeDocument/2006/relationships/chart" Target="../charts/chart26.xml"/><Relationship Id="rId9" Type="http://schemas.openxmlformats.org/officeDocument/2006/relationships/chart" Target="../charts/chart31.xml"/></Relationships>
</file>

<file path=ppt/slides/_rels/slide13.xml.rels><?xml version="1.0" encoding="UTF-8" standalone="yes"?>
<Relationships xmlns="http://schemas.openxmlformats.org/package/2006/relationships"><Relationship Id="rId8" Type="http://schemas.openxmlformats.org/officeDocument/2006/relationships/chart" Target="../charts/chart39.xml"/><Relationship Id="rId3" Type="http://schemas.openxmlformats.org/officeDocument/2006/relationships/chart" Target="../charts/chart34.xml"/><Relationship Id="rId7" Type="http://schemas.openxmlformats.org/officeDocument/2006/relationships/chart" Target="../charts/chart38.xm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chart" Target="../charts/chart37.xml"/><Relationship Id="rId5" Type="http://schemas.openxmlformats.org/officeDocument/2006/relationships/chart" Target="../charts/chart36.xml"/><Relationship Id="rId4" Type="http://schemas.openxmlformats.org/officeDocument/2006/relationships/chart" Target="../charts/char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sitting at tables with laptops&#10;&#10;Description automatically generated">
            <a:extLst>
              <a:ext uri="{FF2B5EF4-FFF2-40B4-BE49-F238E27FC236}">
                <a16:creationId xmlns:a16="http://schemas.microsoft.com/office/drawing/2014/main" id="{6D2D3D53-04E2-77B8-9B1F-0BB4CFB09F2D}"/>
              </a:ext>
            </a:extLst>
          </p:cNvPr>
          <p:cNvPicPr>
            <a:picLocks noChangeAspect="1"/>
          </p:cNvPicPr>
          <p:nvPr/>
        </p:nvPicPr>
        <p:blipFill rotWithShape="1">
          <a:blip r:embed="rId3">
            <a:extLst>
              <a:ext uri="{28A0092B-C50C-407E-A947-70E740481C1C}">
                <a14:useLocalDpi xmlns:a14="http://schemas.microsoft.com/office/drawing/2010/main" val="0"/>
              </a:ext>
            </a:extLst>
          </a:blip>
          <a:srcRect t="7224" r="2424" b="24788"/>
          <a:stretch/>
        </p:blipFill>
        <p:spPr>
          <a:xfrm>
            <a:off x="0" y="0"/>
            <a:ext cx="12192001" cy="6858000"/>
          </a:xfrm>
          <a:prstGeom prst="rect">
            <a:avLst/>
          </a:prstGeom>
        </p:spPr>
      </p:pic>
      <p:sp>
        <p:nvSpPr>
          <p:cNvPr id="24" name="Rectangle 23">
            <a:extLst>
              <a:ext uri="{FF2B5EF4-FFF2-40B4-BE49-F238E27FC236}">
                <a16:creationId xmlns:a16="http://schemas.microsoft.com/office/drawing/2014/main" id="{5C8B12A4-53A8-3F0B-FC03-7B4F892FFC41}"/>
              </a:ext>
            </a:extLst>
          </p:cNvPr>
          <p:cNvSpPr/>
          <p:nvPr/>
        </p:nvSpPr>
        <p:spPr>
          <a:xfrm>
            <a:off x="-1" y="556867"/>
            <a:ext cx="9226063" cy="126362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D27116-4025-D448-079D-CBCF3782338A}"/>
              </a:ext>
            </a:extLst>
          </p:cNvPr>
          <p:cNvSpPr/>
          <p:nvPr/>
        </p:nvSpPr>
        <p:spPr>
          <a:xfrm>
            <a:off x="8921539" y="5132136"/>
            <a:ext cx="3270461" cy="1184094"/>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6AAF1CE-CCFF-0E9D-12DA-D21B6ED2527F}"/>
              </a:ext>
            </a:extLst>
          </p:cNvPr>
          <p:cNvSpPr txBox="1"/>
          <p:nvPr/>
        </p:nvSpPr>
        <p:spPr>
          <a:xfrm>
            <a:off x="485666" y="681996"/>
            <a:ext cx="8435873" cy="861774"/>
          </a:xfrm>
          <a:prstGeom prst="rect">
            <a:avLst/>
          </a:prstGeom>
          <a:noFill/>
        </p:spPr>
        <p:txBody>
          <a:bodyPr wrap="square" lIns="91440" tIns="45720" rIns="91440" bIns="45720" anchor="t">
            <a:spAutoFit/>
          </a:bodyPr>
          <a:lstStyle/>
          <a:p>
            <a:r>
              <a:rPr lang="en-US" sz="5000" b="1" spc="-50" dirty="0">
                <a:solidFill>
                  <a:srgbClr val="AB162B"/>
                </a:solidFill>
                <a:latin typeface="Arial"/>
                <a:cs typeface="Arial"/>
              </a:rPr>
              <a:t>A Project-Based Education</a:t>
            </a:r>
            <a:endParaRPr lang="en-US" sz="3600" dirty="0">
              <a:solidFill>
                <a:srgbClr val="AB162B"/>
              </a:solidFill>
              <a:latin typeface="Arial"/>
              <a:cs typeface="Arial"/>
            </a:endParaRPr>
          </a:p>
        </p:txBody>
      </p:sp>
      <p:sp>
        <p:nvSpPr>
          <p:cNvPr id="19" name="TextBox 18">
            <a:extLst>
              <a:ext uri="{FF2B5EF4-FFF2-40B4-BE49-F238E27FC236}">
                <a16:creationId xmlns:a16="http://schemas.microsoft.com/office/drawing/2014/main" id="{EB595248-650B-493B-1268-F2BDE9E231A4}"/>
              </a:ext>
            </a:extLst>
          </p:cNvPr>
          <p:cNvSpPr txBox="1"/>
          <p:nvPr/>
        </p:nvSpPr>
        <p:spPr>
          <a:xfrm>
            <a:off x="-250521" y="4872625"/>
            <a:ext cx="0" cy="0"/>
          </a:xfrm>
          <a:prstGeom prst="rect">
            <a:avLst/>
          </a:prstGeom>
          <a:noFill/>
        </p:spPr>
        <p:txBody>
          <a:bodyPr wrap="none" rtlCol="0">
            <a:noAutofit/>
          </a:bodyPr>
          <a:lstStyle/>
          <a:p>
            <a:pPr algn="ctr"/>
            <a:endParaRPr lang="en-US" sz="1600" err="1"/>
          </a:p>
        </p:txBody>
      </p:sp>
      <p:sp>
        <p:nvSpPr>
          <p:cNvPr id="20" name="TextBox 19">
            <a:extLst>
              <a:ext uri="{FF2B5EF4-FFF2-40B4-BE49-F238E27FC236}">
                <a16:creationId xmlns:a16="http://schemas.microsoft.com/office/drawing/2014/main" id="{28B01498-B0E6-B31A-1147-7EB1A245ACB8}"/>
              </a:ext>
            </a:extLst>
          </p:cNvPr>
          <p:cNvSpPr txBox="1"/>
          <p:nvPr/>
        </p:nvSpPr>
        <p:spPr>
          <a:xfrm>
            <a:off x="-125260" y="2718148"/>
            <a:ext cx="0" cy="0"/>
          </a:xfrm>
          <a:prstGeom prst="rect">
            <a:avLst/>
          </a:prstGeom>
          <a:noFill/>
        </p:spPr>
        <p:txBody>
          <a:bodyPr wrap="none" rtlCol="0">
            <a:noAutofit/>
          </a:bodyPr>
          <a:lstStyle/>
          <a:p>
            <a:pPr algn="ctr"/>
            <a:endParaRPr lang="en-US" sz="1600" err="1"/>
          </a:p>
        </p:txBody>
      </p:sp>
      <p:sp>
        <p:nvSpPr>
          <p:cNvPr id="21" name="TextBox 20">
            <a:extLst>
              <a:ext uri="{FF2B5EF4-FFF2-40B4-BE49-F238E27FC236}">
                <a16:creationId xmlns:a16="http://schemas.microsoft.com/office/drawing/2014/main" id="{48D45212-A7C8-0F66-8A67-C21BA778AE77}"/>
              </a:ext>
            </a:extLst>
          </p:cNvPr>
          <p:cNvSpPr txBox="1"/>
          <p:nvPr/>
        </p:nvSpPr>
        <p:spPr>
          <a:xfrm>
            <a:off x="6465455" y="-221673"/>
            <a:ext cx="0" cy="0"/>
          </a:xfrm>
          <a:prstGeom prst="rect">
            <a:avLst/>
          </a:prstGeom>
          <a:noFill/>
        </p:spPr>
        <p:txBody>
          <a:bodyPr wrap="none" rtlCol="0">
            <a:noAutofit/>
          </a:bodyPr>
          <a:lstStyle/>
          <a:p>
            <a:pPr algn="ctr"/>
            <a:endParaRPr lang="en-US" sz="1600" err="1"/>
          </a:p>
        </p:txBody>
      </p:sp>
      <p:pic>
        <p:nvPicPr>
          <p:cNvPr id="7" name="Picture 6" descr="A red letter w on a black background&#10;&#10;Description automatically generated">
            <a:extLst>
              <a:ext uri="{FF2B5EF4-FFF2-40B4-BE49-F238E27FC236}">
                <a16:creationId xmlns:a16="http://schemas.microsoft.com/office/drawing/2014/main" id="{73C587A2-71B9-3B8E-3FD6-BA6C71939C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5700" y="5370126"/>
            <a:ext cx="2177592" cy="704088"/>
          </a:xfrm>
          <a:prstGeom prst="rect">
            <a:avLst/>
          </a:prstGeom>
        </p:spPr>
      </p:pic>
    </p:spTree>
    <p:extLst>
      <p:ext uri="{BB962C8B-B14F-4D97-AF65-F5344CB8AC3E}">
        <p14:creationId xmlns:p14="http://schemas.microsoft.com/office/powerpoint/2010/main" val="743354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Rectangle 158">
            <a:extLst>
              <a:ext uri="{FF2B5EF4-FFF2-40B4-BE49-F238E27FC236}">
                <a16:creationId xmlns:a16="http://schemas.microsoft.com/office/drawing/2014/main" id="{DA28B828-1CCF-1548-7847-80861C15CE9F}"/>
              </a:ext>
            </a:extLst>
          </p:cNvPr>
          <p:cNvSpPr/>
          <p:nvPr/>
        </p:nvSpPr>
        <p:spPr bwMode="auto">
          <a:xfrm>
            <a:off x="6126773" y="2656136"/>
            <a:ext cx="2697480" cy="1847088"/>
          </a:xfrm>
          <a:prstGeom prst="rect">
            <a:avLst/>
          </a:prstGeom>
          <a:solidFill>
            <a:srgbClr val="B2B7BB">
              <a:alpha val="10000"/>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2" name="Title 1">
            <a:extLst>
              <a:ext uri="{FF2B5EF4-FFF2-40B4-BE49-F238E27FC236}">
                <a16:creationId xmlns:a16="http://schemas.microsoft.com/office/drawing/2014/main" id="{C4B8E9B1-BCE0-2EE0-42C4-4322EBF1786E}"/>
              </a:ext>
            </a:extLst>
          </p:cNvPr>
          <p:cNvSpPr>
            <a:spLocks noGrp="1"/>
          </p:cNvSpPr>
          <p:nvPr>
            <p:ph type="title"/>
          </p:nvPr>
        </p:nvSpPr>
        <p:spPr/>
        <p:txBody>
          <a:bodyPr/>
          <a:lstStyle/>
          <a:p>
            <a:r>
              <a:rPr lang="en-US" sz="3200" b="1" dirty="0"/>
              <a:t>2021 WPI Alumni Survey on the Impact of Project Work</a:t>
            </a:r>
            <a:br>
              <a:rPr lang="en-US" sz="3600" b="1" dirty="0"/>
            </a:br>
            <a:r>
              <a:rPr lang="en-US" sz="2400" b="1" dirty="0"/>
              <a:t>Professional Areas of Impact – Professional Abilities</a:t>
            </a:r>
          </a:p>
        </p:txBody>
      </p:sp>
      <p:sp>
        <p:nvSpPr>
          <p:cNvPr id="179" name="TextBox 178">
            <a:extLst>
              <a:ext uri="{FF2B5EF4-FFF2-40B4-BE49-F238E27FC236}">
                <a16:creationId xmlns:a16="http://schemas.microsoft.com/office/drawing/2014/main" id="{4CCB1001-7C49-7136-313E-4AF53F416015}"/>
              </a:ext>
            </a:extLst>
          </p:cNvPr>
          <p:cNvSpPr txBox="1"/>
          <p:nvPr/>
        </p:nvSpPr>
        <p:spPr>
          <a:xfrm>
            <a:off x="12052453" y="264405"/>
            <a:ext cx="0" cy="0"/>
          </a:xfrm>
          <a:prstGeom prst="rect">
            <a:avLst/>
          </a:prstGeom>
          <a:solidFill>
            <a:schemeClr val="bg1"/>
          </a:solidFill>
        </p:spPr>
        <p:txBody>
          <a:bodyPr wrap="none" rtlCol="0">
            <a:noAutofit/>
          </a:bodyPr>
          <a:lstStyle/>
          <a:p>
            <a:pPr algn="ctr"/>
            <a:endParaRPr lang="en-US" sz="1600" dirty="0" err="1"/>
          </a:p>
        </p:txBody>
      </p:sp>
      <p:sp>
        <p:nvSpPr>
          <p:cNvPr id="3" name="Rectangle 2">
            <a:extLst>
              <a:ext uri="{FF2B5EF4-FFF2-40B4-BE49-F238E27FC236}">
                <a16:creationId xmlns:a16="http://schemas.microsoft.com/office/drawing/2014/main" id="{3E412921-9C51-F7B5-0ABB-1CE8F84D52A4}"/>
              </a:ext>
            </a:extLst>
          </p:cNvPr>
          <p:cNvSpPr/>
          <p:nvPr/>
        </p:nvSpPr>
        <p:spPr bwMode="auto">
          <a:xfrm>
            <a:off x="9551625" y="5757306"/>
            <a:ext cx="2640375" cy="1071714"/>
          </a:xfrm>
          <a:prstGeom prst="rect">
            <a:avLst/>
          </a:prstGeom>
          <a:solidFill>
            <a:schemeClr val="bg1"/>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151" name="Rectangle 150">
            <a:extLst>
              <a:ext uri="{FF2B5EF4-FFF2-40B4-BE49-F238E27FC236}">
                <a16:creationId xmlns:a16="http://schemas.microsoft.com/office/drawing/2014/main" id="{D2423AB0-2A6A-F1BE-4B8F-A4488C912847}"/>
              </a:ext>
            </a:extLst>
          </p:cNvPr>
          <p:cNvSpPr/>
          <p:nvPr/>
        </p:nvSpPr>
        <p:spPr bwMode="auto">
          <a:xfrm>
            <a:off x="608103" y="2656136"/>
            <a:ext cx="2697480" cy="1847088"/>
          </a:xfrm>
          <a:prstGeom prst="rect">
            <a:avLst/>
          </a:prstGeom>
          <a:solidFill>
            <a:srgbClr val="B2B7BB">
              <a:alpha val="10000"/>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152" name="TextBox 151">
            <a:extLst>
              <a:ext uri="{FF2B5EF4-FFF2-40B4-BE49-F238E27FC236}">
                <a16:creationId xmlns:a16="http://schemas.microsoft.com/office/drawing/2014/main" id="{83C6AC86-DA3F-2C84-0553-790F7071031E}"/>
              </a:ext>
            </a:extLst>
          </p:cNvPr>
          <p:cNvSpPr txBox="1"/>
          <p:nvPr/>
        </p:nvSpPr>
        <p:spPr>
          <a:xfrm>
            <a:off x="636655" y="3761535"/>
            <a:ext cx="2640376" cy="477054"/>
          </a:xfrm>
          <a:prstGeom prst="rect">
            <a:avLst/>
          </a:prstGeom>
          <a:noFill/>
        </p:spPr>
        <p:txBody>
          <a:bodyPr wrap="square">
            <a:spAutoFit/>
          </a:bodyPr>
          <a:lstStyle/>
          <a:p>
            <a:pPr algn="ctr">
              <a:lnSpc>
                <a:spcPts val="1525"/>
              </a:lnSpc>
            </a:pPr>
            <a:r>
              <a:rPr lang="en-US" sz="1400" spc="-20" dirty="0"/>
              <a:t>Take responsibility</a:t>
            </a:r>
            <a:br>
              <a:rPr lang="en-US" sz="1400" spc="-20" dirty="0"/>
            </a:br>
            <a:r>
              <a:rPr lang="en-US" sz="1400" spc="-20" dirty="0"/>
              <a:t>for own learning</a:t>
            </a:r>
          </a:p>
        </p:txBody>
      </p:sp>
      <p:graphicFrame>
        <p:nvGraphicFramePr>
          <p:cNvPr id="153" name="Chart 152">
            <a:extLst>
              <a:ext uri="{FF2B5EF4-FFF2-40B4-BE49-F238E27FC236}">
                <a16:creationId xmlns:a16="http://schemas.microsoft.com/office/drawing/2014/main" id="{495B4946-97EA-54E4-CB2B-C3FE29FAD19F}"/>
              </a:ext>
            </a:extLst>
          </p:cNvPr>
          <p:cNvGraphicFramePr/>
          <p:nvPr>
            <p:extLst>
              <p:ext uri="{D42A27DB-BD31-4B8C-83A1-F6EECF244321}">
                <p14:modId xmlns:p14="http://schemas.microsoft.com/office/powerpoint/2010/main" val="1602542289"/>
              </p:ext>
            </p:extLst>
          </p:nvPr>
        </p:nvGraphicFramePr>
        <p:xfrm>
          <a:off x="1051587" y="2661146"/>
          <a:ext cx="1810512" cy="1206845"/>
        </p:xfrm>
        <a:graphic>
          <a:graphicData uri="http://schemas.openxmlformats.org/drawingml/2006/chart">
            <c:chart xmlns:c="http://schemas.openxmlformats.org/drawingml/2006/chart" xmlns:r="http://schemas.openxmlformats.org/officeDocument/2006/relationships" r:id="rId3"/>
          </a:graphicData>
        </a:graphic>
      </p:graphicFrame>
      <p:sp>
        <p:nvSpPr>
          <p:cNvPr id="154" name="TextBox 153">
            <a:extLst>
              <a:ext uri="{FF2B5EF4-FFF2-40B4-BE49-F238E27FC236}">
                <a16:creationId xmlns:a16="http://schemas.microsoft.com/office/drawing/2014/main" id="{A78CE084-C558-2DB2-C70B-671DC80C3280}"/>
              </a:ext>
            </a:extLst>
          </p:cNvPr>
          <p:cNvSpPr txBox="1"/>
          <p:nvPr/>
        </p:nvSpPr>
        <p:spPr>
          <a:xfrm>
            <a:off x="1452891" y="3074638"/>
            <a:ext cx="1007905" cy="397336"/>
          </a:xfrm>
          <a:prstGeom prst="rect">
            <a:avLst/>
          </a:prstGeom>
          <a:noFill/>
        </p:spPr>
        <p:txBody>
          <a:bodyPr wrap="square" rtlCol="0">
            <a:noAutofit/>
          </a:bodyPr>
          <a:lstStyle/>
          <a:p>
            <a:pPr algn="ctr"/>
            <a:r>
              <a:rPr lang="en-US" sz="2000" b="1" dirty="0">
                <a:solidFill>
                  <a:srgbClr val="AB162B"/>
                </a:solidFill>
              </a:rPr>
              <a:t>94%</a:t>
            </a:r>
            <a:endParaRPr lang="en-US" sz="2000" dirty="0"/>
          </a:p>
        </p:txBody>
      </p:sp>
      <p:sp>
        <p:nvSpPr>
          <p:cNvPr id="155" name="Rectangle 154">
            <a:extLst>
              <a:ext uri="{FF2B5EF4-FFF2-40B4-BE49-F238E27FC236}">
                <a16:creationId xmlns:a16="http://schemas.microsoft.com/office/drawing/2014/main" id="{D20DA2AF-3B2F-654E-5CDA-92C8448B1549}"/>
              </a:ext>
            </a:extLst>
          </p:cNvPr>
          <p:cNvSpPr/>
          <p:nvPr/>
        </p:nvSpPr>
        <p:spPr bwMode="auto">
          <a:xfrm>
            <a:off x="3367438" y="2656136"/>
            <a:ext cx="2697480" cy="1847088"/>
          </a:xfrm>
          <a:prstGeom prst="rect">
            <a:avLst/>
          </a:prstGeom>
          <a:solidFill>
            <a:srgbClr val="B2B7BB">
              <a:alpha val="10000"/>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156" name="TextBox 155">
            <a:extLst>
              <a:ext uri="{FF2B5EF4-FFF2-40B4-BE49-F238E27FC236}">
                <a16:creationId xmlns:a16="http://schemas.microsoft.com/office/drawing/2014/main" id="{9FA4C0D7-D881-5655-8790-80FA11034313}"/>
              </a:ext>
            </a:extLst>
          </p:cNvPr>
          <p:cNvSpPr txBox="1"/>
          <p:nvPr/>
        </p:nvSpPr>
        <p:spPr>
          <a:xfrm>
            <a:off x="3395990" y="3761535"/>
            <a:ext cx="2640376" cy="477054"/>
          </a:xfrm>
          <a:prstGeom prst="rect">
            <a:avLst/>
          </a:prstGeom>
          <a:noFill/>
        </p:spPr>
        <p:txBody>
          <a:bodyPr wrap="square">
            <a:spAutoFit/>
          </a:bodyPr>
          <a:lstStyle/>
          <a:p>
            <a:pPr algn="ctr">
              <a:lnSpc>
                <a:spcPts val="1525"/>
              </a:lnSpc>
            </a:pPr>
            <a:r>
              <a:rPr lang="en-US" sz="1400" spc="-20" dirty="0"/>
              <a:t>Integrate information</a:t>
            </a:r>
            <a:br>
              <a:rPr lang="en-US" sz="1400" spc="-20" dirty="0"/>
            </a:br>
            <a:r>
              <a:rPr lang="en-US" sz="1400" spc="-20" dirty="0"/>
              <a:t>from multiple sources</a:t>
            </a:r>
          </a:p>
        </p:txBody>
      </p:sp>
      <p:graphicFrame>
        <p:nvGraphicFramePr>
          <p:cNvPr id="157" name="Chart 156">
            <a:extLst>
              <a:ext uri="{FF2B5EF4-FFF2-40B4-BE49-F238E27FC236}">
                <a16:creationId xmlns:a16="http://schemas.microsoft.com/office/drawing/2014/main" id="{C663F4FA-0092-771B-AF67-5F006F65F686}"/>
              </a:ext>
            </a:extLst>
          </p:cNvPr>
          <p:cNvGraphicFramePr/>
          <p:nvPr>
            <p:extLst>
              <p:ext uri="{D42A27DB-BD31-4B8C-83A1-F6EECF244321}">
                <p14:modId xmlns:p14="http://schemas.microsoft.com/office/powerpoint/2010/main" val="2724713741"/>
              </p:ext>
            </p:extLst>
          </p:nvPr>
        </p:nvGraphicFramePr>
        <p:xfrm>
          <a:off x="3810922" y="2661146"/>
          <a:ext cx="1810512" cy="1206845"/>
        </p:xfrm>
        <a:graphic>
          <a:graphicData uri="http://schemas.openxmlformats.org/drawingml/2006/chart">
            <c:chart xmlns:c="http://schemas.openxmlformats.org/drawingml/2006/chart" xmlns:r="http://schemas.openxmlformats.org/officeDocument/2006/relationships" r:id="rId4"/>
          </a:graphicData>
        </a:graphic>
      </p:graphicFrame>
      <p:sp>
        <p:nvSpPr>
          <p:cNvPr id="158" name="TextBox 157">
            <a:extLst>
              <a:ext uri="{FF2B5EF4-FFF2-40B4-BE49-F238E27FC236}">
                <a16:creationId xmlns:a16="http://schemas.microsoft.com/office/drawing/2014/main" id="{41208120-3200-5505-9396-6AD6D01981BC}"/>
              </a:ext>
            </a:extLst>
          </p:cNvPr>
          <p:cNvSpPr txBox="1"/>
          <p:nvPr/>
        </p:nvSpPr>
        <p:spPr>
          <a:xfrm>
            <a:off x="4212226" y="3074638"/>
            <a:ext cx="1007905" cy="397336"/>
          </a:xfrm>
          <a:prstGeom prst="rect">
            <a:avLst/>
          </a:prstGeom>
          <a:noFill/>
        </p:spPr>
        <p:txBody>
          <a:bodyPr wrap="square" rtlCol="0">
            <a:noAutofit/>
          </a:bodyPr>
          <a:lstStyle/>
          <a:p>
            <a:pPr algn="ctr"/>
            <a:r>
              <a:rPr lang="en-US" sz="2000" b="1" dirty="0">
                <a:solidFill>
                  <a:srgbClr val="AB162B"/>
                </a:solidFill>
              </a:rPr>
              <a:t>94%</a:t>
            </a:r>
            <a:endParaRPr lang="en-US" sz="2000" dirty="0"/>
          </a:p>
        </p:txBody>
      </p:sp>
      <p:sp>
        <p:nvSpPr>
          <p:cNvPr id="160" name="TextBox 159">
            <a:extLst>
              <a:ext uri="{FF2B5EF4-FFF2-40B4-BE49-F238E27FC236}">
                <a16:creationId xmlns:a16="http://schemas.microsoft.com/office/drawing/2014/main" id="{D4F8DFF9-E3AE-3207-F42D-067AAC495262}"/>
              </a:ext>
            </a:extLst>
          </p:cNvPr>
          <p:cNvSpPr txBox="1"/>
          <p:nvPr/>
        </p:nvSpPr>
        <p:spPr>
          <a:xfrm>
            <a:off x="6155325" y="3761535"/>
            <a:ext cx="2640376" cy="284693"/>
          </a:xfrm>
          <a:prstGeom prst="rect">
            <a:avLst/>
          </a:prstGeom>
          <a:noFill/>
        </p:spPr>
        <p:txBody>
          <a:bodyPr wrap="square">
            <a:spAutoFit/>
          </a:bodyPr>
          <a:lstStyle/>
          <a:p>
            <a:pPr algn="ctr">
              <a:lnSpc>
                <a:spcPts val="1525"/>
              </a:lnSpc>
            </a:pPr>
            <a:r>
              <a:rPr lang="en-US" sz="1400" spc="-20" dirty="0"/>
              <a:t>Develop ideas</a:t>
            </a:r>
          </a:p>
        </p:txBody>
      </p:sp>
      <p:graphicFrame>
        <p:nvGraphicFramePr>
          <p:cNvPr id="161" name="Chart 160">
            <a:extLst>
              <a:ext uri="{FF2B5EF4-FFF2-40B4-BE49-F238E27FC236}">
                <a16:creationId xmlns:a16="http://schemas.microsoft.com/office/drawing/2014/main" id="{FADA1416-A19A-75C5-6527-4FDC52D6CF19}"/>
              </a:ext>
            </a:extLst>
          </p:cNvPr>
          <p:cNvGraphicFramePr/>
          <p:nvPr>
            <p:extLst>
              <p:ext uri="{D42A27DB-BD31-4B8C-83A1-F6EECF244321}">
                <p14:modId xmlns:p14="http://schemas.microsoft.com/office/powerpoint/2010/main" val="852093097"/>
              </p:ext>
            </p:extLst>
          </p:nvPr>
        </p:nvGraphicFramePr>
        <p:xfrm>
          <a:off x="6570257" y="2661146"/>
          <a:ext cx="1810512" cy="1206845"/>
        </p:xfrm>
        <a:graphic>
          <a:graphicData uri="http://schemas.openxmlformats.org/drawingml/2006/chart">
            <c:chart xmlns:c="http://schemas.openxmlformats.org/drawingml/2006/chart" xmlns:r="http://schemas.openxmlformats.org/officeDocument/2006/relationships" r:id="rId5"/>
          </a:graphicData>
        </a:graphic>
      </p:graphicFrame>
      <p:sp>
        <p:nvSpPr>
          <p:cNvPr id="162" name="TextBox 161">
            <a:extLst>
              <a:ext uri="{FF2B5EF4-FFF2-40B4-BE49-F238E27FC236}">
                <a16:creationId xmlns:a16="http://schemas.microsoft.com/office/drawing/2014/main" id="{B5334106-BE20-A2CE-E12D-1D6D42077290}"/>
              </a:ext>
            </a:extLst>
          </p:cNvPr>
          <p:cNvSpPr txBox="1"/>
          <p:nvPr/>
        </p:nvSpPr>
        <p:spPr>
          <a:xfrm>
            <a:off x="6971561" y="3074638"/>
            <a:ext cx="1007905" cy="397336"/>
          </a:xfrm>
          <a:prstGeom prst="rect">
            <a:avLst/>
          </a:prstGeom>
          <a:noFill/>
        </p:spPr>
        <p:txBody>
          <a:bodyPr wrap="square" rtlCol="0">
            <a:noAutofit/>
          </a:bodyPr>
          <a:lstStyle/>
          <a:p>
            <a:pPr algn="ctr"/>
            <a:r>
              <a:rPr lang="en-US" sz="2000" b="1" dirty="0">
                <a:solidFill>
                  <a:srgbClr val="AB162B"/>
                </a:solidFill>
              </a:rPr>
              <a:t>94%</a:t>
            </a:r>
            <a:endParaRPr lang="en-US" sz="2000" dirty="0"/>
          </a:p>
        </p:txBody>
      </p:sp>
      <p:sp>
        <p:nvSpPr>
          <p:cNvPr id="163" name="Rectangle 162">
            <a:extLst>
              <a:ext uri="{FF2B5EF4-FFF2-40B4-BE49-F238E27FC236}">
                <a16:creationId xmlns:a16="http://schemas.microsoft.com/office/drawing/2014/main" id="{4B8AA11C-E93C-6536-55E5-EB995E6D2BAE}"/>
              </a:ext>
            </a:extLst>
          </p:cNvPr>
          <p:cNvSpPr/>
          <p:nvPr/>
        </p:nvSpPr>
        <p:spPr bwMode="auto">
          <a:xfrm>
            <a:off x="8886108" y="2656136"/>
            <a:ext cx="2697480" cy="1847088"/>
          </a:xfrm>
          <a:prstGeom prst="rect">
            <a:avLst/>
          </a:prstGeom>
          <a:solidFill>
            <a:srgbClr val="B2B7BB">
              <a:alpha val="10000"/>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164" name="TextBox 163">
            <a:extLst>
              <a:ext uri="{FF2B5EF4-FFF2-40B4-BE49-F238E27FC236}">
                <a16:creationId xmlns:a16="http://schemas.microsoft.com/office/drawing/2014/main" id="{40466A83-6101-703A-FF6E-C74194991D28}"/>
              </a:ext>
            </a:extLst>
          </p:cNvPr>
          <p:cNvSpPr txBox="1"/>
          <p:nvPr/>
        </p:nvSpPr>
        <p:spPr>
          <a:xfrm>
            <a:off x="8914660" y="3761535"/>
            <a:ext cx="2640376" cy="669414"/>
          </a:xfrm>
          <a:prstGeom prst="rect">
            <a:avLst/>
          </a:prstGeom>
          <a:noFill/>
        </p:spPr>
        <p:txBody>
          <a:bodyPr wrap="square">
            <a:spAutoFit/>
          </a:bodyPr>
          <a:lstStyle/>
          <a:p>
            <a:pPr algn="ctr">
              <a:lnSpc>
                <a:spcPts val="1525"/>
              </a:lnSpc>
            </a:pPr>
            <a:r>
              <a:rPr lang="en-US" sz="1400" spc="-20" dirty="0"/>
              <a:t>Identify, analyze, and solve problems creatively through sustained critical investigation</a:t>
            </a:r>
          </a:p>
        </p:txBody>
      </p:sp>
      <p:graphicFrame>
        <p:nvGraphicFramePr>
          <p:cNvPr id="165" name="Chart 164">
            <a:extLst>
              <a:ext uri="{FF2B5EF4-FFF2-40B4-BE49-F238E27FC236}">
                <a16:creationId xmlns:a16="http://schemas.microsoft.com/office/drawing/2014/main" id="{6B63656B-1C9E-8906-5B1A-2DB6428FCA48}"/>
              </a:ext>
            </a:extLst>
          </p:cNvPr>
          <p:cNvGraphicFramePr/>
          <p:nvPr>
            <p:extLst>
              <p:ext uri="{D42A27DB-BD31-4B8C-83A1-F6EECF244321}">
                <p14:modId xmlns:p14="http://schemas.microsoft.com/office/powerpoint/2010/main" val="2854329421"/>
              </p:ext>
            </p:extLst>
          </p:nvPr>
        </p:nvGraphicFramePr>
        <p:xfrm>
          <a:off x="9329592" y="2661146"/>
          <a:ext cx="1810512" cy="1206845"/>
        </p:xfrm>
        <a:graphic>
          <a:graphicData uri="http://schemas.openxmlformats.org/drawingml/2006/chart">
            <c:chart xmlns:c="http://schemas.openxmlformats.org/drawingml/2006/chart" xmlns:r="http://schemas.openxmlformats.org/officeDocument/2006/relationships" r:id="rId6"/>
          </a:graphicData>
        </a:graphic>
      </p:graphicFrame>
      <p:sp>
        <p:nvSpPr>
          <p:cNvPr id="166" name="TextBox 165">
            <a:extLst>
              <a:ext uri="{FF2B5EF4-FFF2-40B4-BE49-F238E27FC236}">
                <a16:creationId xmlns:a16="http://schemas.microsoft.com/office/drawing/2014/main" id="{0B018800-075A-4BEA-2E01-1F4DBDC44052}"/>
              </a:ext>
            </a:extLst>
          </p:cNvPr>
          <p:cNvSpPr txBox="1"/>
          <p:nvPr/>
        </p:nvSpPr>
        <p:spPr>
          <a:xfrm>
            <a:off x="9730896" y="3074638"/>
            <a:ext cx="1007905" cy="397336"/>
          </a:xfrm>
          <a:prstGeom prst="rect">
            <a:avLst/>
          </a:prstGeom>
          <a:noFill/>
        </p:spPr>
        <p:txBody>
          <a:bodyPr wrap="square" rtlCol="0">
            <a:noAutofit/>
          </a:bodyPr>
          <a:lstStyle/>
          <a:p>
            <a:pPr algn="ctr"/>
            <a:r>
              <a:rPr lang="en-US" sz="2000" b="1" dirty="0">
                <a:solidFill>
                  <a:srgbClr val="AB162B"/>
                </a:solidFill>
              </a:rPr>
              <a:t>93%</a:t>
            </a:r>
            <a:endParaRPr lang="en-US" sz="2000" dirty="0"/>
          </a:p>
        </p:txBody>
      </p:sp>
      <p:grpSp>
        <p:nvGrpSpPr>
          <p:cNvPr id="167" name="Group 166">
            <a:extLst>
              <a:ext uri="{FF2B5EF4-FFF2-40B4-BE49-F238E27FC236}">
                <a16:creationId xmlns:a16="http://schemas.microsoft.com/office/drawing/2014/main" id="{A3B9EE51-61CF-FEF0-F1BA-BF9A1DA7742F}"/>
              </a:ext>
            </a:extLst>
          </p:cNvPr>
          <p:cNvGrpSpPr/>
          <p:nvPr/>
        </p:nvGrpSpPr>
        <p:grpSpPr>
          <a:xfrm>
            <a:off x="608103" y="4568440"/>
            <a:ext cx="10975485" cy="1847088"/>
            <a:chOff x="1956843" y="4568440"/>
            <a:chExt cx="10975485" cy="1847088"/>
          </a:xfrm>
        </p:grpSpPr>
        <p:grpSp>
          <p:nvGrpSpPr>
            <p:cNvPr id="168" name="Group 167">
              <a:extLst>
                <a:ext uri="{FF2B5EF4-FFF2-40B4-BE49-F238E27FC236}">
                  <a16:creationId xmlns:a16="http://schemas.microsoft.com/office/drawing/2014/main" id="{E0F94F57-936B-DD01-CC75-E190E02FAF8F}"/>
                </a:ext>
              </a:extLst>
            </p:cNvPr>
            <p:cNvGrpSpPr/>
            <p:nvPr/>
          </p:nvGrpSpPr>
          <p:grpSpPr>
            <a:xfrm>
              <a:off x="1956843" y="4568440"/>
              <a:ext cx="2697480" cy="1847088"/>
              <a:chOff x="659172" y="2436628"/>
              <a:chExt cx="2697480" cy="1847088"/>
            </a:xfrm>
          </p:grpSpPr>
          <p:sp>
            <p:nvSpPr>
              <p:cNvPr id="187" name="Rectangle 186">
                <a:extLst>
                  <a:ext uri="{FF2B5EF4-FFF2-40B4-BE49-F238E27FC236}">
                    <a16:creationId xmlns:a16="http://schemas.microsoft.com/office/drawing/2014/main" id="{7A8185AD-C6A2-8B0F-5DC3-5D12D12349F5}"/>
                  </a:ext>
                </a:extLst>
              </p:cNvPr>
              <p:cNvSpPr/>
              <p:nvPr/>
            </p:nvSpPr>
            <p:spPr bwMode="auto">
              <a:xfrm>
                <a:off x="659172" y="2436628"/>
                <a:ext cx="2697480" cy="1847088"/>
              </a:xfrm>
              <a:prstGeom prst="rect">
                <a:avLst/>
              </a:prstGeom>
              <a:solidFill>
                <a:srgbClr val="B2B7BB">
                  <a:alpha val="10000"/>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188" name="TextBox 187">
                <a:extLst>
                  <a:ext uri="{FF2B5EF4-FFF2-40B4-BE49-F238E27FC236}">
                    <a16:creationId xmlns:a16="http://schemas.microsoft.com/office/drawing/2014/main" id="{4B0BFA52-CE12-85E0-5DBD-1D9D60DD7DF2}"/>
                  </a:ext>
                </a:extLst>
              </p:cNvPr>
              <p:cNvSpPr txBox="1"/>
              <p:nvPr/>
            </p:nvSpPr>
            <p:spPr>
              <a:xfrm>
                <a:off x="687724" y="3542027"/>
                <a:ext cx="2640376" cy="477054"/>
              </a:xfrm>
              <a:prstGeom prst="rect">
                <a:avLst/>
              </a:prstGeom>
              <a:noFill/>
            </p:spPr>
            <p:txBody>
              <a:bodyPr wrap="square">
                <a:spAutoFit/>
              </a:bodyPr>
              <a:lstStyle/>
              <a:p>
                <a:pPr algn="ctr">
                  <a:lnSpc>
                    <a:spcPts val="1525"/>
                  </a:lnSpc>
                </a:pPr>
                <a:r>
                  <a:rPr lang="en-US" sz="1400" spc="-20" dirty="0"/>
                  <a:t>Use current</a:t>
                </a:r>
                <a:br>
                  <a:rPr lang="en-US" sz="1400" spc="-20" dirty="0"/>
                </a:br>
                <a:r>
                  <a:rPr lang="en-US" sz="1400" spc="-20" dirty="0"/>
                  <a:t>technology</a:t>
                </a:r>
              </a:p>
            </p:txBody>
          </p:sp>
          <p:graphicFrame>
            <p:nvGraphicFramePr>
              <p:cNvPr id="189" name="Chart 188">
                <a:extLst>
                  <a:ext uri="{FF2B5EF4-FFF2-40B4-BE49-F238E27FC236}">
                    <a16:creationId xmlns:a16="http://schemas.microsoft.com/office/drawing/2014/main" id="{A16B2307-2C4B-CD38-BA41-E8465CC0904B}"/>
                  </a:ext>
                </a:extLst>
              </p:cNvPr>
              <p:cNvGraphicFramePr/>
              <p:nvPr>
                <p:extLst>
                  <p:ext uri="{D42A27DB-BD31-4B8C-83A1-F6EECF244321}">
                    <p14:modId xmlns:p14="http://schemas.microsoft.com/office/powerpoint/2010/main" val="2300172494"/>
                  </p:ext>
                </p:extLst>
              </p:nvPr>
            </p:nvGraphicFramePr>
            <p:xfrm>
              <a:off x="1102656" y="2441638"/>
              <a:ext cx="1810512" cy="1206845"/>
            </p:xfrm>
            <a:graphic>
              <a:graphicData uri="http://schemas.openxmlformats.org/drawingml/2006/chart">
                <c:chart xmlns:c="http://schemas.openxmlformats.org/drawingml/2006/chart" xmlns:r="http://schemas.openxmlformats.org/officeDocument/2006/relationships" r:id="rId7"/>
              </a:graphicData>
            </a:graphic>
          </p:graphicFrame>
          <p:sp>
            <p:nvSpPr>
              <p:cNvPr id="190" name="TextBox 189">
                <a:extLst>
                  <a:ext uri="{FF2B5EF4-FFF2-40B4-BE49-F238E27FC236}">
                    <a16:creationId xmlns:a16="http://schemas.microsoft.com/office/drawing/2014/main" id="{4F19D959-626B-3398-4EE7-428583B638F1}"/>
                  </a:ext>
                </a:extLst>
              </p:cNvPr>
              <p:cNvSpPr txBox="1"/>
              <p:nvPr/>
            </p:nvSpPr>
            <p:spPr>
              <a:xfrm>
                <a:off x="1503960" y="2855130"/>
                <a:ext cx="1007905" cy="397336"/>
              </a:xfrm>
              <a:prstGeom prst="rect">
                <a:avLst/>
              </a:prstGeom>
              <a:noFill/>
            </p:spPr>
            <p:txBody>
              <a:bodyPr wrap="square" rtlCol="0">
                <a:noAutofit/>
              </a:bodyPr>
              <a:lstStyle/>
              <a:p>
                <a:pPr algn="ctr"/>
                <a:r>
                  <a:rPr lang="en-US" sz="2000" b="1" dirty="0">
                    <a:solidFill>
                      <a:srgbClr val="AB162B"/>
                    </a:solidFill>
                  </a:rPr>
                  <a:t>89%</a:t>
                </a:r>
                <a:endParaRPr lang="en-US" sz="2000" dirty="0"/>
              </a:p>
            </p:txBody>
          </p:sp>
        </p:grpSp>
        <p:grpSp>
          <p:nvGrpSpPr>
            <p:cNvPr id="169" name="Group 168">
              <a:extLst>
                <a:ext uri="{FF2B5EF4-FFF2-40B4-BE49-F238E27FC236}">
                  <a16:creationId xmlns:a16="http://schemas.microsoft.com/office/drawing/2014/main" id="{415ACBDB-4AED-512D-52F0-0D356B61AEF8}"/>
                </a:ext>
              </a:extLst>
            </p:cNvPr>
            <p:cNvGrpSpPr/>
            <p:nvPr/>
          </p:nvGrpSpPr>
          <p:grpSpPr>
            <a:xfrm>
              <a:off x="4716178" y="4568440"/>
              <a:ext cx="2697480" cy="1847088"/>
              <a:chOff x="659172" y="2436628"/>
              <a:chExt cx="2697480" cy="1847088"/>
            </a:xfrm>
          </p:grpSpPr>
          <p:sp>
            <p:nvSpPr>
              <p:cNvPr id="183" name="Rectangle 182">
                <a:extLst>
                  <a:ext uri="{FF2B5EF4-FFF2-40B4-BE49-F238E27FC236}">
                    <a16:creationId xmlns:a16="http://schemas.microsoft.com/office/drawing/2014/main" id="{F97F29F4-07C1-7CE5-361D-80A552DE44B6}"/>
                  </a:ext>
                </a:extLst>
              </p:cNvPr>
              <p:cNvSpPr/>
              <p:nvPr/>
            </p:nvSpPr>
            <p:spPr bwMode="auto">
              <a:xfrm>
                <a:off x="659172" y="2436628"/>
                <a:ext cx="2697480" cy="1847088"/>
              </a:xfrm>
              <a:prstGeom prst="rect">
                <a:avLst/>
              </a:prstGeom>
              <a:solidFill>
                <a:srgbClr val="B2B7BB">
                  <a:alpha val="10000"/>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184" name="TextBox 183">
                <a:extLst>
                  <a:ext uri="{FF2B5EF4-FFF2-40B4-BE49-F238E27FC236}">
                    <a16:creationId xmlns:a16="http://schemas.microsoft.com/office/drawing/2014/main" id="{45C26157-5A1F-6398-4B53-57C07A18561A}"/>
                  </a:ext>
                </a:extLst>
              </p:cNvPr>
              <p:cNvSpPr txBox="1"/>
              <p:nvPr/>
            </p:nvSpPr>
            <p:spPr>
              <a:xfrm>
                <a:off x="687724" y="3542027"/>
                <a:ext cx="2640376" cy="669414"/>
              </a:xfrm>
              <a:prstGeom prst="rect">
                <a:avLst/>
              </a:prstGeom>
              <a:noFill/>
            </p:spPr>
            <p:txBody>
              <a:bodyPr wrap="square">
                <a:spAutoFit/>
              </a:bodyPr>
              <a:lstStyle/>
              <a:p>
                <a:pPr algn="ctr">
                  <a:lnSpc>
                    <a:spcPts val="1525"/>
                  </a:lnSpc>
                </a:pPr>
                <a:r>
                  <a:rPr lang="en-US" sz="1400" spc="-20" dirty="0"/>
                  <a:t>Deliver effective</a:t>
                </a:r>
                <a:br>
                  <a:rPr lang="en-US" sz="1400" spc="-20" dirty="0"/>
                </a:br>
                <a:r>
                  <a:rPr lang="en-US" sz="1400" spc="-20" dirty="0"/>
                  <a:t>presentations</a:t>
                </a:r>
              </a:p>
              <a:p>
                <a:pPr algn="ctr">
                  <a:lnSpc>
                    <a:spcPts val="1525"/>
                  </a:lnSpc>
                </a:pPr>
                <a:endParaRPr lang="en-US" sz="1400" spc="-20" dirty="0"/>
              </a:p>
            </p:txBody>
          </p:sp>
          <p:graphicFrame>
            <p:nvGraphicFramePr>
              <p:cNvPr id="185" name="Chart 184">
                <a:extLst>
                  <a:ext uri="{FF2B5EF4-FFF2-40B4-BE49-F238E27FC236}">
                    <a16:creationId xmlns:a16="http://schemas.microsoft.com/office/drawing/2014/main" id="{2912FACF-3900-E4C8-378E-6CA64C3885A3}"/>
                  </a:ext>
                </a:extLst>
              </p:cNvPr>
              <p:cNvGraphicFramePr/>
              <p:nvPr>
                <p:extLst>
                  <p:ext uri="{D42A27DB-BD31-4B8C-83A1-F6EECF244321}">
                    <p14:modId xmlns:p14="http://schemas.microsoft.com/office/powerpoint/2010/main" val="3847108755"/>
                  </p:ext>
                </p:extLst>
              </p:nvPr>
            </p:nvGraphicFramePr>
            <p:xfrm>
              <a:off x="1102656" y="2441638"/>
              <a:ext cx="1810512" cy="1206845"/>
            </p:xfrm>
            <a:graphic>
              <a:graphicData uri="http://schemas.openxmlformats.org/drawingml/2006/chart">
                <c:chart xmlns:c="http://schemas.openxmlformats.org/drawingml/2006/chart" xmlns:r="http://schemas.openxmlformats.org/officeDocument/2006/relationships" r:id="rId8"/>
              </a:graphicData>
            </a:graphic>
          </p:graphicFrame>
          <p:sp>
            <p:nvSpPr>
              <p:cNvPr id="186" name="TextBox 185">
                <a:extLst>
                  <a:ext uri="{FF2B5EF4-FFF2-40B4-BE49-F238E27FC236}">
                    <a16:creationId xmlns:a16="http://schemas.microsoft.com/office/drawing/2014/main" id="{8847221D-326C-4025-4411-D60B2A51E8AF}"/>
                  </a:ext>
                </a:extLst>
              </p:cNvPr>
              <p:cNvSpPr txBox="1"/>
              <p:nvPr/>
            </p:nvSpPr>
            <p:spPr>
              <a:xfrm>
                <a:off x="1503960" y="2855130"/>
                <a:ext cx="1007905" cy="397336"/>
              </a:xfrm>
              <a:prstGeom prst="rect">
                <a:avLst/>
              </a:prstGeom>
              <a:noFill/>
            </p:spPr>
            <p:txBody>
              <a:bodyPr wrap="square" rtlCol="0">
                <a:noAutofit/>
              </a:bodyPr>
              <a:lstStyle/>
              <a:p>
                <a:pPr algn="ctr"/>
                <a:r>
                  <a:rPr lang="en-US" sz="2000" b="1" dirty="0">
                    <a:solidFill>
                      <a:srgbClr val="AB162B"/>
                    </a:solidFill>
                  </a:rPr>
                  <a:t>87%</a:t>
                </a:r>
                <a:endParaRPr lang="en-US" sz="2000" dirty="0"/>
              </a:p>
            </p:txBody>
          </p:sp>
        </p:grpSp>
        <p:grpSp>
          <p:nvGrpSpPr>
            <p:cNvPr id="170" name="Group 169">
              <a:extLst>
                <a:ext uri="{FF2B5EF4-FFF2-40B4-BE49-F238E27FC236}">
                  <a16:creationId xmlns:a16="http://schemas.microsoft.com/office/drawing/2014/main" id="{0CF91A18-4960-F91B-2618-64319C632F2B}"/>
                </a:ext>
              </a:extLst>
            </p:cNvPr>
            <p:cNvGrpSpPr/>
            <p:nvPr/>
          </p:nvGrpSpPr>
          <p:grpSpPr>
            <a:xfrm>
              <a:off x="7475513" y="4568440"/>
              <a:ext cx="2697480" cy="1847088"/>
              <a:chOff x="659172" y="2436628"/>
              <a:chExt cx="2697480" cy="1847088"/>
            </a:xfrm>
          </p:grpSpPr>
          <p:sp>
            <p:nvSpPr>
              <p:cNvPr id="176" name="Rectangle 175">
                <a:extLst>
                  <a:ext uri="{FF2B5EF4-FFF2-40B4-BE49-F238E27FC236}">
                    <a16:creationId xmlns:a16="http://schemas.microsoft.com/office/drawing/2014/main" id="{827C7680-B883-3D23-9379-6CB6AD8503D7}"/>
                  </a:ext>
                </a:extLst>
              </p:cNvPr>
              <p:cNvSpPr/>
              <p:nvPr/>
            </p:nvSpPr>
            <p:spPr bwMode="auto">
              <a:xfrm>
                <a:off x="659172" y="2436628"/>
                <a:ext cx="2697480" cy="1847088"/>
              </a:xfrm>
              <a:prstGeom prst="rect">
                <a:avLst/>
              </a:prstGeom>
              <a:solidFill>
                <a:srgbClr val="B2B7BB">
                  <a:alpha val="10000"/>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177" name="TextBox 176">
                <a:extLst>
                  <a:ext uri="{FF2B5EF4-FFF2-40B4-BE49-F238E27FC236}">
                    <a16:creationId xmlns:a16="http://schemas.microsoft.com/office/drawing/2014/main" id="{39108E05-AA02-7544-87C8-F5B29C44865B}"/>
                  </a:ext>
                </a:extLst>
              </p:cNvPr>
              <p:cNvSpPr txBox="1"/>
              <p:nvPr/>
            </p:nvSpPr>
            <p:spPr>
              <a:xfrm>
                <a:off x="687724" y="3542027"/>
                <a:ext cx="2640376" cy="669414"/>
              </a:xfrm>
              <a:prstGeom prst="rect">
                <a:avLst/>
              </a:prstGeom>
              <a:noFill/>
            </p:spPr>
            <p:txBody>
              <a:bodyPr wrap="square">
                <a:spAutoFit/>
              </a:bodyPr>
              <a:lstStyle/>
              <a:p>
                <a:pPr algn="ctr">
                  <a:lnSpc>
                    <a:spcPts val="1525"/>
                  </a:lnSpc>
                </a:pPr>
                <a:r>
                  <a:rPr lang="en-US" sz="1400" spc="-20" dirty="0"/>
                  <a:t>Awareness of how your decisions affect and are affected by others</a:t>
                </a:r>
              </a:p>
            </p:txBody>
          </p:sp>
          <p:graphicFrame>
            <p:nvGraphicFramePr>
              <p:cNvPr id="178" name="Chart 177">
                <a:extLst>
                  <a:ext uri="{FF2B5EF4-FFF2-40B4-BE49-F238E27FC236}">
                    <a16:creationId xmlns:a16="http://schemas.microsoft.com/office/drawing/2014/main" id="{9B181E53-605C-DEC5-D45D-78EAA8F85F7B}"/>
                  </a:ext>
                </a:extLst>
              </p:cNvPr>
              <p:cNvGraphicFramePr/>
              <p:nvPr>
                <p:extLst>
                  <p:ext uri="{D42A27DB-BD31-4B8C-83A1-F6EECF244321}">
                    <p14:modId xmlns:p14="http://schemas.microsoft.com/office/powerpoint/2010/main" val="135483392"/>
                  </p:ext>
                </p:extLst>
              </p:nvPr>
            </p:nvGraphicFramePr>
            <p:xfrm>
              <a:off x="1102656" y="2441638"/>
              <a:ext cx="1810512" cy="1206845"/>
            </p:xfrm>
            <a:graphic>
              <a:graphicData uri="http://schemas.openxmlformats.org/drawingml/2006/chart">
                <c:chart xmlns:c="http://schemas.openxmlformats.org/drawingml/2006/chart" xmlns:r="http://schemas.openxmlformats.org/officeDocument/2006/relationships" r:id="rId9"/>
              </a:graphicData>
            </a:graphic>
          </p:graphicFrame>
          <p:sp>
            <p:nvSpPr>
              <p:cNvPr id="181" name="TextBox 180">
                <a:extLst>
                  <a:ext uri="{FF2B5EF4-FFF2-40B4-BE49-F238E27FC236}">
                    <a16:creationId xmlns:a16="http://schemas.microsoft.com/office/drawing/2014/main" id="{674EE0D5-F09F-0429-6BC0-A265B2123A8D}"/>
                  </a:ext>
                </a:extLst>
              </p:cNvPr>
              <p:cNvSpPr txBox="1"/>
              <p:nvPr/>
            </p:nvSpPr>
            <p:spPr>
              <a:xfrm>
                <a:off x="1503960" y="2855130"/>
                <a:ext cx="1007905" cy="397336"/>
              </a:xfrm>
              <a:prstGeom prst="rect">
                <a:avLst/>
              </a:prstGeom>
              <a:noFill/>
            </p:spPr>
            <p:txBody>
              <a:bodyPr wrap="square" rtlCol="0">
                <a:noAutofit/>
              </a:bodyPr>
              <a:lstStyle/>
              <a:p>
                <a:pPr algn="ctr"/>
                <a:r>
                  <a:rPr lang="en-US" sz="2000" b="1" dirty="0">
                    <a:solidFill>
                      <a:srgbClr val="AB162B"/>
                    </a:solidFill>
                  </a:rPr>
                  <a:t>79%</a:t>
                </a:r>
                <a:endParaRPr lang="en-US" sz="2000" dirty="0"/>
              </a:p>
            </p:txBody>
          </p:sp>
        </p:grpSp>
        <p:grpSp>
          <p:nvGrpSpPr>
            <p:cNvPr id="171" name="Group 170">
              <a:extLst>
                <a:ext uri="{FF2B5EF4-FFF2-40B4-BE49-F238E27FC236}">
                  <a16:creationId xmlns:a16="http://schemas.microsoft.com/office/drawing/2014/main" id="{85DBD45C-F97B-FE34-AB64-CBBBB926D45D}"/>
                </a:ext>
              </a:extLst>
            </p:cNvPr>
            <p:cNvGrpSpPr/>
            <p:nvPr/>
          </p:nvGrpSpPr>
          <p:grpSpPr>
            <a:xfrm>
              <a:off x="10234848" y="4568440"/>
              <a:ext cx="2697480" cy="1847088"/>
              <a:chOff x="659172" y="2436628"/>
              <a:chExt cx="2697480" cy="1847088"/>
            </a:xfrm>
          </p:grpSpPr>
          <p:sp>
            <p:nvSpPr>
              <p:cNvPr id="172" name="Rectangle 171">
                <a:extLst>
                  <a:ext uri="{FF2B5EF4-FFF2-40B4-BE49-F238E27FC236}">
                    <a16:creationId xmlns:a16="http://schemas.microsoft.com/office/drawing/2014/main" id="{88FCE88B-BBD1-195E-4F6F-F23B0D56EABE}"/>
                  </a:ext>
                </a:extLst>
              </p:cNvPr>
              <p:cNvSpPr/>
              <p:nvPr/>
            </p:nvSpPr>
            <p:spPr bwMode="auto">
              <a:xfrm>
                <a:off x="659172" y="2436628"/>
                <a:ext cx="2697480" cy="1847088"/>
              </a:xfrm>
              <a:prstGeom prst="rect">
                <a:avLst/>
              </a:prstGeom>
              <a:solidFill>
                <a:srgbClr val="B2B7BB">
                  <a:alpha val="10000"/>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173" name="TextBox 172">
                <a:extLst>
                  <a:ext uri="{FF2B5EF4-FFF2-40B4-BE49-F238E27FC236}">
                    <a16:creationId xmlns:a16="http://schemas.microsoft.com/office/drawing/2014/main" id="{21D5B353-FD48-DDF2-7033-A37A909D811D}"/>
                  </a:ext>
                </a:extLst>
              </p:cNvPr>
              <p:cNvSpPr txBox="1"/>
              <p:nvPr/>
            </p:nvSpPr>
            <p:spPr>
              <a:xfrm>
                <a:off x="687724" y="3542027"/>
                <a:ext cx="2640376" cy="669414"/>
              </a:xfrm>
              <a:prstGeom prst="rect">
                <a:avLst/>
              </a:prstGeom>
              <a:noFill/>
            </p:spPr>
            <p:txBody>
              <a:bodyPr wrap="square">
                <a:spAutoFit/>
              </a:bodyPr>
              <a:lstStyle/>
              <a:p>
                <a:pPr algn="ctr">
                  <a:lnSpc>
                    <a:spcPts val="1525"/>
                  </a:lnSpc>
                </a:pPr>
                <a:r>
                  <a:rPr lang="en-US" sz="1400" spc="-20" dirty="0"/>
                  <a:t>Understanding of ethical responsibilities</a:t>
                </a:r>
              </a:p>
              <a:p>
                <a:pPr algn="ctr">
                  <a:lnSpc>
                    <a:spcPts val="1525"/>
                  </a:lnSpc>
                </a:pPr>
                <a:endParaRPr lang="en-US" sz="1400" spc="-20" dirty="0"/>
              </a:p>
            </p:txBody>
          </p:sp>
          <p:graphicFrame>
            <p:nvGraphicFramePr>
              <p:cNvPr id="174" name="Chart 173">
                <a:extLst>
                  <a:ext uri="{FF2B5EF4-FFF2-40B4-BE49-F238E27FC236}">
                    <a16:creationId xmlns:a16="http://schemas.microsoft.com/office/drawing/2014/main" id="{56E8E8E8-4418-E360-35CC-9E60AD08CE60}"/>
                  </a:ext>
                </a:extLst>
              </p:cNvPr>
              <p:cNvGraphicFramePr/>
              <p:nvPr>
                <p:extLst>
                  <p:ext uri="{D42A27DB-BD31-4B8C-83A1-F6EECF244321}">
                    <p14:modId xmlns:p14="http://schemas.microsoft.com/office/powerpoint/2010/main" val="1009436916"/>
                  </p:ext>
                </p:extLst>
              </p:nvPr>
            </p:nvGraphicFramePr>
            <p:xfrm>
              <a:off x="1102656" y="2441638"/>
              <a:ext cx="1810512" cy="1206845"/>
            </p:xfrm>
            <a:graphic>
              <a:graphicData uri="http://schemas.openxmlformats.org/drawingml/2006/chart">
                <c:chart xmlns:c="http://schemas.openxmlformats.org/drawingml/2006/chart" xmlns:r="http://schemas.openxmlformats.org/officeDocument/2006/relationships" r:id="rId10"/>
              </a:graphicData>
            </a:graphic>
          </p:graphicFrame>
          <p:sp>
            <p:nvSpPr>
              <p:cNvPr id="175" name="TextBox 174">
                <a:extLst>
                  <a:ext uri="{FF2B5EF4-FFF2-40B4-BE49-F238E27FC236}">
                    <a16:creationId xmlns:a16="http://schemas.microsoft.com/office/drawing/2014/main" id="{7C16A1FA-DE06-DFCA-EBC6-9A45350DDFDC}"/>
                  </a:ext>
                </a:extLst>
              </p:cNvPr>
              <p:cNvSpPr txBox="1"/>
              <p:nvPr/>
            </p:nvSpPr>
            <p:spPr>
              <a:xfrm>
                <a:off x="1503960" y="2855130"/>
                <a:ext cx="1007905" cy="397336"/>
              </a:xfrm>
              <a:prstGeom prst="rect">
                <a:avLst/>
              </a:prstGeom>
              <a:noFill/>
            </p:spPr>
            <p:txBody>
              <a:bodyPr wrap="square" rtlCol="0">
                <a:noAutofit/>
              </a:bodyPr>
              <a:lstStyle/>
              <a:p>
                <a:pPr algn="ctr"/>
                <a:r>
                  <a:rPr lang="en-US" sz="2000" b="1" dirty="0">
                    <a:solidFill>
                      <a:srgbClr val="AB162B"/>
                    </a:solidFill>
                  </a:rPr>
                  <a:t>74%</a:t>
                </a:r>
                <a:endParaRPr lang="en-US" sz="2000" dirty="0"/>
              </a:p>
            </p:txBody>
          </p:sp>
        </p:grpSp>
      </p:grpSp>
      <p:sp>
        <p:nvSpPr>
          <p:cNvPr id="191" name="TextBox 190">
            <a:extLst>
              <a:ext uri="{FF2B5EF4-FFF2-40B4-BE49-F238E27FC236}">
                <a16:creationId xmlns:a16="http://schemas.microsoft.com/office/drawing/2014/main" id="{C7625CA8-1952-9115-CF94-E8A31FBCBE3B}"/>
              </a:ext>
            </a:extLst>
          </p:cNvPr>
          <p:cNvSpPr txBox="1"/>
          <p:nvPr/>
        </p:nvSpPr>
        <p:spPr>
          <a:xfrm>
            <a:off x="636654" y="1502148"/>
            <a:ext cx="10918381" cy="856645"/>
          </a:xfrm>
          <a:prstGeom prst="rect">
            <a:avLst/>
          </a:prstGeom>
          <a:noFill/>
        </p:spPr>
        <p:txBody>
          <a:bodyPr wrap="square">
            <a:spAutoFit/>
          </a:bodyPr>
          <a:lstStyle/>
          <a:p>
            <a:pPr algn="ctr" rtl="0">
              <a:spcAft>
                <a:spcPts val="200"/>
              </a:spcAft>
              <a:defRPr sz="1400" b="1" i="0" u="none" strike="noStrike" kern="1200" spc="0" baseline="0">
                <a:solidFill>
                  <a:srgbClr val="000000"/>
                </a:solidFill>
                <a:latin typeface="+mn-lt"/>
                <a:ea typeface="Lato"/>
                <a:cs typeface="Lato"/>
              </a:defRPr>
            </a:pPr>
            <a:r>
              <a:rPr lang="en-US" sz="1600" dirty="0">
                <a:latin typeface="+mn-lt"/>
              </a:rPr>
              <a:t>Indicate the extent to which your WPI formal project experience (through GPS, HUA capstone</a:t>
            </a:r>
            <a:br>
              <a:rPr lang="en-US" sz="1600" dirty="0">
                <a:latin typeface="+mn-lt"/>
              </a:rPr>
            </a:br>
            <a:r>
              <a:rPr lang="en-US" sz="1600" dirty="0">
                <a:latin typeface="+mn-lt"/>
              </a:rPr>
              <a:t>(enquiry seminar/practicum or sufficiency), your IQP, and/or your MQP) contributed to:</a:t>
            </a:r>
          </a:p>
          <a:p>
            <a:pPr algn="ctr" rtl="0">
              <a:defRPr sz="1400" b="1" i="0" u="none" strike="noStrike" kern="1200" spc="0" baseline="0">
                <a:solidFill>
                  <a:srgbClr val="000000"/>
                </a:solidFill>
                <a:latin typeface="+mn-lt"/>
                <a:ea typeface="Lato"/>
                <a:cs typeface="Lato"/>
              </a:defRPr>
            </a:pPr>
            <a:r>
              <a:rPr lang="en-US" sz="1600" b="0" i="1" dirty="0">
                <a:solidFill>
                  <a:srgbClr val="000000"/>
                </a:solidFill>
                <a:latin typeface="+mn-lt"/>
              </a:rPr>
              <a:t>% Moderately, Much or Very Much  </a:t>
            </a:r>
          </a:p>
        </p:txBody>
      </p:sp>
    </p:spTree>
    <p:extLst>
      <p:ext uri="{BB962C8B-B14F-4D97-AF65-F5344CB8AC3E}">
        <p14:creationId xmlns:p14="http://schemas.microsoft.com/office/powerpoint/2010/main" val="2670408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8E9B1-BCE0-2EE0-42C4-4322EBF1786E}"/>
              </a:ext>
            </a:extLst>
          </p:cNvPr>
          <p:cNvSpPr>
            <a:spLocks noGrp="1"/>
          </p:cNvSpPr>
          <p:nvPr>
            <p:ph type="title"/>
          </p:nvPr>
        </p:nvSpPr>
        <p:spPr/>
        <p:txBody>
          <a:bodyPr/>
          <a:lstStyle/>
          <a:p>
            <a:r>
              <a:rPr lang="en-US" sz="3200" b="1" dirty="0"/>
              <a:t>2021 WPI Alumni Survey on the Impact of Project Work</a:t>
            </a:r>
            <a:br>
              <a:rPr lang="en-US" sz="3600" b="1" dirty="0"/>
            </a:br>
            <a:r>
              <a:rPr lang="en-US" sz="2400" b="1" dirty="0"/>
              <a:t>Professional Areas of Impact – Professional Advancement</a:t>
            </a:r>
          </a:p>
        </p:txBody>
      </p:sp>
      <p:sp>
        <p:nvSpPr>
          <p:cNvPr id="179" name="TextBox 178">
            <a:extLst>
              <a:ext uri="{FF2B5EF4-FFF2-40B4-BE49-F238E27FC236}">
                <a16:creationId xmlns:a16="http://schemas.microsoft.com/office/drawing/2014/main" id="{4CCB1001-7C49-7136-313E-4AF53F416015}"/>
              </a:ext>
            </a:extLst>
          </p:cNvPr>
          <p:cNvSpPr txBox="1"/>
          <p:nvPr/>
        </p:nvSpPr>
        <p:spPr>
          <a:xfrm>
            <a:off x="12052453" y="264405"/>
            <a:ext cx="0" cy="0"/>
          </a:xfrm>
          <a:prstGeom prst="rect">
            <a:avLst/>
          </a:prstGeom>
          <a:solidFill>
            <a:schemeClr val="bg1"/>
          </a:solidFill>
        </p:spPr>
        <p:txBody>
          <a:bodyPr wrap="none" rtlCol="0">
            <a:noAutofit/>
          </a:bodyPr>
          <a:lstStyle/>
          <a:p>
            <a:pPr algn="ctr"/>
            <a:endParaRPr lang="en-US" sz="1600" dirty="0" err="1"/>
          </a:p>
        </p:txBody>
      </p:sp>
      <p:sp>
        <p:nvSpPr>
          <p:cNvPr id="144" name="Rectangle 143">
            <a:extLst>
              <a:ext uri="{FF2B5EF4-FFF2-40B4-BE49-F238E27FC236}">
                <a16:creationId xmlns:a16="http://schemas.microsoft.com/office/drawing/2014/main" id="{004206BF-EA90-D5DA-53CA-614AEBC0ECA8}"/>
              </a:ext>
            </a:extLst>
          </p:cNvPr>
          <p:cNvSpPr/>
          <p:nvPr/>
        </p:nvSpPr>
        <p:spPr bwMode="auto">
          <a:xfrm>
            <a:off x="9551625" y="5786286"/>
            <a:ext cx="2640375" cy="1071714"/>
          </a:xfrm>
          <a:prstGeom prst="rect">
            <a:avLst/>
          </a:prstGeom>
          <a:solidFill>
            <a:schemeClr val="bg1"/>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145" name="TextBox 144">
            <a:extLst>
              <a:ext uri="{FF2B5EF4-FFF2-40B4-BE49-F238E27FC236}">
                <a16:creationId xmlns:a16="http://schemas.microsoft.com/office/drawing/2014/main" id="{221D40C3-BE62-4068-0874-F97D7E34B951}"/>
              </a:ext>
            </a:extLst>
          </p:cNvPr>
          <p:cNvSpPr txBox="1"/>
          <p:nvPr/>
        </p:nvSpPr>
        <p:spPr>
          <a:xfrm>
            <a:off x="636654" y="1502148"/>
            <a:ext cx="10918381" cy="856645"/>
          </a:xfrm>
          <a:prstGeom prst="rect">
            <a:avLst/>
          </a:prstGeom>
          <a:noFill/>
        </p:spPr>
        <p:txBody>
          <a:bodyPr wrap="square">
            <a:spAutoFit/>
          </a:bodyPr>
          <a:lstStyle/>
          <a:p>
            <a:pPr algn="ctr" rtl="0">
              <a:spcAft>
                <a:spcPts val="200"/>
              </a:spcAft>
              <a:defRPr sz="1400" b="1" i="0" u="none" strike="noStrike" kern="1200" spc="0" baseline="0">
                <a:solidFill>
                  <a:srgbClr val="000000"/>
                </a:solidFill>
                <a:latin typeface="+mn-lt"/>
                <a:ea typeface="Lato"/>
                <a:cs typeface="Lato"/>
              </a:defRPr>
            </a:pPr>
            <a:r>
              <a:rPr lang="en-US" sz="1600" dirty="0">
                <a:latin typeface="+mn-lt"/>
              </a:rPr>
              <a:t>Indicate the extent to which your formal project experience at WPI (through GPS, HUA capstone</a:t>
            </a:r>
            <a:br>
              <a:rPr lang="en-US" sz="1600" dirty="0">
                <a:latin typeface="+mn-lt"/>
              </a:rPr>
            </a:br>
            <a:r>
              <a:rPr lang="en-US" sz="1600" dirty="0">
                <a:latin typeface="+mn-lt"/>
              </a:rPr>
              <a:t>(enquiry seminar/practicum or sufficiency), your IQP, and/or your MQP) enhanced your ability to:</a:t>
            </a:r>
          </a:p>
          <a:p>
            <a:pPr algn="ctr" rtl="0">
              <a:defRPr sz="1400" b="1" i="0" u="none" strike="noStrike" kern="1200" spc="0" baseline="0">
                <a:solidFill>
                  <a:srgbClr val="000000"/>
                </a:solidFill>
                <a:latin typeface="+mn-lt"/>
                <a:ea typeface="Lato"/>
                <a:cs typeface="Lato"/>
              </a:defRPr>
            </a:pPr>
            <a:r>
              <a:rPr lang="en-US" sz="1600" b="0" i="1" dirty="0">
                <a:solidFill>
                  <a:srgbClr val="000000"/>
                </a:solidFill>
                <a:latin typeface="+mn-lt"/>
              </a:rPr>
              <a:t>% Moderately, Much or Very Much  </a:t>
            </a:r>
          </a:p>
        </p:txBody>
      </p:sp>
      <p:sp>
        <p:nvSpPr>
          <p:cNvPr id="147" name="Rectangle 146">
            <a:extLst>
              <a:ext uri="{FF2B5EF4-FFF2-40B4-BE49-F238E27FC236}">
                <a16:creationId xmlns:a16="http://schemas.microsoft.com/office/drawing/2014/main" id="{B560AD0B-1BD0-1B52-9BFD-410FE4953A61}"/>
              </a:ext>
            </a:extLst>
          </p:cNvPr>
          <p:cNvSpPr/>
          <p:nvPr/>
        </p:nvSpPr>
        <p:spPr bwMode="auto">
          <a:xfrm>
            <a:off x="608103" y="2656136"/>
            <a:ext cx="2697480" cy="1847088"/>
          </a:xfrm>
          <a:prstGeom prst="rect">
            <a:avLst/>
          </a:prstGeom>
          <a:solidFill>
            <a:srgbClr val="B2B7BB">
              <a:alpha val="10000"/>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148" name="TextBox 147">
            <a:extLst>
              <a:ext uri="{FF2B5EF4-FFF2-40B4-BE49-F238E27FC236}">
                <a16:creationId xmlns:a16="http://schemas.microsoft.com/office/drawing/2014/main" id="{E544C645-5B06-8C53-B662-C3CEAB800969}"/>
              </a:ext>
            </a:extLst>
          </p:cNvPr>
          <p:cNvSpPr txBox="1"/>
          <p:nvPr/>
        </p:nvSpPr>
        <p:spPr>
          <a:xfrm>
            <a:off x="636655" y="3761535"/>
            <a:ext cx="2640376" cy="477054"/>
          </a:xfrm>
          <a:prstGeom prst="rect">
            <a:avLst/>
          </a:prstGeom>
          <a:noFill/>
        </p:spPr>
        <p:txBody>
          <a:bodyPr wrap="square">
            <a:spAutoFit/>
          </a:bodyPr>
          <a:lstStyle/>
          <a:p>
            <a:pPr algn="ctr">
              <a:lnSpc>
                <a:spcPts val="1525"/>
              </a:lnSpc>
            </a:pPr>
            <a:r>
              <a:rPr lang="en-US" sz="1400" spc="-20" dirty="0"/>
              <a:t>Effectively interact as a professional</a:t>
            </a:r>
          </a:p>
        </p:txBody>
      </p:sp>
      <p:graphicFrame>
        <p:nvGraphicFramePr>
          <p:cNvPr id="149" name="Chart 148">
            <a:extLst>
              <a:ext uri="{FF2B5EF4-FFF2-40B4-BE49-F238E27FC236}">
                <a16:creationId xmlns:a16="http://schemas.microsoft.com/office/drawing/2014/main" id="{91B2FBE6-4BB8-70DC-3A4E-F0E0045A467D}"/>
              </a:ext>
            </a:extLst>
          </p:cNvPr>
          <p:cNvGraphicFramePr/>
          <p:nvPr>
            <p:extLst>
              <p:ext uri="{D42A27DB-BD31-4B8C-83A1-F6EECF244321}">
                <p14:modId xmlns:p14="http://schemas.microsoft.com/office/powerpoint/2010/main" val="1233199171"/>
              </p:ext>
            </p:extLst>
          </p:nvPr>
        </p:nvGraphicFramePr>
        <p:xfrm>
          <a:off x="1051587" y="2661146"/>
          <a:ext cx="1810512" cy="1206845"/>
        </p:xfrm>
        <a:graphic>
          <a:graphicData uri="http://schemas.openxmlformats.org/drawingml/2006/chart">
            <c:chart xmlns:c="http://schemas.openxmlformats.org/drawingml/2006/chart" xmlns:r="http://schemas.openxmlformats.org/officeDocument/2006/relationships" r:id="rId3"/>
          </a:graphicData>
        </a:graphic>
      </p:graphicFrame>
      <p:sp>
        <p:nvSpPr>
          <p:cNvPr id="150" name="TextBox 149">
            <a:extLst>
              <a:ext uri="{FF2B5EF4-FFF2-40B4-BE49-F238E27FC236}">
                <a16:creationId xmlns:a16="http://schemas.microsoft.com/office/drawing/2014/main" id="{FF3EE263-E964-01E6-B1D6-2EDE28889160}"/>
              </a:ext>
            </a:extLst>
          </p:cNvPr>
          <p:cNvSpPr txBox="1"/>
          <p:nvPr/>
        </p:nvSpPr>
        <p:spPr>
          <a:xfrm>
            <a:off x="1452891" y="3074638"/>
            <a:ext cx="1007905" cy="397336"/>
          </a:xfrm>
          <a:prstGeom prst="rect">
            <a:avLst/>
          </a:prstGeom>
          <a:noFill/>
        </p:spPr>
        <p:txBody>
          <a:bodyPr wrap="square" rtlCol="0">
            <a:noAutofit/>
          </a:bodyPr>
          <a:lstStyle/>
          <a:p>
            <a:pPr algn="ctr"/>
            <a:r>
              <a:rPr lang="en-US" sz="2000" b="1" dirty="0">
                <a:solidFill>
                  <a:srgbClr val="AB162B"/>
                </a:solidFill>
              </a:rPr>
              <a:t>91%</a:t>
            </a:r>
            <a:endParaRPr lang="en-US" sz="2000" dirty="0"/>
          </a:p>
        </p:txBody>
      </p:sp>
      <p:sp>
        <p:nvSpPr>
          <p:cNvPr id="152" name="Rectangle 151">
            <a:extLst>
              <a:ext uri="{FF2B5EF4-FFF2-40B4-BE49-F238E27FC236}">
                <a16:creationId xmlns:a16="http://schemas.microsoft.com/office/drawing/2014/main" id="{870506AA-D773-1D5C-6514-BDE0600BC5AE}"/>
              </a:ext>
            </a:extLst>
          </p:cNvPr>
          <p:cNvSpPr/>
          <p:nvPr/>
        </p:nvSpPr>
        <p:spPr bwMode="auto">
          <a:xfrm>
            <a:off x="3367438" y="2656136"/>
            <a:ext cx="2697480" cy="1847088"/>
          </a:xfrm>
          <a:prstGeom prst="rect">
            <a:avLst/>
          </a:prstGeom>
          <a:solidFill>
            <a:srgbClr val="B2B7BB">
              <a:alpha val="10000"/>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153" name="TextBox 152">
            <a:extLst>
              <a:ext uri="{FF2B5EF4-FFF2-40B4-BE49-F238E27FC236}">
                <a16:creationId xmlns:a16="http://schemas.microsoft.com/office/drawing/2014/main" id="{407705C2-A203-9F85-86A1-F10879A45EB2}"/>
              </a:ext>
            </a:extLst>
          </p:cNvPr>
          <p:cNvSpPr txBox="1"/>
          <p:nvPr/>
        </p:nvSpPr>
        <p:spPr>
          <a:xfrm>
            <a:off x="3395990" y="3761535"/>
            <a:ext cx="2640376" cy="669414"/>
          </a:xfrm>
          <a:prstGeom prst="rect">
            <a:avLst/>
          </a:prstGeom>
          <a:noFill/>
        </p:spPr>
        <p:txBody>
          <a:bodyPr wrap="square">
            <a:spAutoFit/>
          </a:bodyPr>
          <a:lstStyle/>
          <a:p>
            <a:pPr algn="ctr">
              <a:lnSpc>
                <a:spcPts val="1525"/>
              </a:lnSpc>
            </a:pPr>
            <a:r>
              <a:rPr lang="en-US" sz="1400" spc="-20" dirty="0"/>
              <a:t>Opportunities you</a:t>
            </a:r>
            <a:br>
              <a:rPr lang="en-US" sz="1400" spc="-20" dirty="0"/>
            </a:br>
            <a:r>
              <a:rPr lang="en-US" sz="1400" spc="-20" dirty="0"/>
              <a:t>believe students from other universities did not have</a:t>
            </a:r>
          </a:p>
        </p:txBody>
      </p:sp>
      <p:graphicFrame>
        <p:nvGraphicFramePr>
          <p:cNvPr id="154" name="Chart 153">
            <a:extLst>
              <a:ext uri="{FF2B5EF4-FFF2-40B4-BE49-F238E27FC236}">
                <a16:creationId xmlns:a16="http://schemas.microsoft.com/office/drawing/2014/main" id="{51ED8BC1-4D13-DCC2-D647-6FFA14D5DA84}"/>
              </a:ext>
            </a:extLst>
          </p:cNvPr>
          <p:cNvGraphicFramePr/>
          <p:nvPr>
            <p:extLst>
              <p:ext uri="{D42A27DB-BD31-4B8C-83A1-F6EECF244321}">
                <p14:modId xmlns:p14="http://schemas.microsoft.com/office/powerpoint/2010/main" val="1144567525"/>
              </p:ext>
            </p:extLst>
          </p:nvPr>
        </p:nvGraphicFramePr>
        <p:xfrm>
          <a:off x="3810922" y="2661146"/>
          <a:ext cx="1810512" cy="1206845"/>
        </p:xfrm>
        <a:graphic>
          <a:graphicData uri="http://schemas.openxmlformats.org/drawingml/2006/chart">
            <c:chart xmlns:c="http://schemas.openxmlformats.org/drawingml/2006/chart" xmlns:r="http://schemas.openxmlformats.org/officeDocument/2006/relationships" r:id="rId4"/>
          </a:graphicData>
        </a:graphic>
      </p:graphicFrame>
      <p:sp>
        <p:nvSpPr>
          <p:cNvPr id="155" name="TextBox 154">
            <a:extLst>
              <a:ext uri="{FF2B5EF4-FFF2-40B4-BE49-F238E27FC236}">
                <a16:creationId xmlns:a16="http://schemas.microsoft.com/office/drawing/2014/main" id="{A4E5245C-9CEE-5AA3-B322-990165F81B3B}"/>
              </a:ext>
            </a:extLst>
          </p:cNvPr>
          <p:cNvSpPr txBox="1"/>
          <p:nvPr/>
        </p:nvSpPr>
        <p:spPr>
          <a:xfrm>
            <a:off x="4212226" y="3074638"/>
            <a:ext cx="1007905" cy="397336"/>
          </a:xfrm>
          <a:prstGeom prst="rect">
            <a:avLst/>
          </a:prstGeom>
          <a:noFill/>
        </p:spPr>
        <p:txBody>
          <a:bodyPr wrap="square" rtlCol="0">
            <a:noAutofit/>
          </a:bodyPr>
          <a:lstStyle/>
          <a:p>
            <a:pPr algn="ctr"/>
            <a:r>
              <a:rPr lang="en-US" sz="2000" b="1" dirty="0">
                <a:solidFill>
                  <a:srgbClr val="AB162B"/>
                </a:solidFill>
              </a:rPr>
              <a:t>91%</a:t>
            </a:r>
            <a:endParaRPr lang="en-US" sz="2000" dirty="0"/>
          </a:p>
        </p:txBody>
      </p:sp>
      <p:sp>
        <p:nvSpPr>
          <p:cNvPr id="157" name="Rectangle 156">
            <a:extLst>
              <a:ext uri="{FF2B5EF4-FFF2-40B4-BE49-F238E27FC236}">
                <a16:creationId xmlns:a16="http://schemas.microsoft.com/office/drawing/2014/main" id="{B659E079-8453-671F-D650-65BBC8A95148}"/>
              </a:ext>
            </a:extLst>
          </p:cNvPr>
          <p:cNvSpPr/>
          <p:nvPr/>
        </p:nvSpPr>
        <p:spPr bwMode="auto">
          <a:xfrm>
            <a:off x="6126773" y="2656136"/>
            <a:ext cx="2697480" cy="1847088"/>
          </a:xfrm>
          <a:prstGeom prst="rect">
            <a:avLst/>
          </a:prstGeom>
          <a:solidFill>
            <a:srgbClr val="B2B7BB">
              <a:alpha val="10000"/>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158" name="TextBox 157">
            <a:extLst>
              <a:ext uri="{FF2B5EF4-FFF2-40B4-BE49-F238E27FC236}">
                <a16:creationId xmlns:a16="http://schemas.microsoft.com/office/drawing/2014/main" id="{FAFF5C7F-1E1B-36D7-8CC1-051D6D8E325B}"/>
              </a:ext>
            </a:extLst>
          </p:cNvPr>
          <p:cNvSpPr txBox="1"/>
          <p:nvPr/>
        </p:nvSpPr>
        <p:spPr>
          <a:xfrm>
            <a:off x="6155325" y="3761535"/>
            <a:ext cx="2640376" cy="477054"/>
          </a:xfrm>
          <a:prstGeom prst="rect">
            <a:avLst/>
          </a:prstGeom>
          <a:noFill/>
        </p:spPr>
        <p:txBody>
          <a:bodyPr wrap="square">
            <a:spAutoFit/>
          </a:bodyPr>
          <a:lstStyle/>
          <a:p>
            <a:pPr algn="ctr">
              <a:lnSpc>
                <a:spcPts val="1525"/>
              </a:lnSpc>
            </a:pPr>
            <a:r>
              <a:rPr lang="en-US" sz="1400" spc="-20" dirty="0"/>
              <a:t>Development of a</a:t>
            </a:r>
            <a:br>
              <a:rPr lang="en-US" sz="1400" spc="-20" dirty="0"/>
            </a:br>
            <a:r>
              <a:rPr lang="en-US" sz="1400" spc="-20" dirty="0"/>
              <a:t>solid base of knowledge</a:t>
            </a:r>
          </a:p>
        </p:txBody>
      </p:sp>
      <p:graphicFrame>
        <p:nvGraphicFramePr>
          <p:cNvPr id="159" name="Chart 158">
            <a:extLst>
              <a:ext uri="{FF2B5EF4-FFF2-40B4-BE49-F238E27FC236}">
                <a16:creationId xmlns:a16="http://schemas.microsoft.com/office/drawing/2014/main" id="{7DEDBC7E-D05A-25BB-A1C1-D3B88275022A}"/>
              </a:ext>
            </a:extLst>
          </p:cNvPr>
          <p:cNvGraphicFramePr/>
          <p:nvPr>
            <p:extLst>
              <p:ext uri="{D42A27DB-BD31-4B8C-83A1-F6EECF244321}">
                <p14:modId xmlns:p14="http://schemas.microsoft.com/office/powerpoint/2010/main" val="3368310832"/>
              </p:ext>
            </p:extLst>
          </p:nvPr>
        </p:nvGraphicFramePr>
        <p:xfrm>
          <a:off x="6570257" y="2661146"/>
          <a:ext cx="1810512" cy="1206845"/>
        </p:xfrm>
        <a:graphic>
          <a:graphicData uri="http://schemas.openxmlformats.org/drawingml/2006/chart">
            <c:chart xmlns:c="http://schemas.openxmlformats.org/drawingml/2006/chart" xmlns:r="http://schemas.openxmlformats.org/officeDocument/2006/relationships" r:id="rId5"/>
          </a:graphicData>
        </a:graphic>
      </p:graphicFrame>
      <p:sp>
        <p:nvSpPr>
          <p:cNvPr id="160" name="TextBox 159">
            <a:extLst>
              <a:ext uri="{FF2B5EF4-FFF2-40B4-BE49-F238E27FC236}">
                <a16:creationId xmlns:a16="http://schemas.microsoft.com/office/drawing/2014/main" id="{60C02B79-E8A1-A249-32C2-0FD0F41ED1F3}"/>
              </a:ext>
            </a:extLst>
          </p:cNvPr>
          <p:cNvSpPr txBox="1"/>
          <p:nvPr/>
        </p:nvSpPr>
        <p:spPr>
          <a:xfrm>
            <a:off x="6971561" y="3074638"/>
            <a:ext cx="1007905" cy="397336"/>
          </a:xfrm>
          <a:prstGeom prst="rect">
            <a:avLst/>
          </a:prstGeom>
          <a:noFill/>
        </p:spPr>
        <p:txBody>
          <a:bodyPr wrap="square" rtlCol="0">
            <a:noAutofit/>
          </a:bodyPr>
          <a:lstStyle/>
          <a:p>
            <a:pPr algn="ctr"/>
            <a:r>
              <a:rPr lang="en-US" sz="2000" b="1" dirty="0">
                <a:solidFill>
                  <a:srgbClr val="AB162B"/>
                </a:solidFill>
              </a:rPr>
              <a:t>91%</a:t>
            </a:r>
            <a:endParaRPr lang="en-US" sz="2000" dirty="0"/>
          </a:p>
        </p:txBody>
      </p:sp>
      <p:sp>
        <p:nvSpPr>
          <p:cNvPr id="162" name="Rectangle 161">
            <a:extLst>
              <a:ext uri="{FF2B5EF4-FFF2-40B4-BE49-F238E27FC236}">
                <a16:creationId xmlns:a16="http://schemas.microsoft.com/office/drawing/2014/main" id="{D4DFF563-6299-9E66-7A5A-6C9F56CB0A2E}"/>
              </a:ext>
            </a:extLst>
          </p:cNvPr>
          <p:cNvSpPr/>
          <p:nvPr/>
        </p:nvSpPr>
        <p:spPr bwMode="auto">
          <a:xfrm>
            <a:off x="8886108" y="2656136"/>
            <a:ext cx="2697480" cy="1847088"/>
          </a:xfrm>
          <a:prstGeom prst="rect">
            <a:avLst/>
          </a:prstGeom>
          <a:solidFill>
            <a:srgbClr val="B2B7BB">
              <a:alpha val="10000"/>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163" name="TextBox 162">
            <a:extLst>
              <a:ext uri="{FF2B5EF4-FFF2-40B4-BE49-F238E27FC236}">
                <a16:creationId xmlns:a16="http://schemas.microsoft.com/office/drawing/2014/main" id="{6646259A-255E-9450-E08F-6535666113F4}"/>
              </a:ext>
            </a:extLst>
          </p:cNvPr>
          <p:cNvSpPr txBox="1"/>
          <p:nvPr/>
        </p:nvSpPr>
        <p:spPr>
          <a:xfrm>
            <a:off x="8914660" y="3761535"/>
            <a:ext cx="2640376" cy="477054"/>
          </a:xfrm>
          <a:prstGeom prst="rect">
            <a:avLst/>
          </a:prstGeom>
          <a:noFill/>
        </p:spPr>
        <p:txBody>
          <a:bodyPr wrap="square">
            <a:spAutoFit/>
          </a:bodyPr>
          <a:lstStyle/>
          <a:p>
            <a:pPr algn="ctr">
              <a:lnSpc>
                <a:spcPts val="1525"/>
              </a:lnSpc>
            </a:pPr>
            <a:r>
              <a:rPr lang="en-US" sz="1400" spc="-20" dirty="0"/>
              <a:t>Function effectively</a:t>
            </a:r>
            <a:br>
              <a:rPr lang="en-US" sz="1400" spc="-20" dirty="0"/>
            </a:br>
            <a:r>
              <a:rPr lang="en-US" sz="1400" spc="-20" dirty="0"/>
              <a:t>in the "real world"</a:t>
            </a:r>
          </a:p>
        </p:txBody>
      </p:sp>
      <p:graphicFrame>
        <p:nvGraphicFramePr>
          <p:cNvPr id="164" name="Chart 163">
            <a:extLst>
              <a:ext uri="{FF2B5EF4-FFF2-40B4-BE49-F238E27FC236}">
                <a16:creationId xmlns:a16="http://schemas.microsoft.com/office/drawing/2014/main" id="{CE3E70D6-6E0A-00D4-67DC-916D983ACC9F}"/>
              </a:ext>
            </a:extLst>
          </p:cNvPr>
          <p:cNvGraphicFramePr/>
          <p:nvPr>
            <p:extLst>
              <p:ext uri="{D42A27DB-BD31-4B8C-83A1-F6EECF244321}">
                <p14:modId xmlns:p14="http://schemas.microsoft.com/office/powerpoint/2010/main" val="1911583948"/>
              </p:ext>
            </p:extLst>
          </p:nvPr>
        </p:nvGraphicFramePr>
        <p:xfrm>
          <a:off x="9329592" y="2661146"/>
          <a:ext cx="1810512" cy="1206845"/>
        </p:xfrm>
        <a:graphic>
          <a:graphicData uri="http://schemas.openxmlformats.org/drawingml/2006/chart">
            <c:chart xmlns:c="http://schemas.openxmlformats.org/drawingml/2006/chart" xmlns:r="http://schemas.openxmlformats.org/officeDocument/2006/relationships" r:id="rId6"/>
          </a:graphicData>
        </a:graphic>
      </p:graphicFrame>
      <p:sp>
        <p:nvSpPr>
          <p:cNvPr id="165" name="TextBox 164">
            <a:extLst>
              <a:ext uri="{FF2B5EF4-FFF2-40B4-BE49-F238E27FC236}">
                <a16:creationId xmlns:a16="http://schemas.microsoft.com/office/drawing/2014/main" id="{BE3B04AC-B7CA-BB57-BCAD-66B42AA2C597}"/>
              </a:ext>
            </a:extLst>
          </p:cNvPr>
          <p:cNvSpPr txBox="1"/>
          <p:nvPr/>
        </p:nvSpPr>
        <p:spPr>
          <a:xfrm>
            <a:off x="9730896" y="3074638"/>
            <a:ext cx="1007905" cy="397336"/>
          </a:xfrm>
          <a:prstGeom prst="rect">
            <a:avLst/>
          </a:prstGeom>
          <a:noFill/>
        </p:spPr>
        <p:txBody>
          <a:bodyPr wrap="square" rtlCol="0">
            <a:noAutofit/>
          </a:bodyPr>
          <a:lstStyle/>
          <a:p>
            <a:pPr algn="ctr"/>
            <a:r>
              <a:rPr lang="en-US" sz="2000" b="1" dirty="0">
                <a:solidFill>
                  <a:srgbClr val="AB162B"/>
                </a:solidFill>
              </a:rPr>
              <a:t>88%</a:t>
            </a:r>
            <a:endParaRPr lang="en-US" sz="2000" dirty="0"/>
          </a:p>
        </p:txBody>
      </p:sp>
      <p:grpSp>
        <p:nvGrpSpPr>
          <p:cNvPr id="166" name="Group 165">
            <a:extLst>
              <a:ext uri="{FF2B5EF4-FFF2-40B4-BE49-F238E27FC236}">
                <a16:creationId xmlns:a16="http://schemas.microsoft.com/office/drawing/2014/main" id="{997D79BE-D5A9-5E44-9B74-5ED12982A988}"/>
              </a:ext>
            </a:extLst>
          </p:cNvPr>
          <p:cNvGrpSpPr/>
          <p:nvPr/>
        </p:nvGrpSpPr>
        <p:grpSpPr>
          <a:xfrm>
            <a:off x="608103" y="4568440"/>
            <a:ext cx="10975485" cy="1847088"/>
            <a:chOff x="1956843" y="4568440"/>
            <a:chExt cx="10975485" cy="1847088"/>
          </a:xfrm>
        </p:grpSpPr>
        <p:grpSp>
          <p:nvGrpSpPr>
            <p:cNvPr id="167" name="Group 166">
              <a:extLst>
                <a:ext uri="{FF2B5EF4-FFF2-40B4-BE49-F238E27FC236}">
                  <a16:creationId xmlns:a16="http://schemas.microsoft.com/office/drawing/2014/main" id="{8DFEF6B2-4E40-802F-3821-E4A19075342A}"/>
                </a:ext>
              </a:extLst>
            </p:cNvPr>
            <p:cNvGrpSpPr/>
            <p:nvPr/>
          </p:nvGrpSpPr>
          <p:grpSpPr>
            <a:xfrm>
              <a:off x="1956843" y="4568440"/>
              <a:ext cx="2697480" cy="1847088"/>
              <a:chOff x="659172" y="2436628"/>
              <a:chExt cx="2697480" cy="1847088"/>
            </a:xfrm>
          </p:grpSpPr>
          <p:sp>
            <p:nvSpPr>
              <p:cNvPr id="186" name="Rectangle 185">
                <a:extLst>
                  <a:ext uri="{FF2B5EF4-FFF2-40B4-BE49-F238E27FC236}">
                    <a16:creationId xmlns:a16="http://schemas.microsoft.com/office/drawing/2014/main" id="{A09687E7-B89D-39F8-AFE8-A64FD8144D4C}"/>
                  </a:ext>
                </a:extLst>
              </p:cNvPr>
              <p:cNvSpPr/>
              <p:nvPr/>
            </p:nvSpPr>
            <p:spPr bwMode="auto">
              <a:xfrm>
                <a:off x="659172" y="2436628"/>
                <a:ext cx="2697480" cy="1847088"/>
              </a:xfrm>
              <a:prstGeom prst="rect">
                <a:avLst/>
              </a:prstGeom>
              <a:solidFill>
                <a:srgbClr val="B2B7BB">
                  <a:alpha val="10000"/>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187" name="TextBox 186">
                <a:extLst>
                  <a:ext uri="{FF2B5EF4-FFF2-40B4-BE49-F238E27FC236}">
                    <a16:creationId xmlns:a16="http://schemas.microsoft.com/office/drawing/2014/main" id="{1DD69EF1-8A89-1149-4107-CE9100C01353}"/>
                  </a:ext>
                </a:extLst>
              </p:cNvPr>
              <p:cNvSpPr txBox="1"/>
              <p:nvPr/>
            </p:nvSpPr>
            <p:spPr>
              <a:xfrm>
                <a:off x="687724" y="3542027"/>
                <a:ext cx="2640376" cy="669414"/>
              </a:xfrm>
              <a:prstGeom prst="rect">
                <a:avLst/>
              </a:prstGeom>
              <a:noFill/>
            </p:spPr>
            <p:txBody>
              <a:bodyPr wrap="square">
                <a:spAutoFit/>
              </a:bodyPr>
              <a:lstStyle/>
              <a:p>
                <a:pPr algn="ctr">
                  <a:lnSpc>
                    <a:spcPts val="1525"/>
                  </a:lnSpc>
                </a:pPr>
                <a:r>
                  <a:rPr lang="en-US" sz="1400" spc="-20" dirty="0"/>
                  <a:t>Mastery of fundamental concepts and methods</a:t>
                </a:r>
                <a:br>
                  <a:rPr lang="en-US" sz="1400" spc="-20" dirty="0"/>
                </a:br>
                <a:r>
                  <a:rPr lang="en-US" sz="1400" spc="-20" dirty="0"/>
                  <a:t>in you major</a:t>
                </a:r>
              </a:p>
            </p:txBody>
          </p:sp>
          <p:graphicFrame>
            <p:nvGraphicFramePr>
              <p:cNvPr id="188" name="Chart 187">
                <a:extLst>
                  <a:ext uri="{FF2B5EF4-FFF2-40B4-BE49-F238E27FC236}">
                    <a16:creationId xmlns:a16="http://schemas.microsoft.com/office/drawing/2014/main" id="{483CE559-90ED-3F1D-3F72-FDD9F41592C6}"/>
                  </a:ext>
                </a:extLst>
              </p:cNvPr>
              <p:cNvGraphicFramePr/>
              <p:nvPr>
                <p:extLst>
                  <p:ext uri="{D42A27DB-BD31-4B8C-83A1-F6EECF244321}">
                    <p14:modId xmlns:p14="http://schemas.microsoft.com/office/powerpoint/2010/main" val="241908946"/>
                  </p:ext>
                </p:extLst>
              </p:nvPr>
            </p:nvGraphicFramePr>
            <p:xfrm>
              <a:off x="1102656" y="2441638"/>
              <a:ext cx="1810512" cy="1206845"/>
            </p:xfrm>
            <a:graphic>
              <a:graphicData uri="http://schemas.openxmlformats.org/drawingml/2006/chart">
                <c:chart xmlns:c="http://schemas.openxmlformats.org/drawingml/2006/chart" xmlns:r="http://schemas.openxmlformats.org/officeDocument/2006/relationships" r:id="rId7"/>
              </a:graphicData>
            </a:graphic>
          </p:graphicFrame>
          <p:sp>
            <p:nvSpPr>
              <p:cNvPr id="189" name="TextBox 188">
                <a:extLst>
                  <a:ext uri="{FF2B5EF4-FFF2-40B4-BE49-F238E27FC236}">
                    <a16:creationId xmlns:a16="http://schemas.microsoft.com/office/drawing/2014/main" id="{AAA3C76B-4D5C-E78E-EDEE-F07FA07825ED}"/>
                  </a:ext>
                </a:extLst>
              </p:cNvPr>
              <p:cNvSpPr txBox="1"/>
              <p:nvPr/>
            </p:nvSpPr>
            <p:spPr>
              <a:xfrm>
                <a:off x="1503960" y="2855130"/>
                <a:ext cx="1007905" cy="397336"/>
              </a:xfrm>
              <a:prstGeom prst="rect">
                <a:avLst/>
              </a:prstGeom>
              <a:noFill/>
            </p:spPr>
            <p:txBody>
              <a:bodyPr wrap="square" rtlCol="0">
                <a:noAutofit/>
              </a:bodyPr>
              <a:lstStyle/>
              <a:p>
                <a:pPr algn="ctr"/>
                <a:r>
                  <a:rPr lang="en-US" sz="2000" b="1" dirty="0">
                    <a:solidFill>
                      <a:srgbClr val="AB162B"/>
                    </a:solidFill>
                  </a:rPr>
                  <a:t>88%</a:t>
                </a:r>
                <a:endParaRPr lang="en-US" sz="2000" dirty="0"/>
              </a:p>
            </p:txBody>
          </p:sp>
        </p:grpSp>
        <p:grpSp>
          <p:nvGrpSpPr>
            <p:cNvPr id="168" name="Group 167">
              <a:extLst>
                <a:ext uri="{FF2B5EF4-FFF2-40B4-BE49-F238E27FC236}">
                  <a16:creationId xmlns:a16="http://schemas.microsoft.com/office/drawing/2014/main" id="{D4277624-2024-C162-A6F1-DA25ECBFF97C}"/>
                </a:ext>
              </a:extLst>
            </p:cNvPr>
            <p:cNvGrpSpPr/>
            <p:nvPr/>
          </p:nvGrpSpPr>
          <p:grpSpPr>
            <a:xfrm>
              <a:off x="4716178" y="4568440"/>
              <a:ext cx="2697480" cy="1847088"/>
              <a:chOff x="659172" y="2436628"/>
              <a:chExt cx="2697480" cy="1847088"/>
            </a:xfrm>
          </p:grpSpPr>
          <p:sp>
            <p:nvSpPr>
              <p:cNvPr id="181" name="Rectangle 180">
                <a:extLst>
                  <a:ext uri="{FF2B5EF4-FFF2-40B4-BE49-F238E27FC236}">
                    <a16:creationId xmlns:a16="http://schemas.microsoft.com/office/drawing/2014/main" id="{DB071E73-1BE5-2F6A-8B99-635E8152BAB4}"/>
                  </a:ext>
                </a:extLst>
              </p:cNvPr>
              <p:cNvSpPr/>
              <p:nvPr/>
            </p:nvSpPr>
            <p:spPr bwMode="auto">
              <a:xfrm>
                <a:off x="659172" y="2436628"/>
                <a:ext cx="2697480" cy="1847088"/>
              </a:xfrm>
              <a:prstGeom prst="rect">
                <a:avLst/>
              </a:prstGeom>
              <a:solidFill>
                <a:srgbClr val="B2B7BB">
                  <a:alpha val="10000"/>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183" name="TextBox 182">
                <a:extLst>
                  <a:ext uri="{FF2B5EF4-FFF2-40B4-BE49-F238E27FC236}">
                    <a16:creationId xmlns:a16="http://schemas.microsoft.com/office/drawing/2014/main" id="{5723929F-89A0-6499-19FC-DE09C46113E6}"/>
                  </a:ext>
                </a:extLst>
              </p:cNvPr>
              <p:cNvSpPr txBox="1"/>
              <p:nvPr/>
            </p:nvSpPr>
            <p:spPr>
              <a:xfrm>
                <a:off x="687724" y="3542027"/>
                <a:ext cx="2640376" cy="477054"/>
              </a:xfrm>
              <a:prstGeom prst="rect">
                <a:avLst/>
              </a:prstGeom>
              <a:noFill/>
            </p:spPr>
            <p:txBody>
              <a:bodyPr wrap="square">
                <a:spAutoFit/>
              </a:bodyPr>
              <a:lstStyle/>
              <a:p>
                <a:pPr algn="ctr">
                  <a:lnSpc>
                    <a:spcPts val="1525"/>
                  </a:lnSpc>
                </a:pPr>
                <a:r>
                  <a:rPr lang="en-US" sz="1400" spc="-20" dirty="0"/>
                  <a:t>Succeed in business</a:t>
                </a:r>
                <a:br>
                  <a:rPr lang="en-US" sz="1400" spc="-20" dirty="0"/>
                </a:br>
                <a:r>
                  <a:rPr lang="en-US" sz="1400" spc="-20" dirty="0"/>
                  <a:t>or industry</a:t>
                </a:r>
              </a:p>
            </p:txBody>
          </p:sp>
          <p:graphicFrame>
            <p:nvGraphicFramePr>
              <p:cNvPr id="184" name="Chart 183">
                <a:extLst>
                  <a:ext uri="{FF2B5EF4-FFF2-40B4-BE49-F238E27FC236}">
                    <a16:creationId xmlns:a16="http://schemas.microsoft.com/office/drawing/2014/main" id="{6015A7CD-C821-82F2-2FCA-D62040138961}"/>
                  </a:ext>
                </a:extLst>
              </p:cNvPr>
              <p:cNvGraphicFramePr/>
              <p:nvPr>
                <p:extLst>
                  <p:ext uri="{D42A27DB-BD31-4B8C-83A1-F6EECF244321}">
                    <p14:modId xmlns:p14="http://schemas.microsoft.com/office/powerpoint/2010/main" val="3083818502"/>
                  </p:ext>
                </p:extLst>
              </p:nvPr>
            </p:nvGraphicFramePr>
            <p:xfrm>
              <a:off x="1102656" y="2441638"/>
              <a:ext cx="1810512" cy="1206845"/>
            </p:xfrm>
            <a:graphic>
              <a:graphicData uri="http://schemas.openxmlformats.org/drawingml/2006/chart">
                <c:chart xmlns:c="http://schemas.openxmlformats.org/drawingml/2006/chart" xmlns:r="http://schemas.openxmlformats.org/officeDocument/2006/relationships" r:id="rId8"/>
              </a:graphicData>
            </a:graphic>
          </p:graphicFrame>
          <p:sp>
            <p:nvSpPr>
              <p:cNvPr id="185" name="TextBox 184">
                <a:extLst>
                  <a:ext uri="{FF2B5EF4-FFF2-40B4-BE49-F238E27FC236}">
                    <a16:creationId xmlns:a16="http://schemas.microsoft.com/office/drawing/2014/main" id="{1853B603-609E-52D7-46B5-77AAB6D841C0}"/>
                  </a:ext>
                </a:extLst>
              </p:cNvPr>
              <p:cNvSpPr txBox="1"/>
              <p:nvPr/>
            </p:nvSpPr>
            <p:spPr>
              <a:xfrm>
                <a:off x="1503960" y="2855130"/>
                <a:ext cx="1007905" cy="397336"/>
              </a:xfrm>
              <a:prstGeom prst="rect">
                <a:avLst/>
              </a:prstGeom>
              <a:noFill/>
            </p:spPr>
            <p:txBody>
              <a:bodyPr wrap="square" rtlCol="0">
                <a:noAutofit/>
              </a:bodyPr>
              <a:lstStyle/>
              <a:p>
                <a:pPr algn="ctr"/>
                <a:r>
                  <a:rPr lang="en-US" sz="2000" b="1" dirty="0">
                    <a:solidFill>
                      <a:srgbClr val="AB162B"/>
                    </a:solidFill>
                  </a:rPr>
                  <a:t>83%</a:t>
                </a:r>
                <a:endParaRPr lang="en-US" sz="2000" dirty="0"/>
              </a:p>
            </p:txBody>
          </p:sp>
        </p:grpSp>
        <p:grpSp>
          <p:nvGrpSpPr>
            <p:cNvPr id="169" name="Group 168">
              <a:extLst>
                <a:ext uri="{FF2B5EF4-FFF2-40B4-BE49-F238E27FC236}">
                  <a16:creationId xmlns:a16="http://schemas.microsoft.com/office/drawing/2014/main" id="{97D3477F-1623-8AAD-FE2A-7592BD5795DC}"/>
                </a:ext>
              </a:extLst>
            </p:cNvPr>
            <p:cNvGrpSpPr/>
            <p:nvPr/>
          </p:nvGrpSpPr>
          <p:grpSpPr>
            <a:xfrm>
              <a:off x="7475513" y="4568440"/>
              <a:ext cx="2697480" cy="1847088"/>
              <a:chOff x="659172" y="2436628"/>
              <a:chExt cx="2697480" cy="1847088"/>
            </a:xfrm>
          </p:grpSpPr>
          <p:sp>
            <p:nvSpPr>
              <p:cNvPr id="175" name="Rectangle 174">
                <a:extLst>
                  <a:ext uri="{FF2B5EF4-FFF2-40B4-BE49-F238E27FC236}">
                    <a16:creationId xmlns:a16="http://schemas.microsoft.com/office/drawing/2014/main" id="{BBD53D90-7983-0705-FA8B-1869B4989401}"/>
                  </a:ext>
                </a:extLst>
              </p:cNvPr>
              <p:cNvSpPr/>
              <p:nvPr/>
            </p:nvSpPr>
            <p:spPr bwMode="auto">
              <a:xfrm>
                <a:off x="659172" y="2436628"/>
                <a:ext cx="2697480" cy="1847088"/>
              </a:xfrm>
              <a:prstGeom prst="rect">
                <a:avLst/>
              </a:prstGeom>
              <a:solidFill>
                <a:srgbClr val="B2B7BB">
                  <a:alpha val="10000"/>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176" name="TextBox 175">
                <a:extLst>
                  <a:ext uri="{FF2B5EF4-FFF2-40B4-BE49-F238E27FC236}">
                    <a16:creationId xmlns:a16="http://schemas.microsoft.com/office/drawing/2014/main" id="{021C2F95-5C61-21D9-BF6B-7B4844CDDD77}"/>
                  </a:ext>
                </a:extLst>
              </p:cNvPr>
              <p:cNvSpPr txBox="1"/>
              <p:nvPr/>
            </p:nvSpPr>
            <p:spPr>
              <a:xfrm>
                <a:off x="687724" y="3542027"/>
                <a:ext cx="2640376" cy="669414"/>
              </a:xfrm>
              <a:prstGeom prst="rect">
                <a:avLst/>
              </a:prstGeom>
              <a:noFill/>
            </p:spPr>
            <p:txBody>
              <a:bodyPr wrap="square">
                <a:spAutoFit/>
              </a:bodyPr>
              <a:lstStyle/>
              <a:p>
                <a:pPr algn="ctr">
                  <a:lnSpc>
                    <a:spcPts val="1525"/>
                  </a:lnSpc>
                </a:pPr>
                <a:r>
                  <a:rPr lang="en-US" sz="1400" spc="-20" dirty="0"/>
                  <a:t>Knowledge or experience</a:t>
                </a:r>
                <a:br>
                  <a:rPr lang="en-US" sz="1400" spc="-20" dirty="0"/>
                </a:br>
                <a:r>
                  <a:rPr lang="en-US" sz="1400" spc="-20" dirty="0"/>
                  <a:t>that helped you change your mind about your future plans</a:t>
                </a:r>
              </a:p>
            </p:txBody>
          </p:sp>
          <p:graphicFrame>
            <p:nvGraphicFramePr>
              <p:cNvPr id="177" name="Chart 176">
                <a:extLst>
                  <a:ext uri="{FF2B5EF4-FFF2-40B4-BE49-F238E27FC236}">
                    <a16:creationId xmlns:a16="http://schemas.microsoft.com/office/drawing/2014/main" id="{21233E1D-29AE-2E87-7FE4-3C696B3AD5E8}"/>
                  </a:ext>
                </a:extLst>
              </p:cNvPr>
              <p:cNvGraphicFramePr/>
              <p:nvPr>
                <p:extLst>
                  <p:ext uri="{D42A27DB-BD31-4B8C-83A1-F6EECF244321}">
                    <p14:modId xmlns:p14="http://schemas.microsoft.com/office/powerpoint/2010/main" val="1444456038"/>
                  </p:ext>
                </p:extLst>
              </p:nvPr>
            </p:nvGraphicFramePr>
            <p:xfrm>
              <a:off x="1102656" y="2441638"/>
              <a:ext cx="1810512" cy="1206845"/>
            </p:xfrm>
            <a:graphic>
              <a:graphicData uri="http://schemas.openxmlformats.org/drawingml/2006/chart">
                <c:chart xmlns:c="http://schemas.openxmlformats.org/drawingml/2006/chart" xmlns:r="http://schemas.openxmlformats.org/officeDocument/2006/relationships" r:id="rId9"/>
              </a:graphicData>
            </a:graphic>
          </p:graphicFrame>
          <p:sp>
            <p:nvSpPr>
              <p:cNvPr id="178" name="TextBox 177">
                <a:extLst>
                  <a:ext uri="{FF2B5EF4-FFF2-40B4-BE49-F238E27FC236}">
                    <a16:creationId xmlns:a16="http://schemas.microsoft.com/office/drawing/2014/main" id="{B89F3BB0-B3A4-8C92-1B92-D32357E310F9}"/>
                  </a:ext>
                </a:extLst>
              </p:cNvPr>
              <p:cNvSpPr txBox="1"/>
              <p:nvPr/>
            </p:nvSpPr>
            <p:spPr>
              <a:xfrm>
                <a:off x="1503960" y="2855130"/>
                <a:ext cx="1007905" cy="397336"/>
              </a:xfrm>
              <a:prstGeom prst="rect">
                <a:avLst/>
              </a:prstGeom>
              <a:noFill/>
            </p:spPr>
            <p:txBody>
              <a:bodyPr wrap="square" rtlCol="0">
                <a:noAutofit/>
              </a:bodyPr>
              <a:lstStyle/>
              <a:p>
                <a:pPr algn="ctr"/>
                <a:r>
                  <a:rPr lang="en-US" sz="2000" b="1" dirty="0">
                    <a:solidFill>
                      <a:srgbClr val="AB162B"/>
                    </a:solidFill>
                  </a:rPr>
                  <a:t>71%</a:t>
                </a:r>
                <a:endParaRPr lang="en-US" sz="2000" dirty="0"/>
              </a:p>
            </p:txBody>
          </p:sp>
        </p:grpSp>
        <p:grpSp>
          <p:nvGrpSpPr>
            <p:cNvPr id="170" name="Group 169">
              <a:extLst>
                <a:ext uri="{FF2B5EF4-FFF2-40B4-BE49-F238E27FC236}">
                  <a16:creationId xmlns:a16="http://schemas.microsoft.com/office/drawing/2014/main" id="{CE2F6308-CD47-B195-E6DC-E559D7FBF558}"/>
                </a:ext>
              </a:extLst>
            </p:cNvPr>
            <p:cNvGrpSpPr/>
            <p:nvPr/>
          </p:nvGrpSpPr>
          <p:grpSpPr>
            <a:xfrm>
              <a:off x="10234848" y="4568440"/>
              <a:ext cx="2697480" cy="1847088"/>
              <a:chOff x="659172" y="2436628"/>
              <a:chExt cx="2697480" cy="1847088"/>
            </a:xfrm>
          </p:grpSpPr>
          <p:sp>
            <p:nvSpPr>
              <p:cNvPr id="171" name="Rectangle 170">
                <a:extLst>
                  <a:ext uri="{FF2B5EF4-FFF2-40B4-BE49-F238E27FC236}">
                    <a16:creationId xmlns:a16="http://schemas.microsoft.com/office/drawing/2014/main" id="{C86D308D-764C-1A23-7D8D-4C16AFFA04D8}"/>
                  </a:ext>
                </a:extLst>
              </p:cNvPr>
              <p:cNvSpPr/>
              <p:nvPr/>
            </p:nvSpPr>
            <p:spPr bwMode="auto">
              <a:xfrm>
                <a:off x="659172" y="2436628"/>
                <a:ext cx="2697480" cy="1847088"/>
              </a:xfrm>
              <a:prstGeom prst="rect">
                <a:avLst/>
              </a:prstGeom>
              <a:solidFill>
                <a:srgbClr val="B2B7BB">
                  <a:alpha val="10000"/>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172" name="TextBox 171">
                <a:extLst>
                  <a:ext uri="{FF2B5EF4-FFF2-40B4-BE49-F238E27FC236}">
                    <a16:creationId xmlns:a16="http://schemas.microsoft.com/office/drawing/2014/main" id="{DB9975E7-3A85-EDD4-887B-9F499DBD1782}"/>
                  </a:ext>
                </a:extLst>
              </p:cNvPr>
              <p:cNvSpPr txBox="1"/>
              <p:nvPr/>
            </p:nvSpPr>
            <p:spPr>
              <a:xfrm>
                <a:off x="687724" y="3542027"/>
                <a:ext cx="2640376" cy="477054"/>
              </a:xfrm>
              <a:prstGeom prst="rect">
                <a:avLst/>
              </a:prstGeom>
              <a:noFill/>
            </p:spPr>
            <p:txBody>
              <a:bodyPr wrap="square">
                <a:spAutoFit/>
              </a:bodyPr>
              <a:lstStyle/>
              <a:p>
                <a:pPr algn="ctr">
                  <a:lnSpc>
                    <a:spcPts val="1525"/>
                  </a:lnSpc>
                </a:pPr>
                <a:r>
                  <a:rPr lang="en-US" sz="1400" spc="-20" dirty="0"/>
                  <a:t>Professionally</a:t>
                </a:r>
                <a:br>
                  <a:rPr lang="en-US" sz="1400" spc="-20" dirty="0"/>
                </a:br>
                <a:r>
                  <a:rPr lang="en-US" sz="1400" spc="-20" dirty="0"/>
                  <a:t>beneficial connections</a:t>
                </a:r>
              </a:p>
            </p:txBody>
          </p:sp>
          <p:graphicFrame>
            <p:nvGraphicFramePr>
              <p:cNvPr id="173" name="Chart 172">
                <a:extLst>
                  <a:ext uri="{FF2B5EF4-FFF2-40B4-BE49-F238E27FC236}">
                    <a16:creationId xmlns:a16="http://schemas.microsoft.com/office/drawing/2014/main" id="{40720831-0025-B7B4-9529-9CB8387758ED}"/>
                  </a:ext>
                </a:extLst>
              </p:cNvPr>
              <p:cNvGraphicFramePr/>
              <p:nvPr>
                <p:extLst>
                  <p:ext uri="{D42A27DB-BD31-4B8C-83A1-F6EECF244321}">
                    <p14:modId xmlns:p14="http://schemas.microsoft.com/office/powerpoint/2010/main" val="2693056731"/>
                  </p:ext>
                </p:extLst>
              </p:nvPr>
            </p:nvGraphicFramePr>
            <p:xfrm>
              <a:off x="1102656" y="2441638"/>
              <a:ext cx="1810512" cy="1206845"/>
            </p:xfrm>
            <a:graphic>
              <a:graphicData uri="http://schemas.openxmlformats.org/drawingml/2006/chart">
                <c:chart xmlns:c="http://schemas.openxmlformats.org/drawingml/2006/chart" xmlns:r="http://schemas.openxmlformats.org/officeDocument/2006/relationships" r:id="rId10"/>
              </a:graphicData>
            </a:graphic>
          </p:graphicFrame>
          <p:sp>
            <p:nvSpPr>
              <p:cNvPr id="174" name="TextBox 173">
                <a:extLst>
                  <a:ext uri="{FF2B5EF4-FFF2-40B4-BE49-F238E27FC236}">
                    <a16:creationId xmlns:a16="http://schemas.microsoft.com/office/drawing/2014/main" id="{52F6C6F0-DBF6-5555-0397-5E0555F92C82}"/>
                  </a:ext>
                </a:extLst>
              </p:cNvPr>
              <p:cNvSpPr txBox="1"/>
              <p:nvPr/>
            </p:nvSpPr>
            <p:spPr>
              <a:xfrm>
                <a:off x="1503960" y="2855130"/>
                <a:ext cx="1007905" cy="397336"/>
              </a:xfrm>
              <a:prstGeom prst="rect">
                <a:avLst/>
              </a:prstGeom>
              <a:noFill/>
            </p:spPr>
            <p:txBody>
              <a:bodyPr wrap="square" rtlCol="0">
                <a:noAutofit/>
              </a:bodyPr>
              <a:lstStyle/>
              <a:p>
                <a:pPr algn="ctr"/>
                <a:r>
                  <a:rPr lang="en-US" sz="2000" b="1" dirty="0">
                    <a:solidFill>
                      <a:srgbClr val="AB162B"/>
                    </a:solidFill>
                  </a:rPr>
                  <a:t>51%</a:t>
                </a:r>
                <a:endParaRPr lang="en-US" sz="2000" dirty="0"/>
              </a:p>
            </p:txBody>
          </p:sp>
        </p:grpSp>
      </p:grpSp>
    </p:spTree>
    <p:extLst>
      <p:ext uri="{BB962C8B-B14F-4D97-AF65-F5344CB8AC3E}">
        <p14:creationId xmlns:p14="http://schemas.microsoft.com/office/powerpoint/2010/main" val="2716471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64800B5F-679A-24DB-9A4B-4E8F6007AB70}"/>
              </a:ext>
            </a:extLst>
          </p:cNvPr>
          <p:cNvSpPr/>
          <p:nvPr/>
        </p:nvSpPr>
        <p:spPr bwMode="auto">
          <a:xfrm>
            <a:off x="9551625" y="5786286"/>
            <a:ext cx="2640375" cy="1071714"/>
          </a:xfrm>
          <a:prstGeom prst="rect">
            <a:avLst/>
          </a:prstGeom>
          <a:solidFill>
            <a:schemeClr val="bg1"/>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2" name="Title 1">
            <a:extLst>
              <a:ext uri="{FF2B5EF4-FFF2-40B4-BE49-F238E27FC236}">
                <a16:creationId xmlns:a16="http://schemas.microsoft.com/office/drawing/2014/main" id="{C4B8E9B1-BCE0-2EE0-42C4-4322EBF1786E}"/>
              </a:ext>
            </a:extLst>
          </p:cNvPr>
          <p:cNvSpPr>
            <a:spLocks noGrp="1"/>
          </p:cNvSpPr>
          <p:nvPr>
            <p:ph type="title"/>
          </p:nvPr>
        </p:nvSpPr>
        <p:spPr/>
        <p:txBody>
          <a:bodyPr/>
          <a:lstStyle/>
          <a:p>
            <a:r>
              <a:rPr lang="en-US" sz="3200" b="1" dirty="0"/>
              <a:t>2021 WPI Alumni Survey on the Impact of Project Work</a:t>
            </a:r>
            <a:br>
              <a:rPr lang="en-US" sz="3600" b="1" dirty="0"/>
            </a:br>
            <a:r>
              <a:rPr lang="en-US" sz="2400" b="1" dirty="0"/>
              <a:t>Personal Areas of Impact</a:t>
            </a:r>
          </a:p>
        </p:txBody>
      </p:sp>
      <p:sp>
        <p:nvSpPr>
          <p:cNvPr id="179" name="TextBox 178">
            <a:extLst>
              <a:ext uri="{FF2B5EF4-FFF2-40B4-BE49-F238E27FC236}">
                <a16:creationId xmlns:a16="http://schemas.microsoft.com/office/drawing/2014/main" id="{4CCB1001-7C49-7136-313E-4AF53F416015}"/>
              </a:ext>
            </a:extLst>
          </p:cNvPr>
          <p:cNvSpPr txBox="1"/>
          <p:nvPr/>
        </p:nvSpPr>
        <p:spPr>
          <a:xfrm>
            <a:off x="12052453" y="264405"/>
            <a:ext cx="0" cy="0"/>
          </a:xfrm>
          <a:prstGeom prst="rect">
            <a:avLst/>
          </a:prstGeom>
          <a:solidFill>
            <a:schemeClr val="bg1"/>
          </a:solidFill>
        </p:spPr>
        <p:txBody>
          <a:bodyPr wrap="none" rtlCol="0">
            <a:noAutofit/>
          </a:bodyPr>
          <a:lstStyle/>
          <a:p>
            <a:pPr algn="ctr"/>
            <a:endParaRPr lang="en-US" sz="1600" dirty="0" err="1"/>
          </a:p>
        </p:txBody>
      </p:sp>
      <p:sp>
        <p:nvSpPr>
          <p:cNvPr id="182" name="TextBox 181">
            <a:extLst>
              <a:ext uri="{FF2B5EF4-FFF2-40B4-BE49-F238E27FC236}">
                <a16:creationId xmlns:a16="http://schemas.microsoft.com/office/drawing/2014/main" id="{7296DB86-7246-54F4-F520-0F0AF60E7167}"/>
              </a:ext>
            </a:extLst>
          </p:cNvPr>
          <p:cNvSpPr txBox="1"/>
          <p:nvPr/>
        </p:nvSpPr>
        <p:spPr>
          <a:xfrm>
            <a:off x="636654" y="1502148"/>
            <a:ext cx="10918381" cy="882293"/>
          </a:xfrm>
          <a:prstGeom prst="rect">
            <a:avLst/>
          </a:prstGeom>
          <a:noFill/>
        </p:spPr>
        <p:txBody>
          <a:bodyPr wrap="square">
            <a:spAutoFit/>
          </a:bodyPr>
          <a:lstStyle/>
          <a:p>
            <a:pPr algn="ctr" rtl="0">
              <a:spcAft>
                <a:spcPts val="200"/>
              </a:spcAft>
              <a:defRPr sz="1400" b="1" i="0" u="none" strike="noStrike" kern="1200" spc="0" baseline="0">
                <a:solidFill>
                  <a:srgbClr val="000000"/>
                </a:solidFill>
                <a:latin typeface="+mn-lt"/>
                <a:ea typeface="Lato"/>
                <a:cs typeface="Lato"/>
              </a:defRPr>
            </a:pPr>
            <a:r>
              <a:rPr lang="en-US" sz="1600" dirty="0">
                <a:latin typeface="+mn-lt"/>
              </a:rPr>
              <a:t>Indicate the extent to which your WPI formal project experience</a:t>
            </a:r>
          </a:p>
          <a:p>
            <a:pPr algn="ctr" rtl="0">
              <a:spcAft>
                <a:spcPts val="200"/>
              </a:spcAft>
              <a:defRPr sz="1400" b="1" i="0" u="none" strike="noStrike" kern="1200" spc="0" baseline="0">
                <a:solidFill>
                  <a:srgbClr val="000000"/>
                </a:solidFill>
                <a:latin typeface="+mn-lt"/>
                <a:ea typeface="Lato"/>
                <a:cs typeface="Lato"/>
              </a:defRPr>
            </a:pPr>
            <a:r>
              <a:rPr lang="en-US" sz="1600" dirty="0">
                <a:latin typeface="+mn-lt"/>
              </a:rPr>
              <a:t>(through GPS, HUA, IQP, and/or MQP) </a:t>
            </a:r>
            <a:r>
              <a:rPr lang="en-US" sz="1600" u="sng" dirty="0">
                <a:latin typeface="+mn-lt"/>
              </a:rPr>
              <a:t>contributed to</a:t>
            </a:r>
            <a:r>
              <a:rPr lang="en-US" sz="1600" dirty="0">
                <a:latin typeface="+mn-lt"/>
              </a:rPr>
              <a:t>:</a:t>
            </a:r>
          </a:p>
          <a:p>
            <a:pPr algn="ctr" rtl="0">
              <a:defRPr sz="1400" b="1" i="0" u="none" strike="noStrike" kern="1200" spc="0" baseline="0">
                <a:solidFill>
                  <a:srgbClr val="000000"/>
                </a:solidFill>
                <a:latin typeface="+mn-lt"/>
                <a:ea typeface="Lato"/>
                <a:cs typeface="Lato"/>
              </a:defRPr>
            </a:pPr>
            <a:r>
              <a:rPr lang="en-US" sz="1600" b="0" i="1" dirty="0">
                <a:solidFill>
                  <a:srgbClr val="000000"/>
                </a:solidFill>
                <a:latin typeface="+mn-lt"/>
              </a:rPr>
              <a:t>% Moderately, Much or Very Much  </a:t>
            </a:r>
          </a:p>
        </p:txBody>
      </p:sp>
      <p:sp>
        <p:nvSpPr>
          <p:cNvPr id="58" name="Rectangle 57">
            <a:extLst>
              <a:ext uri="{FF2B5EF4-FFF2-40B4-BE49-F238E27FC236}">
                <a16:creationId xmlns:a16="http://schemas.microsoft.com/office/drawing/2014/main" id="{601B2C1F-67E9-9E33-FF7D-1805EDE5755C}"/>
              </a:ext>
            </a:extLst>
          </p:cNvPr>
          <p:cNvSpPr/>
          <p:nvPr/>
        </p:nvSpPr>
        <p:spPr bwMode="auto">
          <a:xfrm>
            <a:off x="608103" y="2656136"/>
            <a:ext cx="2697480" cy="1847088"/>
          </a:xfrm>
          <a:prstGeom prst="rect">
            <a:avLst/>
          </a:prstGeom>
          <a:solidFill>
            <a:srgbClr val="B2B7BB">
              <a:alpha val="10000"/>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5" name="TextBox 4">
            <a:extLst>
              <a:ext uri="{FF2B5EF4-FFF2-40B4-BE49-F238E27FC236}">
                <a16:creationId xmlns:a16="http://schemas.microsoft.com/office/drawing/2014/main" id="{13BFF277-1A6E-91D8-8B2D-EDDA73FDF265}"/>
              </a:ext>
            </a:extLst>
          </p:cNvPr>
          <p:cNvSpPr txBox="1"/>
          <p:nvPr/>
        </p:nvSpPr>
        <p:spPr>
          <a:xfrm>
            <a:off x="636655" y="3761535"/>
            <a:ext cx="2640376" cy="477054"/>
          </a:xfrm>
          <a:prstGeom prst="rect">
            <a:avLst/>
          </a:prstGeom>
          <a:noFill/>
        </p:spPr>
        <p:txBody>
          <a:bodyPr wrap="square">
            <a:spAutoFit/>
          </a:bodyPr>
          <a:lstStyle/>
          <a:p>
            <a:pPr algn="ctr">
              <a:lnSpc>
                <a:spcPts val="1525"/>
              </a:lnSpc>
            </a:pPr>
            <a:r>
              <a:rPr lang="en-US" sz="1400" spc="-20" dirty="0"/>
              <a:t>Develop a stronger</a:t>
            </a:r>
            <a:br>
              <a:rPr lang="en-US" sz="1400" spc="-20" dirty="0"/>
            </a:br>
            <a:r>
              <a:rPr lang="en-US" sz="1400" spc="-20" dirty="0"/>
              <a:t>personal character</a:t>
            </a:r>
          </a:p>
        </p:txBody>
      </p:sp>
      <p:graphicFrame>
        <p:nvGraphicFramePr>
          <p:cNvPr id="7" name="Chart 6">
            <a:extLst>
              <a:ext uri="{FF2B5EF4-FFF2-40B4-BE49-F238E27FC236}">
                <a16:creationId xmlns:a16="http://schemas.microsoft.com/office/drawing/2014/main" id="{B916AC13-4D72-64D9-1BE8-0C807C706D10}"/>
              </a:ext>
            </a:extLst>
          </p:cNvPr>
          <p:cNvGraphicFramePr/>
          <p:nvPr>
            <p:extLst>
              <p:ext uri="{D42A27DB-BD31-4B8C-83A1-F6EECF244321}">
                <p14:modId xmlns:p14="http://schemas.microsoft.com/office/powerpoint/2010/main" val="3382241234"/>
              </p:ext>
            </p:extLst>
          </p:nvPr>
        </p:nvGraphicFramePr>
        <p:xfrm>
          <a:off x="1051587" y="2661146"/>
          <a:ext cx="1810512" cy="120684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1004A57-E455-5233-94D7-7ADA379CB82B}"/>
              </a:ext>
            </a:extLst>
          </p:cNvPr>
          <p:cNvSpPr txBox="1"/>
          <p:nvPr/>
        </p:nvSpPr>
        <p:spPr>
          <a:xfrm>
            <a:off x="1452891" y="3074638"/>
            <a:ext cx="1007905" cy="397336"/>
          </a:xfrm>
          <a:prstGeom prst="rect">
            <a:avLst/>
          </a:prstGeom>
          <a:noFill/>
        </p:spPr>
        <p:txBody>
          <a:bodyPr wrap="square" rtlCol="0">
            <a:noAutofit/>
          </a:bodyPr>
          <a:lstStyle/>
          <a:p>
            <a:pPr algn="ctr"/>
            <a:r>
              <a:rPr lang="en-US" sz="2000" b="1" dirty="0">
                <a:solidFill>
                  <a:srgbClr val="AB162B"/>
                </a:solidFill>
              </a:rPr>
              <a:t>88%</a:t>
            </a:r>
            <a:endParaRPr lang="en-US" sz="2000" dirty="0"/>
          </a:p>
        </p:txBody>
      </p:sp>
      <p:sp>
        <p:nvSpPr>
          <p:cNvPr id="221" name="Rectangle 220">
            <a:extLst>
              <a:ext uri="{FF2B5EF4-FFF2-40B4-BE49-F238E27FC236}">
                <a16:creationId xmlns:a16="http://schemas.microsoft.com/office/drawing/2014/main" id="{5445A43B-D100-F259-D8DE-9A9E6E68D2D9}"/>
              </a:ext>
            </a:extLst>
          </p:cNvPr>
          <p:cNvSpPr/>
          <p:nvPr/>
        </p:nvSpPr>
        <p:spPr bwMode="auto">
          <a:xfrm>
            <a:off x="3367438" y="2656136"/>
            <a:ext cx="2697480" cy="1847088"/>
          </a:xfrm>
          <a:prstGeom prst="rect">
            <a:avLst/>
          </a:prstGeom>
          <a:solidFill>
            <a:srgbClr val="B2B7BB">
              <a:alpha val="10000"/>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222" name="TextBox 221">
            <a:extLst>
              <a:ext uri="{FF2B5EF4-FFF2-40B4-BE49-F238E27FC236}">
                <a16:creationId xmlns:a16="http://schemas.microsoft.com/office/drawing/2014/main" id="{15BAAB4B-3502-B5CF-C535-89319148589B}"/>
              </a:ext>
            </a:extLst>
          </p:cNvPr>
          <p:cNvSpPr txBox="1"/>
          <p:nvPr/>
        </p:nvSpPr>
        <p:spPr>
          <a:xfrm>
            <a:off x="3395990" y="3761535"/>
            <a:ext cx="2640376" cy="477054"/>
          </a:xfrm>
          <a:prstGeom prst="rect">
            <a:avLst/>
          </a:prstGeom>
          <a:noFill/>
        </p:spPr>
        <p:txBody>
          <a:bodyPr wrap="square">
            <a:spAutoFit/>
          </a:bodyPr>
          <a:lstStyle/>
          <a:p>
            <a:pPr algn="ctr">
              <a:lnSpc>
                <a:spcPts val="1525"/>
              </a:lnSpc>
            </a:pPr>
            <a:r>
              <a:rPr lang="en-US" sz="1400" spc="-20" dirty="0"/>
              <a:t>Feelings that own</a:t>
            </a:r>
          </a:p>
          <a:p>
            <a:pPr algn="ctr">
              <a:lnSpc>
                <a:spcPts val="1525"/>
              </a:lnSpc>
            </a:pPr>
            <a:r>
              <a:rPr lang="en-US" sz="1400" spc="-20" dirty="0"/>
              <a:t>ideas are valuable</a:t>
            </a:r>
          </a:p>
        </p:txBody>
      </p:sp>
      <p:graphicFrame>
        <p:nvGraphicFramePr>
          <p:cNvPr id="223" name="Chart 222">
            <a:extLst>
              <a:ext uri="{FF2B5EF4-FFF2-40B4-BE49-F238E27FC236}">
                <a16:creationId xmlns:a16="http://schemas.microsoft.com/office/drawing/2014/main" id="{CE2BF4F1-A779-86A1-022E-751F401A32AE}"/>
              </a:ext>
            </a:extLst>
          </p:cNvPr>
          <p:cNvGraphicFramePr/>
          <p:nvPr>
            <p:extLst>
              <p:ext uri="{D42A27DB-BD31-4B8C-83A1-F6EECF244321}">
                <p14:modId xmlns:p14="http://schemas.microsoft.com/office/powerpoint/2010/main" val="4070385138"/>
              </p:ext>
            </p:extLst>
          </p:nvPr>
        </p:nvGraphicFramePr>
        <p:xfrm>
          <a:off x="3810922" y="2661146"/>
          <a:ext cx="1810512" cy="1206845"/>
        </p:xfrm>
        <a:graphic>
          <a:graphicData uri="http://schemas.openxmlformats.org/drawingml/2006/chart">
            <c:chart xmlns:c="http://schemas.openxmlformats.org/drawingml/2006/chart" xmlns:r="http://schemas.openxmlformats.org/officeDocument/2006/relationships" r:id="rId4"/>
          </a:graphicData>
        </a:graphic>
      </p:graphicFrame>
      <p:sp>
        <p:nvSpPr>
          <p:cNvPr id="224" name="TextBox 223">
            <a:extLst>
              <a:ext uri="{FF2B5EF4-FFF2-40B4-BE49-F238E27FC236}">
                <a16:creationId xmlns:a16="http://schemas.microsoft.com/office/drawing/2014/main" id="{DA290610-2C88-4EDF-A4FD-FBD684D2A30F}"/>
              </a:ext>
            </a:extLst>
          </p:cNvPr>
          <p:cNvSpPr txBox="1"/>
          <p:nvPr/>
        </p:nvSpPr>
        <p:spPr>
          <a:xfrm>
            <a:off x="4212226" y="3074638"/>
            <a:ext cx="1007905" cy="397336"/>
          </a:xfrm>
          <a:prstGeom prst="rect">
            <a:avLst/>
          </a:prstGeom>
          <a:noFill/>
        </p:spPr>
        <p:txBody>
          <a:bodyPr wrap="square" rtlCol="0">
            <a:noAutofit/>
          </a:bodyPr>
          <a:lstStyle/>
          <a:p>
            <a:pPr algn="ctr"/>
            <a:r>
              <a:rPr lang="en-US" sz="2000" b="1" dirty="0">
                <a:solidFill>
                  <a:srgbClr val="AB162B"/>
                </a:solidFill>
              </a:rPr>
              <a:t>84%</a:t>
            </a:r>
            <a:endParaRPr lang="en-US" sz="2000" dirty="0"/>
          </a:p>
        </p:txBody>
      </p:sp>
      <p:sp>
        <p:nvSpPr>
          <p:cNvPr id="226" name="Rectangle 225">
            <a:extLst>
              <a:ext uri="{FF2B5EF4-FFF2-40B4-BE49-F238E27FC236}">
                <a16:creationId xmlns:a16="http://schemas.microsoft.com/office/drawing/2014/main" id="{27C82215-EA3C-1534-11B1-78575970947F}"/>
              </a:ext>
            </a:extLst>
          </p:cNvPr>
          <p:cNvSpPr/>
          <p:nvPr/>
        </p:nvSpPr>
        <p:spPr bwMode="auto">
          <a:xfrm>
            <a:off x="6126773" y="2656136"/>
            <a:ext cx="2697480" cy="1847088"/>
          </a:xfrm>
          <a:prstGeom prst="rect">
            <a:avLst/>
          </a:prstGeom>
          <a:solidFill>
            <a:srgbClr val="B2B7BB">
              <a:alpha val="10000"/>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227" name="TextBox 226">
            <a:extLst>
              <a:ext uri="{FF2B5EF4-FFF2-40B4-BE49-F238E27FC236}">
                <a16:creationId xmlns:a16="http://schemas.microsoft.com/office/drawing/2014/main" id="{FC6A7F31-AC09-1949-6E65-EB64F0D015F0}"/>
              </a:ext>
            </a:extLst>
          </p:cNvPr>
          <p:cNvSpPr txBox="1"/>
          <p:nvPr/>
        </p:nvSpPr>
        <p:spPr>
          <a:xfrm>
            <a:off x="6155325" y="3761535"/>
            <a:ext cx="2640376" cy="477054"/>
          </a:xfrm>
          <a:prstGeom prst="rect">
            <a:avLst/>
          </a:prstGeom>
          <a:noFill/>
        </p:spPr>
        <p:txBody>
          <a:bodyPr wrap="square">
            <a:spAutoFit/>
          </a:bodyPr>
          <a:lstStyle/>
          <a:p>
            <a:pPr algn="ctr">
              <a:lnSpc>
                <a:spcPts val="1525"/>
              </a:lnSpc>
            </a:pPr>
            <a:r>
              <a:rPr lang="en-US" sz="1400" spc="-20" dirty="0"/>
              <a:t>Feelings of being connected</a:t>
            </a:r>
            <a:br>
              <a:rPr lang="en-US" sz="1400" spc="-20" dirty="0"/>
            </a:br>
            <a:r>
              <a:rPr lang="en-US" sz="1400" spc="-20" dirty="0"/>
              <a:t>to the WPI community</a:t>
            </a:r>
          </a:p>
        </p:txBody>
      </p:sp>
      <p:graphicFrame>
        <p:nvGraphicFramePr>
          <p:cNvPr id="228" name="Chart 227">
            <a:extLst>
              <a:ext uri="{FF2B5EF4-FFF2-40B4-BE49-F238E27FC236}">
                <a16:creationId xmlns:a16="http://schemas.microsoft.com/office/drawing/2014/main" id="{93271F67-5DC0-A3EA-3203-630EE1E74096}"/>
              </a:ext>
            </a:extLst>
          </p:cNvPr>
          <p:cNvGraphicFramePr/>
          <p:nvPr>
            <p:extLst>
              <p:ext uri="{D42A27DB-BD31-4B8C-83A1-F6EECF244321}">
                <p14:modId xmlns:p14="http://schemas.microsoft.com/office/powerpoint/2010/main" val="1177238071"/>
              </p:ext>
            </p:extLst>
          </p:nvPr>
        </p:nvGraphicFramePr>
        <p:xfrm>
          <a:off x="6570257" y="2661146"/>
          <a:ext cx="1810512" cy="1206845"/>
        </p:xfrm>
        <a:graphic>
          <a:graphicData uri="http://schemas.openxmlformats.org/drawingml/2006/chart">
            <c:chart xmlns:c="http://schemas.openxmlformats.org/drawingml/2006/chart" xmlns:r="http://schemas.openxmlformats.org/officeDocument/2006/relationships" r:id="rId5"/>
          </a:graphicData>
        </a:graphic>
      </p:graphicFrame>
      <p:sp>
        <p:nvSpPr>
          <p:cNvPr id="229" name="TextBox 228">
            <a:extLst>
              <a:ext uri="{FF2B5EF4-FFF2-40B4-BE49-F238E27FC236}">
                <a16:creationId xmlns:a16="http://schemas.microsoft.com/office/drawing/2014/main" id="{918392F8-9751-DEF1-0125-CBDD1D20F279}"/>
              </a:ext>
            </a:extLst>
          </p:cNvPr>
          <p:cNvSpPr txBox="1"/>
          <p:nvPr/>
        </p:nvSpPr>
        <p:spPr>
          <a:xfrm>
            <a:off x="6971561" y="3074638"/>
            <a:ext cx="1007905" cy="397336"/>
          </a:xfrm>
          <a:prstGeom prst="rect">
            <a:avLst/>
          </a:prstGeom>
          <a:noFill/>
        </p:spPr>
        <p:txBody>
          <a:bodyPr wrap="square" rtlCol="0">
            <a:noAutofit/>
          </a:bodyPr>
          <a:lstStyle/>
          <a:p>
            <a:pPr algn="ctr"/>
            <a:r>
              <a:rPr lang="en-US" sz="2000" b="1" dirty="0">
                <a:solidFill>
                  <a:srgbClr val="AB162B"/>
                </a:solidFill>
              </a:rPr>
              <a:t>77%</a:t>
            </a:r>
            <a:endParaRPr lang="en-US" sz="2000" dirty="0"/>
          </a:p>
        </p:txBody>
      </p:sp>
      <p:sp>
        <p:nvSpPr>
          <p:cNvPr id="231" name="Rectangle 230">
            <a:extLst>
              <a:ext uri="{FF2B5EF4-FFF2-40B4-BE49-F238E27FC236}">
                <a16:creationId xmlns:a16="http://schemas.microsoft.com/office/drawing/2014/main" id="{E3EABFA1-5127-F7E0-3070-3978095143F9}"/>
              </a:ext>
            </a:extLst>
          </p:cNvPr>
          <p:cNvSpPr/>
          <p:nvPr/>
        </p:nvSpPr>
        <p:spPr bwMode="auto">
          <a:xfrm>
            <a:off x="8886108" y="2656136"/>
            <a:ext cx="2697480" cy="1847088"/>
          </a:xfrm>
          <a:prstGeom prst="rect">
            <a:avLst/>
          </a:prstGeom>
          <a:solidFill>
            <a:srgbClr val="B2B7BB">
              <a:alpha val="10000"/>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232" name="TextBox 231">
            <a:extLst>
              <a:ext uri="{FF2B5EF4-FFF2-40B4-BE49-F238E27FC236}">
                <a16:creationId xmlns:a16="http://schemas.microsoft.com/office/drawing/2014/main" id="{73872E14-DFF5-FC35-9FE8-7A8A01DE17AD}"/>
              </a:ext>
            </a:extLst>
          </p:cNvPr>
          <p:cNvSpPr txBox="1"/>
          <p:nvPr/>
        </p:nvSpPr>
        <p:spPr>
          <a:xfrm>
            <a:off x="8914660" y="3761535"/>
            <a:ext cx="2640376" cy="477054"/>
          </a:xfrm>
          <a:prstGeom prst="rect">
            <a:avLst/>
          </a:prstGeom>
          <a:noFill/>
        </p:spPr>
        <p:txBody>
          <a:bodyPr wrap="square">
            <a:spAutoFit/>
          </a:bodyPr>
          <a:lstStyle/>
          <a:p>
            <a:pPr algn="ctr">
              <a:lnSpc>
                <a:spcPts val="1525"/>
              </a:lnSpc>
            </a:pPr>
            <a:r>
              <a:rPr lang="en-US" sz="1400" spc="-20" dirty="0"/>
              <a:t>Feelings of being able to</a:t>
            </a:r>
            <a:br>
              <a:rPr lang="en-US" sz="1400" spc="-20" dirty="0"/>
            </a:br>
            <a:r>
              <a:rPr lang="en-US" sz="1400" spc="-20" dirty="0"/>
              <a:t>"make a difference"</a:t>
            </a:r>
          </a:p>
        </p:txBody>
      </p:sp>
      <p:graphicFrame>
        <p:nvGraphicFramePr>
          <p:cNvPr id="233" name="Chart 232">
            <a:extLst>
              <a:ext uri="{FF2B5EF4-FFF2-40B4-BE49-F238E27FC236}">
                <a16:creationId xmlns:a16="http://schemas.microsoft.com/office/drawing/2014/main" id="{B260E540-9807-4E08-38FB-11F279F2D7C4}"/>
              </a:ext>
            </a:extLst>
          </p:cNvPr>
          <p:cNvGraphicFramePr/>
          <p:nvPr>
            <p:extLst>
              <p:ext uri="{D42A27DB-BD31-4B8C-83A1-F6EECF244321}">
                <p14:modId xmlns:p14="http://schemas.microsoft.com/office/powerpoint/2010/main" val="1645228976"/>
              </p:ext>
            </p:extLst>
          </p:nvPr>
        </p:nvGraphicFramePr>
        <p:xfrm>
          <a:off x="9329592" y="2661146"/>
          <a:ext cx="1810512" cy="1206845"/>
        </p:xfrm>
        <a:graphic>
          <a:graphicData uri="http://schemas.openxmlformats.org/drawingml/2006/chart">
            <c:chart xmlns:c="http://schemas.openxmlformats.org/drawingml/2006/chart" xmlns:r="http://schemas.openxmlformats.org/officeDocument/2006/relationships" r:id="rId6"/>
          </a:graphicData>
        </a:graphic>
      </p:graphicFrame>
      <p:sp>
        <p:nvSpPr>
          <p:cNvPr id="234" name="TextBox 233">
            <a:extLst>
              <a:ext uri="{FF2B5EF4-FFF2-40B4-BE49-F238E27FC236}">
                <a16:creationId xmlns:a16="http://schemas.microsoft.com/office/drawing/2014/main" id="{06C3AD25-F287-55AF-F1D3-4692642B8CF5}"/>
              </a:ext>
            </a:extLst>
          </p:cNvPr>
          <p:cNvSpPr txBox="1"/>
          <p:nvPr/>
        </p:nvSpPr>
        <p:spPr>
          <a:xfrm>
            <a:off x="9730896" y="3074638"/>
            <a:ext cx="1007905" cy="397336"/>
          </a:xfrm>
          <a:prstGeom prst="rect">
            <a:avLst/>
          </a:prstGeom>
          <a:noFill/>
        </p:spPr>
        <p:txBody>
          <a:bodyPr wrap="square" rtlCol="0">
            <a:noAutofit/>
          </a:bodyPr>
          <a:lstStyle/>
          <a:p>
            <a:pPr algn="ctr"/>
            <a:r>
              <a:rPr lang="en-US" sz="2000" b="1" dirty="0">
                <a:solidFill>
                  <a:srgbClr val="AB162B"/>
                </a:solidFill>
              </a:rPr>
              <a:t>77%</a:t>
            </a:r>
            <a:endParaRPr lang="en-US" sz="2000" dirty="0"/>
          </a:p>
        </p:txBody>
      </p:sp>
      <p:sp>
        <p:nvSpPr>
          <p:cNvPr id="236" name="Rectangle 235">
            <a:extLst>
              <a:ext uri="{FF2B5EF4-FFF2-40B4-BE49-F238E27FC236}">
                <a16:creationId xmlns:a16="http://schemas.microsoft.com/office/drawing/2014/main" id="{33E349AD-33AE-17F3-F4AD-D06412708C17}"/>
              </a:ext>
            </a:extLst>
          </p:cNvPr>
          <p:cNvSpPr/>
          <p:nvPr/>
        </p:nvSpPr>
        <p:spPr bwMode="auto">
          <a:xfrm>
            <a:off x="608103" y="4568440"/>
            <a:ext cx="2155321" cy="1847088"/>
          </a:xfrm>
          <a:prstGeom prst="rect">
            <a:avLst/>
          </a:prstGeom>
          <a:solidFill>
            <a:srgbClr val="B2B7BB">
              <a:alpha val="10000"/>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237" name="TextBox 236">
            <a:extLst>
              <a:ext uri="{FF2B5EF4-FFF2-40B4-BE49-F238E27FC236}">
                <a16:creationId xmlns:a16="http://schemas.microsoft.com/office/drawing/2014/main" id="{2B123DD0-9D78-ACFA-9D5F-CD47E59A4831}"/>
              </a:ext>
            </a:extLst>
          </p:cNvPr>
          <p:cNvSpPr txBox="1"/>
          <p:nvPr/>
        </p:nvSpPr>
        <p:spPr>
          <a:xfrm>
            <a:off x="608103" y="5673839"/>
            <a:ext cx="2155321" cy="669414"/>
          </a:xfrm>
          <a:prstGeom prst="rect">
            <a:avLst/>
          </a:prstGeom>
          <a:noFill/>
        </p:spPr>
        <p:txBody>
          <a:bodyPr wrap="square">
            <a:spAutoFit/>
          </a:bodyPr>
          <a:lstStyle/>
          <a:p>
            <a:pPr algn="ctr">
              <a:lnSpc>
                <a:spcPts val="1525"/>
              </a:lnSpc>
            </a:pPr>
            <a:r>
              <a:rPr lang="en-US" sz="1400" spc="-20" dirty="0"/>
              <a:t>Enriching life in ways that were not necessarily academic or work-related</a:t>
            </a:r>
          </a:p>
        </p:txBody>
      </p:sp>
      <p:graphicFrame>
        <p:nvGraphicFramePr>
          <p:cNvPr id="238" name="Chart 237">
            <a:extLst>
              <a:ext uri="{FF2B5EF4-FFF2-40B4-BE49-F238E27FC236}">
                <a16:creationId xmlns:a16="http://schemas.microsoft.com/office/drawing/2014/main" id="{D3D63CD9-61B1-A415-C87A-CA17AB85485A}"/>
              </a:ext>
            </a:extLst>
          </p:cNvPr>
          <p:cNvGraphicFramePr/>
          <p:nvPr>
            <p:extLst>
              <p:ext uri="{D42A27DB-BD31-4B8C-83A1-F6EECF244321}">
                <p14:modId xmlns:p14="http://schemas.microsoft.com/office/powerpoint/2010/main" val="457953337"/>
              </p:ext>
            </p:extLst>
          </p:nvPr>
        </p:nvGraphicFramePr>
        <p:xfrm>
          <a:off x="962452" y="4573450"/>
          <a:ext cx="1446622" cy="1206845"/>
        </p:xfrm>
        <a:graphic>
          <a:graphicData uri="http://schemas.openxmlformats.org/drawingml/2006/chart">
            <c:chart xmlns:c="http://schemas.openxmlformats.org/drawingml/2006/chart" xmlns:r="http://schemas.openxmlformats.org/officeDocument/2006/relationships" r:id="rId7"/>
          </a:graphicData>
        </a:graphic>
      </p:graphicFrame>
      <p:sp>
        <p:nvSpPr>
          <p:cNvPr id="239" name="TextBox 238">
            <a:extLst>
              <a:ext uri="{FF2B5EF4-FFF2-40B4-BE49-F238E27FC236}">
                <a16:creationId xmlns:a16="http://schemas.microsoft.com/office/drawing/2014/main" id="{5F5B0140-B1B3-727F-845A-FF5027FE4CEB}"/>
              </a:ext>
            </a:extLst>
          </p:cNvPr>
          <p:cNvSpPr txBox="1"/>
          <p:nvPr/>
        </p:nvSpPr>
        <p:spPr>
          <a:xfrm>
            <a:off x="1283099" y="4986942"/>
            <a:ext cx="805329" cy="397336"/>
          </a:xfrm>
          <a:prstGeom prst="rect">
            <a:avLst/>
          </a:prstGeom>
          <a:noFill/>
        </p:spPr>
        <p:txBody>
          <a:bodyPr wrap="square" rtlCol="0">
            <a:noAutofit/>
          </a:bodyPr>
          <a:lstStyle/>
          <a:p>
            <a:pPr algn="ctr"/>
            <a:r>
              <a:rPr lang="en-US" sz="2000" b="1" dirty="0">
                <a:solidFill>
                  <a:srgbClr val="AB162B"/>
                </a:solidFill>
              </a:rPr>
              <a:t>75%</a:t>
            </a:r>
            <a:endParaRPr lang="en-US" sz="2000" dirty="0"/>
          </a:p>
        </p:txBody>
      </p:sp>
      <p:sp>
        <p:nvSpPr>
          <p:cNvPr id="13" name="Rectangle 12">
            <a:extLst>
              <a:ext uri="{FF2B5EF4-FFF2-40B4-BE49-F238E27FC236}">
                <a16:creationId xmlns:a16="http://schemas.microsoft.com/office/drawing/2014/main" id="{1B937F83-0CE6-AAAA-930D-3907FD5A95C5}"/>
              </a:ext>
            </a:extLst>
          </p:cNvPr>
          <p:cNvSpPr/>
          <p:nvPr/>
        </p:nvSpPr>
        <p:spPr bwMode="auto">
          <a:xfrm>
            <a:off x="2813144" y="4568440"/>
            <a:ext cx="2155321" cy="1847088"/>
          </a:xfrm>
          <a:prstGeom prst="rect">
            <a:avLst/>
          </a:prstGeom>
          <a:solidFill>
            <a:srgbClr val="B2B7BB">
              <a:alpha val="10000"/>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14" name="TextBox 13">
            <a:extLst>
              <a:ext uri="{FF2B5EF4-FFF2-40B4-BE49-F238E27FC236}">
                <a16:creationId xmlns:a16="http://schemas.microsoft.com/office/drawing/2014/main" id="{EC42BF4B-3668-23B9-F7E1-455F6524947C}"/>
              </a:ext>
            </a:extLst>
          </p:cNvPr>
          <p:cNvSpPr txBox="1"/>
          <p:nvPr/>
        </p:nvSpPr>
        <p:spPr>
          <a:xfrm>
            <a:off x="2813144" y="5673839"/>
            <a:ext cx="2155321" cy="669414"/>
          </a:xfrm>
          <a:prstGeom prst="rect">
            <a:avLst/>
          </a:prstGeom>
          <a:noFill/>
        </p:spPr>
        <p:txBody>
          <a:bodyPr wrap="square">
            <a:spAutoFit/>
          </a:bodyPr>
          <a:lstStyle/>
          <a:p>
            <a:pPr algn="ctr">
              <a:lnSpc>
                <a:spcPts val="1525"/>
              </a:lnSpc>
            </a:pPr>
            <a:r>
              <a:rPr lang="en-US" sz="1400" spc="-20" dirty="0"/>
              <a:t>Feelings of being connected to a</a:t>
            </a:r>
            <a:br>
              <a:rPr lang="en-US" sz="1400" spc="-20" dirty="0"/>
            </a:br>
            <a:r>
              <a:rPr lang="en-US" sz="1400" spc="-20" dirty="0"/>
              <a:t>non-WPI community</a:t>
            </a:r>
          </a:p>
        </p:txBody>
      </p:sp>
      <p:graphicFrame>
        <p:nvGraphicFramePr>
          <p:cNvPr id="15" name="Chart 14">
            <a:extLst>
              <a:ext uri="{FF2B5EF4-FFF2-40B4-BE49-F238E27FC236}">
                <a16:creationId xmlns:a16="http://schemas.microsoft.com/office/drawing/2014/main" id="{619AF892-9A0A-1DD2-2F76-EE802280A781}"/>
              </a:ext>
            </a:extLst>
          </p:cNvPr>
          <p:cNvGraphicFramePr/>
          <p:nvPr>
            <p:extLst>
              <p:ext uri="{D42A27DB-BD31-4B8C-83A1-F6EECF244321}">
                <p14:modId xmlns:p14="http://schemas.microsoft.com/office/powerpoint/2010/main" val="397442449"/>
              </p:ext>
            </p:extLst>
          </p:nvPr>
        </p:nvGraphicFramePr>
        <p:xfrm>
          <a:off x="3167493" y="4573450"/>
          <a:ext cx="1446622" cy="1206845"/>
        </p:xfrm>
        <a:graphic>
          <a:graphicData uri="http://schemas.openxmlformats.org/drawingml/2006/chart">
            <c:chart xmlns:c="http://schemas.openxmlformats.org/drawingml/2006/chart" xmlns:r="http://schemas.openxmlformats.org/officeDocument/2006/relationships" r:id="rId8"/>
          </a:graphicData>
        </a:graphic>
      </p:graphicFrame>
      <p:sp>
        <p:nvSpPr>
          <p:cNvPr id="16" name="TextBox 15">
            <a:extLst>
              <a:ext uri="{FF2B5EF4-FFF2-40B4-BE49-F238E27FC236}">
                <a16:creationId xmlns:a16="http://schemas.microsoft.com/office/drawing/2014/main" id="{59C9D59E-C297-2464-A3CD-F933B7758103}"/>
              </a:ext>
            </a:extLst>
          </p:cNvPr>
          <p:cNvSpPr txBox="1"/>
          <p:nvPr/>
        </p:nvSpPr>
        <p:spPr>
          <a:xfrm>
            <a:off x="3488140" y="4986942"/>
            <a:ext cx="805329" cy="397336"/>
          </a:xfrm>
          <a:prstGeom prst="rect">
            <a:avLst/>
          </a:prstGeom>
          <a:noFill/>
        </p:spPr>
        <p:txBody>
          <a:bodyPr wrap="square" rtlCol="0">
            <a:noAutofit/>
          </a:bodyPr>
          <a:lstStyle/>
          <a:p>
            <a:pPr algn="ctr"/>
            <a:r>
              <a:rPr lang="en-US" sz="2000" b="1" dirty="0">
                <a:solidFill>
                  <a:srgbClr val="AB162B"/>
                </a:solidFill>
              </a:rPr>
              <a:t>65%</a:t>
            </a:r>
            <a:endParaRPr lang="en-US" sz="2000" dirty="0"/>
          </a:p>
        </p:txBody>
      </p:sp>
      <p:sp>
        <p:nvSpPr>
          <p:cNvPr id="18" name="Rectangle 17">
            <a:extLst>
              <a:ext uri="{FF2B5EF4-FFF2-40B4-BE49-F238E27FC236}">
                <a16:creationId xmlns:a16="http://schemas.microsoft.com/office/drawing/2014/main" id="{2654F893-3EC3-28DE-4073-31D6BABDC237}"/>
              </a:ext>
            </a:extLst>
          </p:cNvPr>
          <p:cNvSpPr/>
          <p:nvPr/>
        </p:nvSpPr>
        <p:spPr bwMode="auto">
          <a:xfrm>
            <a:off x="5018185" y="4568440"/>
            <a:ext cx="2155321" cy="1847088"/>
          </a:xfrm>
          <a:prstGeom prst="rect">
            <a:avLst/>
          </a:prstGeom>
          <a:solidFill>
            <a:srgbClr val="B2B7BB">
              <a:alpha val="10000"/>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19" name="TextBox 18">
            <a:extLst>
              <a:ext uri="{FF2B5EF4-FFF2-40B4-BE49-F238E27FC236}">
                <a16:creationId xmlns:a16="http://schemas.microsoft.com/office/drawing/2014/main" id="{124FB403-17C9-CC5A-6F27-38C08AFEEB7B}"/>
              </a:ext>
            </a:extLst>
          </p:cNvPr>
          <p:cNvSpPr txBox="1"/>
          <p:nvPr/>
        </p:nvSpPr>
        <p:spPr>
          <a:xfrm>
            <a:off x="5018185" y="5673839"/>
            <a:ext cx="2155321" cy="669414"/>
          </a:xfrm>
          <a:prstGeom prst="rect">
            <a:avLst/>
          </a:prstGeom>
          <a:noFill/>
        </p:spPr>
        <p:txBody>
          <a:bodyPr wrap="square">
            <a:spAutoFit/>
          </a:bodyPr>
          <a:lstStyle/>
          <a:p>
            <a:pPr algn="ctr">
              <a:lnSpc>
                <a:spcPts val="1525"/>
              </a:lnSpc>
            </a:pPr>
            <a:r>
              <a:rPr lang="en-US" sz="1400" spc="-20" dirty="0"/>
              <a:t>Desire to maintain involvement with</a:t>
            </a:r>
            <a:br>
              <a:rPr lang="en-US" sz="1400" spc="-20" dirty="0"/>
            </a:br>
            <a:r>
              <a:rPr lang="en-US" sz="1400" spc="-20" dirty="0"/>
              <a:t>the WPI community</a:t>
            </a:r>
          </a:p>
        </p:txBody>
      </p:sp>
      <p:graphicFrame>
        <p:nvGraphicFramePr>
          <p:cNvPr id="20" name="Chart 19">
            <a:extLst>
              <a:ext uri="{FF2B5EF4-FFF2-40B4-BE49-F238E27FC236}">
                <a16:creationId xmlns:a16="http://schemas.microsoft.com/office/drawing/2014/main" id="{82CE7BF3-0B1F-2B0B-3C35-2D605A85DA3D}"/>
              </a:ext>
            </a:extLst>
          </p:cNvPr>
          <p:cNvGraphicFramePr/>
          <p:nvPr>
            <p:extLst>
              <p:ext uri="{D42A27DB-BD31-4B8C-83A1-F6EECF244321}">
                <p14:modId xmlns:p14="http://schemas.microsoft.com/office/powerpoint/2010/main" val="3744098668"/>
              </p:ext>
            </p:extLst>
          </p:nvPr>
        </p:nvGraphicFramePr>
        <p:xfrm>
          <a:off x="5372534" y="4573450"/>
          <a:ext cx="1446622" cy="1206845"/>
        </p:xfrm>
        <a:graphic>
          <a:graphicData uri="http://schemas.openxmlformats.org/drawingml/2006/chart">
            <c:chart xmlns:c="http://schemas.openxmlformats.org/drawingml/2006/chart" xmlns:r="http://schemas.openxmlformats.org/officeDocument/2006/relationships" r:id="rId9"/>
          </a:graphicData>
        </a:graphic>
      </p:graphicFrame>
      <p:sp>
        <p:nvSpPr>
          <p:cNvPr id="21" name="TextBox 20">
            <a:extLst>
              <a:ext uri="{FF2B5EF4-FFF2-40B4-BE49-F238E27FC236}">
                <a16:creationId xmlns:a16="http://schemas.microsoft.com/office/drawing/2014/main" id="{C916B27C-3EF3-234B-F2A0-F863ABB2A4F2}"/>
              </a:ext>
            </a:extLst>
          </p:cNvPr>
          <p:cNvSpPr txBox="1"/>
          <p:nvPr/>
        </p:nvSpPr>
        <p:spPr>
          <a:xfrm>
            <a:off x="5693181" y="4986942"/>
            <a:ext cx="805329" cy="397336"/>
          </a:xfrm>
          <a:prstGeom prst="rect">
            <a:avLst/>
          </a:prstGeom>
          <a:noFill/>
        </p:spPr>
        <p:txBody>
          <a:bodyPr wrap="square" rtlCol="0">
            <a:noAutofit/>
          </a:bodyPr>
          <a:lstStyle/>
          <a:p>
            <a:pPr algn="ctr"/>
            <a:r>
              <a:rPr lang="en-US" sz="2000" b="1" dirty="0">
                <a:solidFill>
                  <a:srgbClr val="AB162B"/>
                </a:solidFill>
              </a:rPr>
              <a:t>65%</a:t>
            </a:r>
            <a:endParaRPr lang="en-US" sz="2000" dirty="0"/>
          </a:p>
        </p:txBody>
      </p:sp>
      <p:sp>
        <p:nvSpPr>
          <p:cNvPr id="23" name="Rectangle 22">
            <a:extLst>
              <a:ext uri="{FF2B5EF4-FFF2-40B4-BE49-F238E27FC236}">
                <a16:creationId xmlns:a16="http://schemas.microsoft.com/office/drawing/2014/main" id="{A3FCB19E-CDF3-A7AB-531E-4F9452A50E51}"/>
              </a:ext>
            </a:extLst>
          </p:cNvPr>
          <p:cNvSpPr/>
          <p:nvPr/>
        </p:nvSpPr>
        <p:spPr bwMode="auto">
          <a:xfrm>
            <a:off x="7223226" y="4568440"/>
            <a:ext cx="2155321" cy="1847088"/>
          </a:xfrm>
          <a:prstGeom prst="rect">
            <a:avLst/>
          </a:prstGeom>
          <a:solidFill>
            <a:srgbClr val="B2B7BB">
              <a:alpha val="10000"/>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24" name="TextBox 23">
            <a:extLst>
              <a:ext uri="{FF2B5EF4-FFF2-40B4-BE49-F238E27FC236}">
                <a16:creationId xmlns:a16="http://schemas.microsoft.com/office/drawing/2014/main" id="{066043AF-CFAC-98D4-0C45-B257E821E180}"/>
              </a:ext>
            </a:extLst>
          </p:cNvPr>
          <p:cNvSpPr txBox="1"/>
          <p:nvPr/>
        </p:nvSpPr>
        <p:spPr>
          <a:xfrm>
            <a:off x="7223226" y="5673839"/>
            <a:ext cx="2155321" cy="477054"/>
          </a:xfrm>
          <a:prstGeom prst="rect">
            <a:avLst/>
          </a:prstGeom>
          <a:noFill/>
        </p:spPr>
        <p:txBody>
          <a:bodyPr wrap="square">
            <a:spAutoFit/>
          </a:bodyPr>
          <a:lstStyle/>
          <a:p>
            <a:pPr algn="ctr">
              <a:lnSpc>
                <a:spcPts val="1525"/>
              </a:lnSpc>
            </a:pPr>
            <a:r>
              <a:rPr lang="en-US" sz="1400" spc="-20" dirty="0"/>
              <a:t>Achieve work/life</a:t>
            </a:r>
            <a:br>
              <a:rPr lang="en-US" sz="1400" spc="-20" dirty="0"/>
            </a:br>
            <a:r>
              <a:rPr lang="en-US" sz="1400" spc="-20" dirty="0"/>
              <a:t>balance</a:t>
            </a:r>
          </a:p>
        </p:txBody>
      </p:sp>
      <p:graphicFrame>
        <p:nvGraphicFramePr>
          <p:cNvPr id="25" name="Chart 24">
            <a:extLst>
              <a:ext uri="{FF2B5EF4-FFF2-40B4-BE49-F238E27FC236}">
                <a16:creationId xmlns:a16="http://schemas.microsoft.com/office/drawing/2014/main" id="{254030AC-1164-A85B-8DE9-C1E72D5958D7}"/>
              </a:ext>
            </a:extLst>
          </p:cNvPr>
          <p:cNvGraphicFramePr/>
          <p:nvPr>
            <p:extLst>
              <p:ext uri="{D42A27DB-BD31-4B8C-83A1-F6EECF244321}">
                <p14:modId xmlns:p14="http://schemas.microsoft.com/office/powerpoint/2010/main" val="24456936"/>
              </p:ext>
            </p:extLst>
          </p:nvPr>
        </p:nvGraphicFramePr>
        <p:xfrm>
          <a:off x="7577575" y="4573450"/>
          <a:ext cx="1446622" cy="1206845"/>
        </p:xfrm>
        <a:graphic>
          <a:graphicData uri="http://schemas.openxmlformats.org/drawingml/2006/chart">
            <c:chart xmlns:c="http://schemas.openxmlformats.org/drawingml/2006/chart" xmlns:r="http://schemas.openxmlformats.org/officeDocument/2006/relationships" r:id="rId10"/>
          </a:graphicData>
        </a:graphic>
      </p:graphicFrame>
      <p:sp>
        <p:nvSpPr>
          <p:cNvPr id="26" name="TextBox 25">
            <a:extLst>
              <a:ext uri="{FF2B5EF4-FFF2-40B4-BE49-F238E27FC236}">
                <a16:creationId xmlns:a16="http://schemas.microsoft.com/office/drawing/2014/main" id="{25E2C869-041E-D0EA-3B12-87AA0F919D6F}"/>
              </a:ext>
            </a:extLst>
          </p:cNvPr>
          <p:cNvSpPr txBox="1"/>
          <p:nvPr/>
        </p:nvSpPr>
        <p:spPr>
          <a:xfrm>
            <a:off x="7898222" y="4986942"/>
            <a:ext cx="805329" cy="397336"/>
          </a:xfrm>
          <a:prstGeom prst="rect">
            <a:avLst/>
          </a:prstGeom>
          <a:noFill/>
        </p:spPr>
        <p:txBody>
          <a:bodyPr wrap="square" rtlCol="0">
            <a:noAutofit/>
          </a:bodyPr>
          <a:lstStyle/>
          <a:p>
            <a:pPr algn="ctr"/>
            <a:r>
              <a:rPr lang="en-US" sz="2000" b="1" dirty="0">
                <a:solidFill>
                  <a:srgbClr val="AB162B"/>
                </a:solidFill>
              </a:rPr>
              <a:t>57%</a:t>
            </a:r>
            <a:endParaRPr lang="en-US" sz="2000" dirty="0"/>
          </a:p>
        </p:txBody>
      </p:sp>
      <p:sp>
        <p:nvSpPr>
          <p:cNvPr id="28" name="Rectangle 27">
            <a:extLst>
              <a:ext uri="{FF2B5EF4-FFF2-40B4-BE49-F238E27FC236}">
                <a16:creationId xmlns:a16="http://schemas.microsoft.com/office/drawing/2014/main" id="{217C7EAB-0502-D81B-B0F8-FE631CB7B2BC}"/>
              </a:ext>
            </a:extLst>
          </p:cNvPr>
          <p:cNvSpPr/>
          <p:nvPr/>
        </p:nvSpPr>
        <p:spPr bwMode="auto">
          <a:xfrm>
            <a:off x="9428267" y="4568440"/>
            <a:ext cx="2155321" cy="1847088"/>
          </a:xfrm>
          <a:prstGeom prst="rect">
            <a:avLst/>
          </a:prstGeom>
          <a:solidFill>
            <a:srgbClr val="B2B7BB">
              <a:alpha val="10000"/>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29" name="TextBox 28">
            <a:extLst>
              <a:ext uri="{FF2B5EF4-FFF2-40B4-BE49-F238E27FC236}">
                <a16:creationId xmlns:a16="http://schemas.microsoft.com/office/drawing/2014/main" id="{7A92FA0B-0F16-0170-CF40-183F7180142A}"/>
              </a:ext>
            </a:extLst>
          </p:cNvPr>
          <p:cNvSpPr txBox="1"/>
          <p:nvPr/>
        </p:nvSpPr>
        <p:spPr>
          <a:xfrm>
            <a:off x="9428267" y="5673839"/>
            <a:ext cx="2155321" cy="669414"/>
          </a:xfrm>
          <a:prstGeom prst="rect">
            <a:avLst/>
          </a:prstGeom>
          <a:noFill/>
        </p:spPr>
        <p:txBody>
          <a:bodyPr wrap="square">
            <a:spAutoFit/>
          </a:bodyPr>
          <a:lstStyle/>
          <a:p>
            <a:pPr algn="ctr">
              <a:lnSpc>
                <a:spcPts val="1525"/>
              </a:lnSpc>
            </a:pPr>
            <a:r>
              <a:rPr lang="en-US" sz="1400" spc="-20" dirty="0"/>
              <a:t>Desire to maintain involvement with a</a:t>
            </a:r>
            <a:br>
              <a:rPr lang="en-US" sz="1400" spc="-20" dirty="0"/>
            </a:br>
            <a:r>
              <a:rPr lang="en-US" sz="1400" spc="-20" dirty="0"/>
              <a:t>non-WPI community</a:t>
            </a:r>
          </a:p>
        </p:txBody>
      </p:sp>
      <p:graphicFrame>
        <p:nvGraphicFramePr>
          <p:cNvPr id="30" name="Chart 29">
            <a:extLst>
              <a:ext uri="{FF2B5EF4-FFF2-40B4-BE49-F238E27FC236}">
                <a16:creationId xmlns:a16="http://schemas.microsoft.com/office/drawing/2014/main" id="{6A3008A1-7FEB-1687-4848-7FAC2440FB1E}"/>
              </a:ext>
            </a:extLst>
          </p:cNvPr>
          <p:cNvGraphicFramePr/>
          <p:nvPr>
            <p:extLst>
              <p:ext uri="{D42A27DB-BD31-4B8C-83A1-F6EECF244321}">
                <p14:modId xmlns:p14="http://schemas.microsoft.com/office/powerpoint/2010/main" val="3477022552"/>
              </p:ext>
            </p:extLst>
          </p:nvPr>
        </p:nvGraphicFramePr>
        <p:xfrm>
          <a:off x="9782616" y="4573450"/>
          <a:ext cx="1446622" cy="1206845"/>
        </p:xfrm>
        <a:graphic>
          <a:graphicData uri="http://schemas.openxmlformats.org/drawingml/2006/chart">
            <c:chart xmlns:c="http://schemas.openxmlformats.org/drawingml/2006/chart" xmlns:r="http://schemas.openxmlformats.org/officeDocument/2006/relationships" r:id="rId11"/>
          </a:graphicData>
        </a:graphic>
      </p:graphicFrame>
      <p:sp>
        <p:nvSpPr>
          <p:cNvPr id="31" name="TextBox 30">
            <a:extLst>
              <a:ext uri="{FF2B5EF4-FFF2-40B4-BE49-F238E27FC236}">
                <a16:creationId xmlns:a16="http://schemas.microsoft.com/office/drawing/2014/main" id="{B81D3B69-A298-0FCE-EA7E-7961D3BAF44D}"/>
              </a:ext>
            </a:extLst>
          </p:cNvPr>
          <p:cNvSpPr txBox="1"/>
          <p:nvPr/>
        </p:nvSpPr>
        <p:spPr>
          <a:xfrm>
            <a:off x="10103263" y="4986942"/>
            <a:ext cx="805329" cy="397336"/>
          </a:xfrm>
          <a:prstGeom prst="rect">
            <a:avLst/>
          </a:prstGeom>
          <a:noFill/>
        </p:spPr>
        <p:txBody>
          <a:bodyPr wrap="square" rtlCol="0">
            <a:noAutofit/>
          </a:bodyPr>
          <a:lstStyle/>
          <a:p>
            <a:pPr algn="ctr"/>
            <a:r>
              <a:rPr lang="en-US" sz="2000" b="1" dirty="0">
                <a:solidFill>
                  <a:srgbClr val="AB162B"/>
                </a:solidFill>
              </a:rPr>
              <a:t>56%</a:t>
            </a:r>
            <a:endParaRPr lang="en-US" sz="2000" dirty="0"/>
          </a:p>
        </p:txBody>
      </p:sp>
    </p:spTree>
    <p:extLst>
      <p:ext uri="{BB962C8B-B14F-4D97-AF65-F5344CB8AC3E}">
        <p14:creationId xmlns:p14="http://schemas.microsoft.com/office/powerpoint/2010/main" val="90780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8E9B1-BCE0-2EE0-42C4-4322EBF1786E}"/>
              </a:ext>
            </a:extLst>
          </p:cNvPr>
          <p:cNvSpPr>
            <a:spLocks noGrp="1"/>
          </p:cNvSpPr>
          <p:nvPr>
            <p:ph type="title"/>
          </p:nvPr>
        </p:nvSpPr>
        <p:spPr/>
        <p:txBody>
          <a:bodyPr/>
          <a:lstStyle/>
          <a:p>
            <a:r>
              <a:rPr lang="en-US" sz="3200" b="1" dirty="0"/>
              <a:t>2021 WPI Alumni Survey on the Impact of Project Work</a:t>
            </a:r>
            <a:br>
              <a:rPr lang="en-US" sz="3600" b="1" dirty="0"/>
            </a:br>
            <a:r>
              <a:rPr lang="en-US" sz="2400" b="1" dirty="0"/>
              <a:t>World Views Impact</a:t>
            </a:r>
          </a:p>
        </p:txBody>
      </p:sp>
      <p:sp>
        <p:nvSpPr>
          <p:cNvPr id="179" name="TextBox 178">
            <a:extLst>
              <a:ext uri="{FF2B5EF4-FFF2-40B4-BE49-F238E27FC236}">
                <a16:creationId xmlns:a16="http://schemas.microsoft.com/office/drawing/2014/main" id="{4CCB1001-7C49-7136-313E-4AF53F416015}"/>
              </a:ext>
            </a:extLst>
          </p:cNvPr>
          <p:cNvSpPr txBox="1"/>
          <p:nvPr/>
        </p:nvSpPr>
        <p:spPr>
          <a:xfrm>
            <a:off x="12052453" y="264405"/>
            <a:ext cx="0" cy="0"/>
          </a:xfrm>
          <a:prstGeom prst="rect">
            <a:avLst/>
          </a:prstGeom>
          <a:solidFill>
            <a:schemeClr val="bg1"/>
          </a:solidFill>
        </p:spPr>
        <p:txBody>
          <a:bodyPr wrap="none" rtlCol="0">
            <a:noAutofit/>
          </a:bodyPr>
          <a:lstStyle/>
          <a:p>
            <a:pPr algn="ctr"/>
            <a:endParaRPr lang="en-US" sz="1600" dirty="0" err="1"/>
          </a:p>
        </p:txBody>
      </p:sp>
      <p:sp>
        <p:nvSpPr>
          <p:cNvPr id="4" name="Rectangle 3">
            <a:extLst>
              <a:ext uri="{FF2B5EF4-FFF2-40B4-BE49-F238E27FC236}">
                <a16:creationId xmlns:a16="http://schemas.microsoft.com/office/drawing/2014/main" id="{C72A78F3-5CF7-147E-FFDA-358861297800}"/>
              </a:ext>
            </a:extLst>
          </p:cNvPr>
          <p:cNvSpPr/>
          <p:nvPr/>
        </p:nvSpPr>
        <p:spPr bwMode="auto">
          <a:xfrm>
            <a:off x="9551625" y="5786286"/>
            <a:ext cx="2640375" cy="1071714"/>
          </a:xfrm>
          <a:prstGeom prst="rect">
            <a:avLst/>
          </a:prstGeom>
          <a:solidFill>
            <a:schemeClr val="bg1"/>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6" name="TextBox 5">
            <a:extLst>
              <a:ext uri="{FF2B5EF4-FFF2-40B4-BE49-F238E27FC236}">
                <a16:creationId xmlns:a16="http://schemas.microsoft.com/office/drawing/2014/main" id="{D724B06A-7D47-73A5-B3EE-0376D2EE84AA}"/>
              </a:ext>
            </a:extLst>
          </p:cNvPr>
          <p:cNvSpPr txBox="1"/>
          <p:nvPr/>
        </p:nvSpPr>
        <p:spPr>
          <a:xfrm>
            <a:off x="636654" y="1502148"/>
            <a:ext cx="10918381" cy="882293"/>
          </a:xfrm>
          <a:prstGeom prst="rect">
            <a:avLst/>
          </a:prstGeom>
          <a:noFill/>
        </p:spPr>
        <p:txBody>
          <a:bodyPr wrap="square">
            <a:spAutoFit/>
          </a:bodyPr>
          <a:lstStyle/>
          <a:p>
            <a:pPr algn="ctr" rtl="0">
              <a:spcAft>
                <a:spcPts val="200"/>
              </a:spcAft>
              <a:defRPr sz="1400" b="1" i="0" u="none" strike="noStrike" kern="1200" spc="0" baseline="0">
                <a:solidFill>
                  <a:srgbClr val="000000"/>
                </a:solidFill>
                <a:latin typeface="+mn-lt"/>
                <a:ea typeface="Lato"/>
                <a:cs typeface="Lato"/>
              </a:defRPr>
            </a:pPr>
            <a:r>
              <a:rPr lang="en-US" sz="1600" dirty="0">
                <a:latin typeface="+mn-lt"/>
              </a:rPr>
              <a:t>Indicate the extent to which your formal project experience at WPI (through GPS, HUA capstone</a:t>
            </a:r>
          </a:p>
          <a:p>
            <a:pPr algn="ctr" rtl="0">
              <a:spcAft>
                <a:spcPts val="200"/>
              </a:spcAft>
              <a:defRPr sz="1400" b="1" i="0" u="none" strike="noStrike" kern="1200" spc="0" baseline="0">
                <a:solidFill>
                  <a:srgbClr val="000000"/>
                </a:solidFill>
                <a:latin typeface="+mn-lt"/>
                <a:ea typeface="Lato"/>
                <a:cs typeface="Lato"/>
              </a:defRPr>
            </a:pPr>
            <a:r>
              <a:rPr lang="en-US" sz="1600" dirty="0">
                <a:latin typeface="+mn-lt"/>
              </a:rPr>
              <a:t>(enquiry seminar/practicum or sufficiency), your IQP, and/or your MQP) enhanced your ability to:</a:t>
            </a:r>
          </a:p>
          <a:p>
            <a:pPr algn="ctr" rtl="0">
              <a:defRPr sz="1400" b="1" i="0" u="none" strike="noStrike" kern="1200" spc="0" baseline="0">
                <a:solidFill>
                  <a:srgbClr val="000000"/>
                </a:solidFill>
                <a:latin typeface="+mn-lt"/>
                <a:ea typeface="Lato"/>
                <a:cs typeface="Lato"/>
              </a:defRPr>
            </a:pPr>
            <a:r>
              <a:rPr lang="en-US" sz="1600" b="0" i="1" dirty="0">
                <a:solidFill>
                  <a:srgbClr val="000000"/>
                </a:solidFill>
                <a:latin typeface="+mn-lt"/>
              </a:rPr>
              <a:t>% Moderately, Much or Very Much  </a:t>
            </a:r>
          </a:p>
        </p:txBody>
      </p:sp>
      <p:grpSp>
        <p:nvGrpSpPr>
          <p:cNvPr id="9" name="Group 8">
            <a:extLst>
              <a:ext uri="{FF2B5EF4-FFF2-40B4-BE49-F238E27FC236}">
                <a16:creationId xmlns:a16="http://schemas.microsoft.com/office/drawing/2014/main" id="{A117BD87-B42E-BAB6-F836-D88B1C0253FD}"/>
              </a:ext>
            </a:extLst>
          </p:cNvPr>
          <p:cNvGrpSpPr/>
          <p:nvPr/>
        </p:nvGrpSpPr>
        <p:grpSpPr>
          <a:xfrm>
            <a:off x="1987925" y="2656136"/>
            <a:ext cx="2697480" cy="1847088"/>
            <a:chOff x="659172" y="2436628"/>
            <a:chExt cx="2697480" cy="1847088"/>
          </a:xfrm>
        </p:grpSpPr>
        <p:sp>
          <p:nvSpPr>
            <p:cNvPr id="10" name="Rectangle 9">
              <a:extLst>
                <a:ext uri="{FF2B5EF4-FFF2-40B4-BE49-F238E27FC236}">
                  <a16:creationId xmlns:a16="http://schemas.microsoft.com/office/drawing/2014/main" id="{B628CB6D-1ACE-0649-F69F-1568A9C94FAD}"/>
                </a:ext>
              </a:extLst>
            </p:cNvPr>
            <p:cNvSpPr/>
            <p:nvPr/>
          </p:nvSpPr>
          <p:spPr bwMode="auto">
            <a:xfrm>
              <a:off x="659172" y="2436628"/>
              <a:ext cx="2697480" cy="1847088"/>
            </a:xfrm>
            <a:prstGeom prst="rect">
              <a:avLst/>
            </a:prstGeom>
            <a:solidFill>
              <a:srgbClr val="B2B7BB">
                <a:alpha val="10000"/>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11" name="TextBox 10">
              <a:extLst>
                <a:ext uri="{FF2B5EF4-FFF2-40B4-BE49-F238E27FC236}">
                  <a16:creationId xmlns:a16="http://schemas.microsoft.com/office/drawing/2014/main" id="{B716BEEB-B6E9-F0E2-3FC1-E9BE697B9A47}"/>
                </a:ext>
              </a:extLst>
            </p:cNvPr>
            <p:cNvSpPr txBox="1"/>
            <p:nvPr/>
          </p:nvSpPr>
          <p:spPr>
            <a:xfrm>
              <a:off x="687724" y="3542027"/>
              <a:ext cx="2640376" cy="477054"/>
            </a:xfrm>
            <a:prstGeom prst="rect">
              <a:avLst/>
            </a:prstGeom>
            <a:noFill/>
          </p:spPr>
          <p:txBody>
            <a:bodyPr wrap="square">
              <a:spAutoFit/>
            </a:bodyPr>
            <a:lstStyle/>
            <a:p>
              <a:pPr algn="ctr">
                <a:lnSpc>
                  <a:spcPts val="1525"/>
                </a:lnSpc>
              </a:pPr>
              <a:r>
                <a:rPr lang="en-US" sz="1400" spc="-20" dirty="0"/>
                <a:t>View Issues from several different perspectives</a:t>
              </a:r>
            </a:p>
          </p:txBody>
        </p:sp>
        <p:graphicFrame>
          <p:nvGraphicFramePr>
            <p:cNvPr id="12" name="Chart 11">
              <a:extLst>
                <a:ext uri="{FF2B5EF4-FFF2-40B4-BE49-F238E27FC236}">
                  <a16:creationId xmlns:a16="http://schemas.microsoft.com/office/drawing/2014/main" id="{520D51F7-7CDA-FBD9-2104-5FF55E22962E}"/>
                </a:ext>
              </a:extLst>
            </p:cNvPr>
            <p:cNvGraphicFramePr/>
            <p:nvPr>
              <p:extLst>
                <p:ext uri="{D42A27DB-BD31-4B8C-83A1-F6EECF244321}">
                  <p14:modId xmlns:p14="http://schemas.microsoft.com/office/powerpoint/2010/main" val="1716283495"/>
                </p:ext>
              </p:extLst>
            </p:nvPr>
          </p:nvGraphicFramePr>
          <p:xfrm>
            <a:off x="1102656" y="2441638"/>
            <a:ext cx="1810512" cy="120684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19941BB5-BCD3-E203-BE92-714449F79AE6}"/>
                </a:ext>
              </a:extLst>
            </p:cNvPr>
            <p:cNvSpPr txBox="1"/>
            <p:nvPr/>
          </p:nvSpPr>
          <p:spPr>
            <a:xfrm>
              <a:off x="1503960" y="2855130"/>
              <a:ext cx="1007905" cy="397336"/>
            </a:xfrm>
            <a:prstGeom prst="rect">
              <a:avLst/>
            </a:prstGeom>
            <a:noFill/>
          </p:spPr>
          <p:txBody>
            <a:bodyPr wrap="square" rtlCol="0">
              <a:noAutofit/>
            </a:bodyPr>
            <a:lstStyle/>
            <a:p>
              <a:pPr algn="ctr"/>
              <a:r>
                <a:rPr lang="en-US" sz="2000" b="1" dirty="0">
                  <a:solidFill>
                    <a:srgbClr val="AB162B"/>
                  </a:solidFill>
                </a:rPr>
                <a:t>88%</a:t>
              </a:r>
              <a:endParaRPr lang="en-US" sz="2000" dirty="0"/>
            </a:p>
          </p:txBody>
        </p:sp>
      </p:grpSp>
      <p:grpSp>
        <p:nvGrpSpPr>
          <p:cNvPr id="14" name="Group 13">
            <a:extLst>
              <a:ext uri="{FF2B5EF4-FFF2-40B4-BE49-F238E27FC236}">
                <a16:creationId xmlns:a16="http://schemas.microsoft.com/office/drawing/2014/main" id="{D9E2B16C-E7E4-9AB2-823B-62EEC08750C1}"/>
              </a:ext>
            </a:extLst>
          </p:cNvPr>
          <p:cNvGrpSpPr/>
          <p:nvPr/>
        </p:nvGrpSpPr>
        <p:grpSpPr>
          <a:xfrm>
            <a:off x="4747260" y="2656136"/>
            <a:ext cx="2697480" cy="1847088"/>
            <a:chOff x="659172" y="2436628"/>
            <a:chExt cx="2697480" cy="1847088"/>
          </a:xfrm>
        </p:grpSpPr>
        <p:sp>
          <p:nvSpPr>
            <p:cNvPr id="15" name="Rectangle 14">
              <a:extLst>
                <a:ext uri="{FF2B5EF4-FFF2-40B4-BE49-F238E27FC236}">
                  <a16:creationId xmlns:a16="http://schemas.microsoft.com/office/drawing/2014/main" id="{0D0B9E46-F72E-4DB2-0F93-CEBF28CA8C4B}"/>
                </a:ext>
              </a:extLst>
            </p:cNvPr>
            <p:cNvSpPr/>
            <p:nvPr/>
          </p:nvSpPr>
          <p:spPr bwMode="auto">
            <a:xfrm>
              <a:off x="659172" y="2436628"/>
              <a:ext cx="2697480" cy="1847088"/>
            </a:xfrm>
            <a:prstGeom prst="rect">
              <a:avLst/>
            </a:prstGeom>
            <a:solidFill>
              <a:srgbClr val="B2B7BB">
                <a:alpha val="10000"/>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16" name="TextBox 15">
              <a:extLst>
                <a:ext uri="{FF2B5EF4-FFF2-40B4-BE49-F238E27FC236}">
                  <a16:creationId xmlns:a16="http://schemas.microsoft.com/office/drawing/2014/main" id="{C6993C3C-DE48-8F6D-7EBF-D31483E802DB}"/>
                </a:ext>
              </a:extLst>
            </p:cNvPr>
            <p:cNvSpPr txBox="1"/>
            <p:nvPr/>
          </p:nvSpPr>
          <p:spPr>
            <a:xfrm>
              <a:off x="687724" y="3542027"/>
              <a:ext cx="2640376" cy="669414"/>
            </a:xfrm>
            <a:prstGeom prst="rect">
              <a:avLst/>
            </a:prstGeom>
            <a:noFill/>
          </p:spPr>
          <p:txBody>
            <a:bodyPr wrap="square">
              <a:spAutoFit/>
            </a:bodyPr>
            <a:lstStyle/>
            <a:p>
              <a:pPr algn="ctr">
                <a:lnSpc>
                  <a:spcPts val="1525"/>
                </a:lnSpc>
              </a:pPr>
              <a:r>
                <a:rPr lang="en-US" sz="1400" spc="-20" dirty="0"/>
                <a:t>Understanding of the connection between</a:t>
              </a:r>
              <a:br>
                <a:rPr lang="en-US" sz="1400" spc="-20" dirty="0"/>
              </a:br>
              <a:r>
                <a:rPr lang="en-US" sz="1400" spc="-20" dirty="0"/>
                <a:t>technology and society</a:t>
              </a:r>
            </a:p>
          </p:txBody>
        </p:sp>
        <p:graphicFrame>
          <p:nvGraphicFramePr>
            <p:cNvPr id="17" name="Chart 16">
              <a:extLst>
                <a:ext uri="{FF2B5EF4-FFF2-40B4-BE49-F238E27FC236}">
                  <a16:creationId xmlns:a16="http://schemas.microsoft.com/office/drawing/2014/main" id="{539EB5E0-93B4-5181-3AEB-D0F933EB7809}"/>
                </a:ext>
              </a:extLst>
            </p:cNvPr>
            <p:cNvGraphicFramePr/>
            <p:nvPr>
              <p:extLst>
                <p:ext uri="{D42A27DB-BD31-4B8C-83A1-F6EECF244321}">
                  <p14:modId xmlns:p14="http://schemas.microsoft.com/office/powerpoint/2010/main" val="3973604477"/>
                </p:ext>
              </p:extLst>
            </p:nvPr>
          </p:nvGraphicFramePr>
          <p:xfrm>
            <a:off x="1102656" y="2441638"/>
            <a:ext cx="1810512" cy="1206845"/>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586C2BE0-4642-4CAC-6840-9B9828680FFA}"/>
                </a:ext>
              </a:extLst>
            </p:cNvPr>
            <p:cNvSpPr txBox="1"/>
            <p:nvPr/>
          </p:nvSpPr>
          <p:spPr>
            <a:xfrm>
              <a:off x="1503960" y="2855130"/>
              <a:ext cx="1007905" cy="397336"/>
            </a:xfrm>
            <a:prstGeom prst="rect">
              <a:avLst/>
            </a:prstGeom>
            <a:noFill/>
          </p:spPr>
          <p:txBody>
            <a:bodyPr wrap="square" rtlCol="0">
              <a:noAutofit/>
            </a:bodyPr>
            <a:lstStyle/>
            <a:p>
              <a:pPr algn="ctr"/>
              <a:r>
                <a:rPr lang="en-US" sz="2000" b="1" dirty="0">
                  <a:solidFill>
                    <a:srgbClr val="AB162B"/>
                  </a:solidFill>
                </a:rPr>
                <a:t>82%</a:t>
              </a:r>
              <a:endParaRPr lang="en-US" sz="2000" dirty="0"/>
            </a:p>
          </p:txBody>
        </p:sp>
      </p:grpSp>
      <p:grpSp>
        <p:nvGrpSpPr>
          <p:cNvPr id="19" name="Group 18">
            <a:extLst>
              <a:ext uri="{FF2B5EF4-FFF2-40B4-BE49-F238E27FC236}">
                <a16:creationId xmlns:a16="http://schemas.microsoft.com/office/drawing/2014/main" id="{594B093C-9A98-4C99-51A7-207CA1B625AF}"/>
              </a:ext>
            </a:extLst>
          </p:cNvPr>
          <p:cNvGrpSpPr/>
          <p:nvPr/>
        </p:nvGrpSpPr>
        <p:grpSpPr>
          <a:xfrm>
            <a:off x="7506595" y="2656136"/>
            <a:ext cx="2697480" cy="1847088"/>
            <a:chOff x="659172" y="2436628"/>
            <a:chExt cx="2697480" cy="1847088"/>
          </a:xfrm>
        </p:grpSpPr>
        <p:sp>
          <p:nvSpPr>
            <p:cNvPr id="20" name="Rectangle 19">
              <a:extLst>
                <a:ext uri="{FF2B5EF4-FFF2-40B4-BE49-F238E27FC236}">
                  <a16:creationId xmlns:a16="http://schemas.microsoft.com/office/drawing/2014/main" id="{04786A5F-9011-22C3-E6DF-7C181116C1B5}"/>
                </a:ext>
              </a:extLst>
            </p:cNvPr>
            <p:cNvSpPr/>
            <p:nvPr/>
          </p:nvSpPr>
          <p:spPr bwMode="auto">
            <a:xfrm>
              <a:off x="659172" y="2436628"/>
              <a:ext cx="2697480" cy="1847088"/>
            </a:xfrm>
            <a:prstGeom prst="rect">
              <a:avLst/>
            </a:prstGeom>
            <a:solidFill>
              <a:srgbClr val="B2B7BB">
                <a:alpha val="10000"/>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21" name="TextBox 20">
              <a:extLst>
                <a:ext uri="{FF2B5EF4-FFF2-40B4-BE49-F238E27FC236}">
                  <a16:creationId xmlns:a16="http://schemas.microsoft.com/office/drawing/2014/main" id="{C05C95A3-4508-ACD9-1023-F5E53DD5AF9E}"/>
                </a:ext>
              </a:extLst>
            </p:cNvPr>
            <p:cNvSpPr txBox="1"/>
            <p:nvPr/>
          </p:nvSpPr>
          <p:spPr>
            <a:xfrm>
              <a:off x="687724" y="3542027"/>
              <a:ext cx="2640376" cy="477054"/>
            </a:xfrm>
            <a:prstGeom prst="rect">
              <a:avLst/>
            </a:prstGeom>
            <a:noFill/>
          </p:spPr>
          <p:txBody>
            <a:bodyPr wrap="square">
              <a:spAutoFit/>
            </a:bodyPr>
            <a:lstStyle/>
            <a:p>
              <a:pPr algn="ctr">
                <a:lnSpc>
                  <a:spcPts val="1525"/>
                </a:lnSpc>
              </a:pPr>
              <a:r>
                <a:rPr lang="en-US" sz="1400" spc="-20" dirty="0"/>
                <a:t>Understanding</a:t>
              </a:r>
              <a:br>
                <a:rPr lang="en-US" sz="1400" spc="-20" dirty="0"/>
              </a:br>
              <a:r>
                <a:rPr lang="en-US" sz="1400" spc="-20" dirty="0"/>
                <a:t>of global issues</a:t>
              </a:r>
            </a:p>
          </p:txBody>
        </p:sp>
        <p:graphicFrame>
          <p:nvGraphicFramePr>
            <p:cNvPr id="22" name="Chart 21">
              <a:extLst>
                <a:ext uri="{FF2B5EF4-FFF2-40B4-BE49-F238E27FC236}">
                  <a16:creationId xmlns:a16="http://schemas.microsoft.com/office/drawing/2014/main" id="{9BF9AD3E-6136-C341-765A-5673BBBEA02C}"/>
                </a:ext>
              </a:extLst>
            </p:cNvPr>
            <p:cNvGraphicFramePr/>
            <p:nvPr>
              <p:extLst>
                <p:ext uri="{D42A27DB-BD31-4B8C-83A1-F6EECF244321}">
                  <p14:modId xmlns:p14="http://schemas.microsoft.com/office/powerpoint/2010/main" val="1154062075"/>
                </p:ext>
              </p:extLst>
            </p:nvPr>
          </p:nvGraphicFramePr>
          <p:xfrm>
            <a:off x="1102656" y="2441638"/>
            <a:ext cx="1810512" cy="1206845"/>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Box 22">
              <a:extLst>
                <a:ext uri="{FF2B5EF4-FFF2-40B4-BE49-F238E27FC236}">
                  <a16:creationId xmlns:a16="http://schemas.microsoft.com/office/drawing/2014/main" id="{CB325B1D-AE02-F899-2E04-825F5ABDD53E}"/>
                </a:ext>
              </a:extLst>
            </p:cNvPr>
            <p:cNvSpPr txBox="1"/>
            <p:nvPr/>
          </p:nvSpPr>
          <p:spPr>
            <a:xfrm>
              <a:off x="1503960" y="2855130"/>
              <a:ext cx="1007905" cy="397336"/>
            </a:xfrm>
            <a:prstGeom prst="rect">
              <a:avLst/>
            </a:prstGeom>
            <a:noFill/>
          </p:spPr>
          <p:txBody>
            <a:bodyPr wrap="square" rtlCol="0">
              <a:noAutofit/>
            </a:bodyPr>
            <a:lstStyle/>
            <a:p>
              <a:pPr algn="ctr"/>
              <a:r>
                <a:rPr lang="en-US" sz="2000" b="1" dirty="0">
                  <a:solidFill>
                    <a:srgbClr val="AB162B"/>
                  </a:solidFill>
                </a:rPr>
                <a:t>71%</a:t>
              </a:r>
              <a:endParaRPr lang="en-US" sz="2000" dirty="0"/>
            </a:p>
          </p:txBody>
        </p:sp>
      </p:grpSp>
      <p:grpSp>
        <p:nvGrpSpPr>
          <p:cNvPr id="30" name="Group 29">
            <a:extLst>
              <a:ext uri="{FF2B5EF4-FFF2-40B4-BE49-F238E27FC236}">
                <a16:creationId xmlns:a16="http://schemas.microsoft.com/office/drawing/2014/main" id="{164FC6C3-490D-13E1-F433-541774A20995}"/>
              </a:ext>
            </a:extLst>
          </p:cNvPr>
          <p:cNvGrpSpPr/>
          <p:nvPr/>
        </p:nvGrpSpPr>
        <p:grpSpPr>
          <a:xfrm>
            <a:off x="1987925" y="4568440"/>
            <a:ext cx="2697480" cy="1847088"/>
            <a:chOff x="659172" y="2436628"/>
            <a:chExt cx="2697480" cy="1847088"/>
          </a:xfrm>
        </p:grpSpPr>
        <p:sp>
          <p:nvSpPr>
            <p:cNvPr id="46" name="Rectangle 45">
              <a:extLst>
                <a:ext uri="{FF2B5EF4-FFF2-40B4-BE49-F238E27FC236}">
                  <a16:creationId xmlns:a16="http://schemas.microsoft.com/office/drawing/2014/main" id="{9B50B409-9291-6019-610B-8C6073C1DD25}"/>
                </a:ext>
              </a:extLst>
            </p:cNvPr>
            <p:cNvSpPr/>
            <p:nvPr/>
          </p:nvSpPr>
          <p:spPr bwMode="auto">
            <a:xfrm>
              <a:off x="659172" y="2436628"/>
              <a:ext cx="2697480" cy="1847088"/>
            </a:xfrm>
            <a:prstGeom prst="rect">
              <a:avLst/>
            </a:prstGeom>
            <a:solidFill>
              <a:srgbClr val="B2B7BB">
                <a:alpha val="10000"/>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47" name="TextBox 46">
              <a:extLst>
                <a:ext uri="{FF2B5EF4-FFF2-40B4-BE49-F238E27FC236}">
                  <a16:creationId xmlns:a16="http://schemas.microsoft.com/office/drawing/2014/main" id="{82E4AFAC-BFA7-B063-4459-01D41FEA4D53}"/>
                </a:ext>
              </a:extLst>
            </p:cNvPr>
            <p:cNvSpPr txBox="1"/>
            <p:nvPr/>
          </p:nvSpPr>
          <p:spPr>
            <a:xfrm>
              <a:off x="687724" y="3542027"/>
              <a:ext cx="2640376" cy="477054"/>
            </a:xfrm>
            <a:prstGeom prst="rect">
              <a:avLst/>
            </a:prstGeom>
            <a:noFill/>
          </p:spPr>
          <p:txBody>
            <a:bodyPr wrap="square">
              <a:spAutoFit/>
            </a:bodyPr>
            <a:lstStyle/>
            <a:p>
              <a:pPr algn="ctr">
                <a:lnSpc>
                  <a:spcPts val="1525"/>
                </a:lnSpc>
              </a:pPr>
              <a:r>
                <a:rPr lang="en-US" sz="1400" spc="-20" dirty="0"/>
                <a:t>Respect for cultures</a:t>
              </a:r>
              <a:br>
                <a:rPr lang="en-US" sz="1400" spc="-20" dirty="0"/>
              </a:br>
              <a:r>
                <a:rPr lang="en-US" sz="1400" spc="-20" dirty="0"/>
                <a:t>outside your own</a:t>
              </a:r>
            </a:p>
          </p:txBody>
        </p:sp>
        <p:graphicFrame>
          <p:nvGraphicFramePr>
            <p:cNvPr id="48" name="Chart 47">
              <a:extLst>
                <a:ext uri="{FF2B5EF4-FFF2-40B4-BE49-F238E27FC236}">
                  <a16:creationId xmlns:a16="http://schemas.microsoft.com/office/drawing/2014/main" id="{420BF708-7F77-CB16-5B98-2AAEC9F3C02D}"/>
                </a:ext>
              </a:extLst>
            </p:cNvPr>
            <p:cNvGraphicFramePr/>
            <p:nvPr>
              <p:extLst>
                <p:ext uri="{D42A27DB-BD31-4B8C-83A1-F6EECF244321}">
                  <p14:modId xmlns:p14="http://schemas.microsoft.com/office/powerpoint/2010/main" val="575396848"/>
                </p:ext>
              </p:extLst>
            </p:nvPr>
          </p:nvGraphicFramePr>
          <p:xfrm>
            <a:off x="1102656" y="2441638"/>
            <a:ext cx="1810512" cy="1206845"/>
          </p:xfrm>
          <a:graphic>
            <a:graphicData uri="http://schemas.openxmlformats.org/drawingml/2006/chart">
              <c:chart xmlns:c="http://schemas.openxmlformats.org/drawingml/2006/chart" xmlns:r="http://schemas.openxmlformats.org/officeDocument/2006/relationships" r:id="rId6"/>
            </a:graphicData>
          </a:graphic>
        </p:graphicFrame>
        <p:sp>
          <p:nvSpPr>
            <p:cNvPr id="49" name="TextBox 48">
              <a:extLst>
                <a:ext uri="{FF2B5EF4-FFF2-40B4-BE49-F238E27FC236}">
                  <a16:creationId xmlns:a16="http://schemas.microsoft.com/office/drawing/2014/main" id="{675EDF38-9C2C-5E52-4997-1EC13CFE6F21}"/>
                </a:ext>
              </a:extLst>
            </p:cNvPr>
            <p:cNvSpPr txBox="1"/>
            <p:nvPr/>
          </p:nvSpPr>
          <p:spPr>
            <a:xfrm>
              <a:off x="1503960" y="2855130"/>
              <a:ext cx="1007905" cy="397336"/>
            </a:xfrm>
            <a:prstGeom prst="rect">
              <a:avLst/>
            </a:prstGeom>
            <a:noFill/>
          </p:spPr>
          <p:txBody>
            <a:bodyPr wrap="square" rtlCol="0">
              <a:noAutofit/>
            </a:bodyPr>
            <a:lstStyle/>
            <a:p>
              <a:pPr algn="ctr"/>
              <a:r>
                <a:rPr lang="en-US" sz="2000" b="1" dirty="0">
                  <a:solidFill>
                    <a:srgbClr val="AB162B"/>
                  </a:solidFill>
                </a:rPr>
                <a:t>70%</a:t>
              </a:r>
              <a:endParaRPr lang="en-US" sz="2000" dirty="0"/>
            </a:p>
          </p:txBody>
        </p:sp>
      </p:grpSp>
      <p:grpSp>
        <p:nvGrpSpPr>
          <p:cNvPr id="31" name="Group 30">
            <a:extLst>
              <a:ext uri="{FF2B5EF4-FFF2-40B4-BE49-F238E27FC236}">
                <a16:creationId xmlns:a16="http://schemas.microsoft.com/office/drawing/2014/main" id="{515399D4-6B30-C288-8215-B6B2442A0EB7}"/>
              </a:ext>
            </a:extLst>
          </p:cNvPr>
          <p:cNvGrpSpPr/>
          <p:nvPr/>
        </p:nvGrpSpPr>
        <p:grpSpPr>
          <a:xfrm>
            <a:off x="4747260" y="4568440"/>
            <a:ext cx="2697480" cy="1847088"/>
            <a:chOff x="659172" y="2436628"/>
            <a:chExt cx="2697480" cy="1847088"/>
          </a:xfrm>
        </p:grpSpPr>
        <p:sp>
          <p:nvSpPr>
            <p:cNvPr id="42" name="Rectangle 41">
              <a:extLst>
                <a:ext uri="{FF2B5EF4-FFF2-40B4-BE49-F238E27FC236}">
                  <a16:creationId xmlns:a16="http://schemas.microsoft.com/office/drawing/2014/main" id="{6D58EFCF-0390-4AFE-0D94-D0F9D9C88E95}"/>
                </a:ext>
              </a:extLst>
            </p:cNvPr>
            <p:cNvSpPr/>
            <p:nvPr/>
          </p:nvSpPr>
          <p:spPr bwMode="auto">
            <a:xfrm>
              <a:off x="659172" y="2436628"/>
              <a:ext cx="2697480" cy="1847088"/>
            </a:xfrm>
            <a:prstGeom prst="rect">
              <a:avLst/>
            </a:prstGeom>
            <a:solidFill>
              <a:srgbClr val="B2B7BB">
                <a:alpha val="10000"/>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43" name="TextBox 42">
              <a:extLst>
                <a:ext uri="{FF2B5EF4-FFF2-40B4-BE49-F238E27FC236}">
                  <a16:creationId xmlns:a16="http://schemas.microsoft.com/office/drawing/2014/main" id="{04855869-D28B-F370-0940-3C1B74F34748}"/>
                </a:ext>
              </a:extLst>
            </p:cNvPr>
            <p:cNvSpPr txBox="1"/>
            <p:nvPr/>
          </p:nvSpPr>
          <p:spPr>
            <a:xfrm>
              <a:off x="687724" y="3542027"/>
              <a:ext cx="2640376" cy="477054"/>
            </a:xfrm>
            <a:prstGeom prst="rect">
              <a:avLst/>
            </a:prstGeom>
            <a:noFill/>
          </p:spPr>
          <p:txBody>
            <a:bodyPr wrap="square">
              <a:spAutoFit/>
            </a:bodyPr>
            <a:lstStyle/>
            <a:p>
              <a:pPr algn="ctr">
                <a:lnSpc>
                  <a:spcPts val="1525"/>
                </a:lnSpc>
              </a:pPr>
              <a:r>
                <a:rPr lang="en-US" sz="1400" spc="-20" dirty="0"/>
                <a:t>Understand people</a:t>
              </a:r>
              <a:br>
                <a:rPr lang="en-US" sz="1400" spc="-20" dirty="0"/>
              </a:br>
              <a:r>
                <a:rPr lang="en-US" sz="1400" spc="-20" dirty="0"/>
                <a:t>of other cultures</a:t>
              </a:r>
            </a:p>
          </p:txBody>
        </p:sp>
        <p:graphicFrame>
          <p:nvGraphicFramePr>
            <p:cNvPr id="44" name="Chart 43">
              <a:extLst>
                <a:ext uri="{FF2B5EF4-FFF2-40B4-BE49-F238E27FC236}">
                  <a16:creationId xmlns:a16="http://schemas.microsoft.com/office/drawing/2014/main" id="{929AD5E3-99CF-98DC-9743-A6C528AA1522}"/>
                </a:ext>
              </a:extLst>
            </p:cNvPr>
            <p:cNvGraphicFramePr/>
            <p:nvPr>
              <p:extLst>
                <p:ext uri="{D42A27DB-BD31-4B8C-83A1-F6EECF244321}">
                  <p14:modId xmlns:p14="http://schemas.microsoft.com/office/powerpoint/2010/main" val="1115793059"/>
                </p:ext>
              </p:extLst>
            </p:nvPr>
          </p:nvGraphicFramePr>
          <p:xfrm>
            <a:off x="1102656" y="2441638"/>
            <a:ext cx="1810512" cy="1206845"/>
          </p:xfrm>
          <a:graphic>
            <a:graphicData uri="http://schemas.openxmlformats.org/drawingml/2006/chart">
              <c:chart xmlns:c="http://schemas.openxmlformats.org/drawingml/2006/chart" xmlns:r="http://schemas.openxmlformats.org/officeDocument/2006/relationships" r:id="rId7"/>
            </a:graphicData>
          </a:graphic>
        </p:graphicFrame>
        <p:sp>
          <p:nvSpPr>
            <p:cNvPr id="45" name="TextBox 44">
              <a:extLst>
                <a:ext uri="{FF2B5EF4-FFF2-40B4-BE49-F238E27FC236}">
                  <a16:creationId xmlns:a16="http://schemas.microsoft.com/office/drawing/2014/main" id="{81FC3543-EC25-8487-8B60-F04178B764D8}"/>
                </a:ext>
              </a:extLst>
            </p:cNvPr>
            <p:cNvSpPr txBox="1"/>
            <p:nvPr/>
          </p:nvSpPr>
          <p:spPr>
            <a:xfrm>
              <a:off x="1503960" y="2855130"/>
              <a:ext cx="1007905" cy="397336"/>
            </a:xfrm>
            <a:prstGeom prst="rect">
              <a:avLst/>
            </a:prstGeom>
            <a:noFill/>
          </p:spPr>
          <p:txBody>
            <a:bodyPr wrap="square" rtlCol="0">
              <a:noAutofit/>
            </a:bodyPr>
            <a:lstStyle/>
            <a:p>
              <a:pPr algn="ctr"/>
              <a:r>
                <a:rPr lang="en-US" sz="2000" b="1" dirty="0">
                  <a:solidFill>
                    <a:srgbClr val="AB162B"/>
                  </a:solidFill>
                </a:rPr>
                <a:t>69%</a:t>
              </a:r>
              <a:endParaRPr lang="en-US" sz="2000" dirty="0"/>
            </a:p>
          </p:txBody>
        </p:sp>
      </p:grpSp>
      <p:grpSp>
        <p:nvGrpSpPr>
          <p:cNvPr id="32" name="Group 31">
            <a:extLst>
              <a:ext uri="{FF2B5EF4-FFF2-40B4-BE49-F238E27FC236}">
                <a16:creationId xmlns:a16="http://schemas.microsoft.com/office/drawing/2014/main" id="{DEF62DF9-6D0E-F066-F119-0640FD8EA75C}"/>
              </a:ext>
            </a:extLst>
          </p:cNvPr>
          <p:cNvGrpSpPr/>
          <p:nvPr/>
        </p:nvGrpSpPr>
        <p:grpSpPr>
          <a:xfrm>
            <a:off x="7506595" y="4568440"/>
            <a:ext cx="2697480" cy="1847088"/>
            <a:chOff x="659172" y="2436628"/>
            <a:chExt cx="2697480" cy="1847088"/>
          </a:xfrm>
        </p:grpSpPr>
        <p:sp>
          <p:nvSpPr>
            <p:cNvPr id="38" name="Rectangle 37">
              <a:extLst>
                <a:ext uri="{FF2B5EF4-FFF2-40B4-BE49-F238E27FC236}">
                  <a16:creationId xmlns:a16="http://schemas.microsoft.com/office/drawing/2014/main" id="{8DDC838C-B66B-98B0-60C5-7050F917E3B5}"/>
                </a:ext>
              </a:extLst>
            </p:cNvPr>
            <p:cNvSpPr/>
            <p:nvPr/>
          </p:nvSpPr>
          <p:spPr bwMode="auto">
            <a:xfrm>
              <a:off x="659172" y="2436628"/>
              <a:ext cx="2697480" cy="1847088"/>
            </a:xfrm>
            <a:prstGeom prst="rect">
              <a:avLst/>
            </a:prstGeom>
            <a:solidFill>
              <a:srgbClr val="B2B7BB">
                <a:alpha val="10000"/>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39" name="TextBox 38">
              <a:extLst>
                <a:ext uri="{FF2B5EF4-FFF2-40B4-BE49-F238E27FC236}">
                  <a16:creationId xmlns:a16="http://schemas.microsoft.com/office/drawing/2014/main" id="{0D73D651-02B7-EB6A-AE93-26D12BB19A85}"/>
                </a:ext>
              </a:extLst>
            </p:cNvPr>
            <p:cNvSpPr txBox="1"/>
            <p:nvPr/>
          </p:nvSpPr>
          <p:spPr>
            <a:xfrm>
              <a:off x="687724" y="3542027"/>
              <a:ext cx="2640376" cy="669414"/>
            </a:xfrm>
            <a:prstGeom prst="rect">
              <a:avLst/>
            </a:prstGeom>
            <a:noFill/>
          </p:spPr>
          <p:txBody>
            <a:bodyPr wrap="square">
              <a:spAutoFit/>
            </a:bodyPr>
            <a:lstStyle/>
            <a:p>
              <a:pPr algn="ctr">
                <a:lnSpc>
                  <a:spcPts val="1525"/>
                </a:lnSpc>
              </a:pPr>
              <a:r>
                <a:rPr lang="en-US" sz="1400" spc="-20" dirty="0"/>
                <a:t>Understand people</a:t>
              </a:r>
              <a:br>
                <a:rPr lang="en-US" sz="1400" spc="-20" dirty="0"/>
              </a:br>
              <a:r>
                <a:rPr lang="en-US" sz="1400" spc="-20" dirty="0"/>
                <a:t>of other racial and</a:t>
              </a:r>
              <a:br>
                <a:rPr lang="en-US" sz="1400" spc="-20" dirty="0"/>
              </a:br>
              <a:r>
                <a:rPr lang="en-US" sz="1400" spc="-20" dirty="0"/>
                <a:t>ethnic backgrounds</a:t>
              </a:r>
            </a:p>
          </p:txBody>
        </p:sp>
        <p:graphicFrame>
          <p:nvGraphicFramePr>
            <p:cNvPr id="40" name="Chart 39">
              <a:extLst>
                <a:ext uri="{FF2B5EF4-FFF2-40B4-BE49-F238E27FC236}">
                  <a16:creationId xmlns:a16="http://schemas.microsoft.com/office/drawing/2014/main" id="{4C43515A-BF3E-8C1D-F010-EB9CF4357CCF}"/>
                </a:ext>
              </a:extLst>
            </p:cNvPr>
            <p:cNvGraphicFramePr/>
            <p:nvPr>
              <p:extLst>
                <p:ext uri="{D42A27DB-BD31-4B8C-83A1-F6EECF244321}">
                  <p14:modId xmlns:p14="http://schemas.microsoft.com/office/powerpoint/2010/main" val="939308527"/>
                </p:ext>
              </p:extLst>
            </p:nvPr>
          </p:nvGraphicFramePr>
          <p:xfrm>
            <a:off x="1102656" y="2441638"/>
            <a:ext cx="1810512" cy="1206845"/>
          </p:xfrm>
          <a:graphic>
            <a:graphicData uri="http://schemas.openxmlformats.org/drawingml/2006/chart">
              <c:chart xmlns:c="http://schemas.openxmlformats.org/drawingml/2006/chart" xmlns:r="http://schemas.openxmlformats.org/officeDocument/2006/relationships" r:id="rId8"/>
            </a:graphicData>
          </a:graphic>
        </p:graphicFrame>
        <p:sp>
          <p:nvSpPr>
            <p:cNvPr id="41" name="TextBox 40">
              <a:extLst>
                <a:ext uri="{FF2B5EF4-FFF2-40B4-BE49-F238E27FC236}">
                  <a16:creationId xmlns:a16="http://schemas.microsoft.com/office/drawing/2014/main" id="{68B1264E-CB30-0C93-9683-D44F0333ECF2}"/>
                </a:ext>
              </a:extLst>
            </p:cNvPr>
            <p:cNvSpPr txBox="1"/>
            <p:nvPr/>
          </p:nvSpPr>
          <p:spPr>
            <a:xfrm>
              <a:off x="1503960" y="2855130"/>
              <a:ext cx="1007905" cy="397336"/>
            </a:xfrm>
            <a:prstGeom prst="rect">
              <a:avLst/>
            </a:prstGeom>
            <a:noFill/>
          </p:spPr>
          <p:txBody>
            <a:bodyPr wrap="square" rtlCol="0">
              <a:noAutofit/>
            </a:bodyPr>
            <a:lstStyle/>
            <a:p>
              <a:pPr algn="ctr"/>
              <a:r>
                <a:rPr lang="en-US" sz="2000" b="1" dirty="0">
                  <a:solidFill>
                    <a:srgbClr val="AB162B"/>
                  </a:solidFill>
                </a:rPr>
                <a:t>66%</a:t>
              </a:r>
              <a:endParaRPr lang="en-US" sz="2000" dirty="0"/>
            </a:p>
          </p:txBody>
        </p:sp>
      </p:grpSp>
    </p:spTree>
    <p:extLst>
      <p:ext uri="{BB962C8B-B14F-4D97-AF65-F5344CB8AC3E}">
        <p14:creationId xmlns:p14="http://schemas.microsoft.com/office/powerpoint/2010/main" val="1834662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a:xfrm>
            <a:off x="609600" y="351367"/>
            <a:ext cx="10972800" cy="800100"/>
          </a:xfrm>
        </p:spPr>
        <p:txBody>
          <a:bodyPr anchor="b">
            <a:normAutofit fontScale="90000"/>
          </a:bodyPr>
          <a:lstStyle/>
          <a:p>
            <a:r>
              <a:rPr lang="en-US" sz="3600" b="1" dirty="0"/>
              <a:t>What Alumni Say About their WPI Project Experience</a:t>
            </a:r>
          </a:p>
        </p:txBody>
      </p:sp>
      <p:sp>
        <p:nvSpPr>
          <p:cNvPr id="35" name="TextBox 34">
            <a:extLst>
              <a:ext uri="{FF2B5EF4-FFF2-40B4-BE49-F238E27FC236}">
                <a16:creationId xmlns:a16="http://schemas.microsoft.com/office/drawing/2014/main" id="{131625CB-6CE2-0BBA-1950-5378D5847089}"/>
              </a:ext>
            </a:extLst>
          </p:cNvPr>
          <p:cNvSpPr txBox="1"/>
          <p:nvPr/>
        </p:nvSpPr>
        <p:spPr>
          <a:xfrm>
            <a:off x="5232400" y="6746240"/>
            <a:ext cx="0" cy="0"/>
          </a:xfrm>
          <a:prstGeom prst="rect">
            <a:avLst/>
          </a:prstGeom>
          <a:noFill/>
        </p:spPr>
        <p:txBody>
          <a:bodyPr wrap="none" rtlCol="0">
            <a:noAutofit/>
          </a:bodyPr>
          <a:lstStyle/>
          <a:p>
            <a:pPr algn="ctr"/>
            <a:endParaRPr lang="en-US" sz="1600" dirty="0" err="1"/>
          </a:p>
        </p:txBody>
      </p:sp>
      <p:sp>
        <p:nvSpPr>
          <p:cNvPr id="6" name="Rectangle 5">
            <a:extLst>
              <a:ext uri="{FF2B5EF4-FFF2-40B4-BE49-F238E27FC236}">
                <a16:creationId xmlns:a16="http://schemas.microsoft.com/office/drawing/2014/main" id="{42E468BB-DCB2-0FE4-A1D2-2CF94DC483CB}"/>
              </a:ext>
            </a:extLst>
          </p:cNvPr>
          <p:cNvSpPr/>
          <p:nvPr/>
        </p:nvSpPr>
        <p:spPr bwMode="auto">
          <a:xfrm>
            <a:off x="4349864" y="1789834"/>
            <a:ext cx="3498648" cy="4195040"/>
          </a:xfrm>
          <a:prstGeom prst="rect">
            <a:avLst/>
          </a:prstGeom>
          <a:solidFill>
            <a:srgbClr val="B2B7BB">
              <a:alpha val="9804"/>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11" name="TextBox 10">
            <a:extLst>
              <a:ext uri="{FF2B5EF4-FFF2-40B4-BE49-F238E27FC236}">
                <a16:creationId xmlns:a16="http://schemas.microsoft.com/office/drawing/2014/main" id="{03BA8CFA-D0CB-8976-F722-CA117681C09E}"/>
              </a:ext>
            </a:extLst>
          </p:cNvPr>
          <p:cNvSpPr txBox="1"/>
          <p:nvPr/>
        </p:nvSpPr>
        <p:spPr>
          <a:xfrm>
            <a:off x="5149183" y="2701133"/>
            <a:ext cx="1900010" cy="2372444"/>
          </a:xfrm>
          <a:prstGeom prst="rect">
            <a:avLst/>
          </a:prstGeom>
          <a:noFill/>
        </p:spPr>
        <p:txBody>
          <a:bodyPr wrap="square" anchor="ctr" anchorCtr="0">
            <a:spAutoFit/>
          </a:bodyPr>
          <a:lstStyle/>
          <a:p>
            <a:pPr algn="ctr">
              <a:spcBef>
                <a:spcPts val="0"/>
              </a:spcBef>
              <a:spcAft>
                <a:spcPts val="500"/>
              </a:spcAft>
            </a:pPr>
            <a:r>
              <a:rPr lang="en-US" sz="1500" spc="-20" dirty="0"/>
              <a:t>“I am incredibly grateful for my project experiences at WPI. It definitely </a:t>
            </a:r>
            <a:r>
              <a:rPr lang="en-US" sz="1500" b="1" spc="-20" dirty="0">
                <a:solidFill>
                  <a:srgbClr val="AB162B"/>
                </a:solidFill>
              </a:rPr>
              <a:t>shaped me to be the person and the professional that I am today</a:t>
            </a:r>
            <a:r>
              <a:rPr lang="en-US" sz="1500" spc="-20" dirty="0"/>
              <a:t>.”</a:t>
            </a:r>
          </a:p>
          <a:p>
            <a:pPr algn="ctr">
              <a:spcBef>
                <a:spcPts val="0"/>
              </a:spcBef>
              <a:spcAft>
                <a:spcPts val="500"/>
              </a:spcAft>
            </a:pPr>
            <a:r>
              <a:rPr lang="en-US" sz="1200" b="1" i="1" spc="-20" dirty="0"/>
              <a:t>—WPI Alumnus ’17,</a:t>
            </a:r>
            <a:br>
              <a:rPr lang="en-US" sz="1200" b="1" i="1" spc="-20" dirty="0"/>
            </a:br>
            <a:r>
              <a:rPr lang="en-US" sz="1200" b="1" i="1" spc="-20" dirty="0"/>
              <a:t>Mechanical Engineering</a:t>
            </a:r>
          </a:p>
        </p:txBody>
      </p:sp>
      <p:sp>
        <p:nvSpPr>
          <p:cNvPr id="25" name="Rectangle 24">
            <a:extLst>
              <a:ext uri="{FF2B5EF4-FFF2-40B4-BE49-F238E27FC236}">
                <a16:creationId xmlns:a16="http://schemas.microsoft.com/office/drawing/2014/main" id="{07FCA1D1-CA81-B977-9D5D-199F35C640FD}"/>
              </a:ext>
            </a:extLst>
          </p:cNvPr>
          <p:cNvSpPr/>
          <p:nvPr/>
        </p:nvSpPr>
        <p:spPr bwMode="auto">
          <a:xfrm>
            <a:off x="609598" y="4010977"/>
            <a:ext cx="3498648" cy="1973897"/>
          </a:xfrm>
          <a:prstGeom prst="rect">
            <a:avLst/>
          </a:prstGeom>
          <a:solidFill>
            <a:srgbClr val="B2B7BB">
              <a:alpha val="9804"/>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26" name="TextBox 25">
            <a:extLst>
              <a:ext uri="{FF2B5EF4-FFF2-40B4-BE49-F238E27FC236}">
                <a16:creationId xmlns:a16="http://schemas.microsoft.com/office/drawing/2014/main" id="{4816F218-C53E-90E9-44FA-96D163939CA5}"/>
              </a:ext>
            </a:extLst>
          </p:cNvPr>
          <p:cNvSpPr txBox="1"/>
          <p:nvPr/>
        </p:nvSpPr>
        <p:spPr>
          <a:xfrm>
            <a:off x="904380" y="4157952"/>
            <a:ext cx="2909084" cy="1679947"/>
          </a:xfrm>
          <a:prstGeom prst="rect">
            <a:avLst/>
          </a:prstGeom>
          <a:noFill/>
        </p:spPr>
        <p:txBody>
          <a:bodyPr wrap="square" anchor="ctr" anchorCtr="0">
            <a:spAutoFit/>
          </a:bodyPr>
          <a:lstStyle/>
          <a:p>
            <a:pPr algn="ctr">
              <a:spcBef>
                <a:spcPts val="0"/>
              </a:spcBef>
              <a:spcAft>
                <a:spcPts val="500"/>
              </a:spcAft>
            </a:pPr>
            <a:r>
              <a:rPr lang="en-US" sz="1500" spc="-20" dirty="0"/>
              <a:t>“The project-based learning made me </a:t>
            </a:r>
            <a:r>
              <a:rPr lang="en-US" sz="1500" b="1" spc="-20" dirty="0">
                <a:solidFill>
                  <a:srgbClr val="AB162B"/>
                </a:solidFill>
              </a:rPr>
              <a:t>feel empowered with ownership of my education</a:t>
            </a:r>
            <a:r>
              <a:rPr lang="en-US" sz="1500" spc="-20" dirty="0"/>
              <a:t>. It was fantastic and I would recommend it to others.” </a:t>
            </a:r>
          </a:p>
          <a:p>
            <a:pPr algn="ctr">
              <a:spcBef>
                <a:spcPts val="0"/>
              </a:spcBef>
              <a:spcAft>
                <a:spcPts val="500"/>
              </a:spcAft>
            </a:pPr>
            <a:r>
              <a:rPr lang="en-US" sz="1200" b="1" i="1" spc="-20" dirty="0"/>
              <a:t>—WPI Alumnus ’06,</a:t>
            </a:r>
            <a:br>
              <a:rPr lang="en-US" sz="1200" b="1" i="1" spc="-20" dirty="0"/>
            </a:br>
            <a:r>
              <a:rPr lang="en-US" sz="1200" b="1" i="1" spc="-20" dirty="0"/>
              <a:t>Applied Physics</a:t>
            </a:r>
          </a:p>
        </p:txBody>
      </p:sp>
      <p:sp>
        <p:nvSpPr>
          <p:cNvPr id="38" name="Rectangle 37">
            <a:extLst>
              <a:ext uri="{FF2B5EF4-FFF2-40B4-BE49-F238E27FC236}">
                <a16:creationId xmlns:a16="http://schemas.microsoft.com/office/drawing/2014/main" id="{4120C93F-1DD8-E41A-B63D-DC3D32C2DC89}"/>
              </a:ext>
            </a:extLst>
          </p:cNvPr>
          <p:cNvSpPr/>
          <p:nvPr/>
        </p:nvSpPr>
        <p:spPr bwMode="auto">
          <a:xfrm>
            <a:off x="8090129" y="1789834"/>
            <a:ext cx="3498647" cy="1977650"/>
          </a:xfrm>
          <a:prstGeom prst="rect">
            <a:avLst/>
          </a:prstGeom>
          <a:solidFill>
            <a:srgbClr val="B2B7BB">
              <a:alpha val="9804"/>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39" name="TextBox 38">
            <a:extLst>
              <a:ext uri="{FF2B5EF4-FFF2-40B4-BE49-F238E27FC236}">
                <a16:creationId xmlns:a16="http://schemas.microsoft.com/office/drawing/2014/main" id="{FF6FE25B-8421-4F23-9D0D-65BC3928A6C3}"/>
              </a:ext>
            </a:extLst>
          </p:cNvPr>
          <p:cNvSpPr txBox="1"/>
          <p:nvPr/>
        </p:nvSpPr>
        <p:spPr>
          <a:xfrm>
            <a:off x="8180731" y="2284934"/>
            <a:ext cx="3317442" cy="987450"/>
          </a:xfrm>
          <a:prstGeom prst="rect">
            <a:avLst/>
          </a:prstGeom>
          <a:noFill/>
        </p:spPr>
        <p:txBody>
          <a:bodyPr wrap="square" anchor="ctr" anchorCtr="0">
            <a:spAutoFit/>
          </a:bodyPr>
          <a:lstStyle/>
          <a:p>
            <a:pPr algn="ctr">
              <a:spcBef>
                <a:spcPts val="0"/>
              </a:spcBef>
              <a:spcAft>
                <a:spcPts val="500"/>
              </a:spcAft>
            </a:pPr>
            <a:r>
              <a:rPr lang="en-US" sz="1500" spc="-20" dirty="0"/>
              <a:t>“Project work is key to </a:t>
            </a:r>
            <a:r>
              <a:rPr lang="en-US" sz="1500" b="1" spc="-20" dirty="0">
                <a:solidFill>
                  <a:srgbClr val="AB162B"/>
                </a:solidFill>
              </a:rPr>
              <a:t>prepare students for real life work</a:t>
            </a:r>
            <a:r>
              <a:rPr lang="en-US" sz="1500" spc="-20" dirty="0"/>
              <a:t>.”</a:t>
            </a:r>
          </a:p>
          <a:p>
            <a:pPr algn="ctr">
              <a:spcAft>
                <a:spcPts val="500"/>
              </a:spcAft>
            </a:pPr>
            <a:r>
              <a:rPr lang="en-US" sz="1200" b="1" i="1" spc="-20" dirty="0"/>
              <a:t>—WPI Alumnus ’16, </a:t>
            </a:r>
            <a:br>
              <a:rPr lang="en-US" sz="1200" b="1" i="1" spc="-20" dirty="0"/>
            </a:br>
            <a:r>
              <a:rPr lang="en-US" sz="1200" b="1" i="1" spc="-20" dirty="0"/>
              <a:t>Chemical Engineering</a:t>
            </a:r>
          </a:p>
        </p:txBody>
      </p:sp>
      <p:sp>
        <p:nvSpPr>
          <p:cNvPr id="52" name="Rectangle 51">
            <a:extLst>
              <a:ext uri="{FF2B5EF4-FFF2-40B4-BE49-F238E27FC236}">
                <a16:creationId xmlns:a16="http://schemas.microsoft.com/office/drawing/2014/main" id="{632E4927-EDE2-0F8C-203A-FCBE077040D1}"/>
              </a:ext>
            </a:extLst>
          </p:cNvPr>
          <p:cNvSpPr/>
          <p:nvPr/>
        </p:nvSpPr>
        <p:spPr bwMode="auto">
          <a:xfrm>
            <a:off x="615975" y="1789834"/>
            <a:ext cx="3498648" cy="1977650"/>
          </a:xfrm>
          <a:prstGeom prst="rect">
            <a:avLst/>
          </a:prstGeom>
          <a:solidFill>
            <a:srgbClr val="B2B7BB">
              <a:alpha val="9804"/>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53" name="TextBox 52">
            <a:extLst>
              <a:ext uri="{FF2B5EF4-FFF2-40B4-BE49-F238E27FC236}">
                <a16:creationId xmlns:a16="http://schemas.microsoft.com/office/drawing/2014/main" id="{2B8D7BE5-3574-6130-F9D9-9E34A1BDDD57}"/>
              </a:ext>
            </a:extLst>
          </p:cNvPr>
          <p:cNvSpPr txBox="1"/>
          <p:nvPr/>
        </p:nvSpPr>
        <p:spPr>
          <a:xfrm>
            <a:off x="609598" y="1938686"/>
            <a:ext cx="3498648" cy="1679947"/>
          </a:xfrm>
          <a:prstGeom prst="rect">
            <a:avLst/>
          </a:prstGeom>
          <a:noFill/>
        </p:spPr>
        <p:txBody>
          <a:bodyPr wrap="square" anchor="ctr" anchorCtr="0">
            <a:spAutoFit/>
          </a:bodyPr>
          <a:lstStyle/>
          <a:p>
            <a:pPr algn="ctr">
              <a:spcBef>
                <a:spcPts val="0"/>
              </a:spcBef>
              <a:spcAft>
                <a:spcPts val="500"/>
              </a:spcAft>
            </a:pPr>
            <a:r>
              <a:rPr lang="en-US" sz="1500" spc="-20" dirty="0"/>
              <a:t>“[Project-Based Learning] is the</a:t>
            </a:r>
            <a:br>
              <a:rPr lang="en-US" sz="1500" spc="-20" dirty="0"/>
            </a:br>
            <a:r>
              <a:rPr lang="en-US" sz="1500" spc="-20" dirty="0"/>
              <a:t>"crown jewel" of the WPI undergraduate education experience and is an excellent experience </a:t>
            </a:r>
            <a:r>
              <a:rPr lang="en-US" sz="1500" b="1" spc="-20" dirty="0">
                <a:solidFill>
                  <a:srgbClr val="AB162B"/>
                </a:solidFill>
              </a:rPr>
              <a:t>preparation for</a:t>
            </a:r>
            <a:br>
              <a:rPr lang="en-US" sz="1500" b="1" spc="-20" dirty="0">
                <a:solidFill>
                  <a:srgbClr val="AB162B"/>
                </a:solidFill>
              </a:rPr>
            </a:br>
            <a:r>
              <a:rPr lang="en-US" sz="1500" b="1" spc="-20" dirty="0">
                <a:solidFill>
                  <a:srgbClr val="AB162B"/>
                </a:solidFill>
              </a:rPr>
              <a:t>the working world </a:t>
            </a:r>
            <a:r>
              <a:rPr lang="en-US" sz="1500" spc="-20" dirty="0"/>
              <a:t>after college.” </a:t>
            </a:r>
          </a:p>
          <a:p>
            <a:pPr algn="ctr">
              <a:spcBef>
                <a:spcPts val="0"/>
              </a:spcBef>
              <a:spcAft>
                <a:spcPts val="500"/>
              </a:spcAft>
            </a:pPr>
            <a:r>
              <a:rPr lang="en-US" sz="1200" b="1" i="1" spc="-20" dirty="0"/>
              <a:t>—WPI Alumnus ’95,</a:t>
            </a:r>
            <a:br>
              <a:rPr lang="en-US" sz="1200" b="1" i="1" spc="-20" dirty="0"/>
            </a:br>
            <a:r>
              <a:rPr lang="en-US" sz="1200" b="1" i="1" spc="-20" dirty="0"/>
              <a:t>Environmental Engineering </a:t>
            </a:r>
          </a:p>
        </p:txBody>
      </p:sp>
      <p:sp>
        <p:nvSpPr>
          <p:cNvPr id="54" name="Rectangle 53">
            <a:extLst>
              <a:ext uri="{FF2B5EF4-FFF2-40B4-BE49-F238E27FC236}">
                <a16:creationId xmlns:a16="http://schemas.microsoft.com/office/drawing/2014/main" id="{942C353C-814B-E543-E296-6C08176EA65A}"/>
              </a:ext>
            </a:extLst>
          </p:cNvPr>
          <p:cNvSpPr/>
          <p:nvPr/>
        </p:nvSpPr>
        <p:spPr bwMode="auto">
          <a:xfrm>
            <a:off x="8090129" y="4010976"/>
            <a:ext cx="3498647" cy="1973897"/>
          </a:xfrm>
          <a:prstGeom prst="rect">
            <a:avLst/>
          </a:prstGeom>
          <a:solidFill>
            <a:srgbClr val="B2B7BB">
              <a:alpha val="9804"/>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55" name="TextBox 54">
            <a:extLst>
              <a:ext uri="{FF2B5EF4-FFF2-40B4-BE49-F238E27FC236}">
                <a16:creationId xmlns:a16="http://schemas.microsoft.com/office/drawing/2014/main" id="{1786DC6E-3A45-92D6-6CD7-A72B0D726218}"/>
              </a:ext>
            </a:extLst>
          </p:cNvPr>
          <p:cNvSpPr txBox="1"/>
          <p:nvPr/>
        </p:nvSpPr>
        <p:spPr>
          <a:xfrm>
            <a:off x="8488818" y="4273369"/>
            <a:ext cx="2701268" cy="1449115"/>
          </a:xfrm>
          <a:prstGeom prst="rect">
            <a:avLst/>
          </a:prstGeom>
          <a:noFill/>
        </p:spPr>
        <p:txBody>
          <a:bodyPr wrap="square" anchor="ctr" anchorCtr="0">
            <a:spAutoFit/>
          </a:bodyPr>
          <a:lstStyle/>
          <a:p>
            <a:pPr algn="ctr">
              <a:spcBef>
                <a:spcPts val="0"/>
              </a:spcBef>
              <a:spcAft>
                <a:spcPts val="500"/>
              </a:spcAft>
            </a:pPr>
            <a:r>
              <a:rPr lang="en-US" sz="1500" spc="-20" dirty="0"/>
              <a:t>“My experience at WPI was one that </a:t>
            </a:r>
            <a:r>
              <a:rPr lang="en-US" sz="1500" b="1" spc="-20" dirty="0">
                <a:solidFill>
                  <a:srgbClr val="AB162B"/>
                </a:solidFill>
              </a:rPr>
              <a:t>shaped my career </a:t>
            </a:r>
            <a:r>
              <a:rPr lang="en-US" sz="1500" spc="-20" dirty="0"/>
              <a:t>and set the stage for my </a:t>
            </a:r>
            <a:r>
              <a:rPr lang="en-US" sz="1500" b="1" spc="-20" dirty="0">
                <a:solidFill>
                  <a:srgbClr val="AB162B"/>
                </a:solidFill>
              </a:rPr>
              <a:t>success in the real world</a:t>
            </a:r>
            <a:r>
              <a:rPr lang="en-US" sz="1500" spc="-20" dirty="0"/>
              <a:t>.”</a:t>
            </a:r>
          </a:p>
          <a:p>
            <a:pPr algn="ctr">
              <a:spcBef>
                <a:spcPts val="0"/>
              </a:spcBef>
              <a:spcAft>
                <a:spcPts val="500"/>
              </a:spcAft>
            </a:pPr>
            <a:r>
              <a:rPr lang="en-US" sz="1200" b="1" i="1" spc="-20" dirty="0"/>
              <a:t>—WPI Alumnus ’10,</a:t>
            </a:r>
            <a:br>
              <a:rPr lang="en-US" sz="1200" b="1" i="1" spc="-20" dirty="0"/>
            </a:br>
            <a:r>
              <a:rPr lang="en-US" sz="1200" b="1" i="1" spc="-20" dirty="0"/>
              <a:t>Industrial Engineering</a:t>
            </a:r>
          </a:p>
        </p:txBody>
      </p:sp>
      <p:sp>
        <p:nvSpPr>
          <p:cNvPr id="4" name="TextBox 3">
            <a:extLst>
              <a:ext uri="{FF2B5EF4-FFF2-40B4-BE49-F238E27FC236}">
                <a16:creationId xmlns:a16="http://schemas.microsoft.com/office/drawing/2014/main" id="{5E0C4A38-A2CB-B62A-D67A-09BDE2FB50C7}"/>
              </a:ext>
            </a:extLst>
          </p:cNvPr>
          <p:cNvSpPr txBox="1"/>
          <p:nvPr/>
        </p:nvSpPr>
        <p:spPr>
          <a:xfrm>
            <a:off x="7755775" y="6749935"/>
            <a:ext cx="0" cy="0"/>
          </a:xfrm>
          <a:prstGeom prst="rect">
            <a:avLst/>
          </a:prstGeom>
          <a:noFill/>
        </p:spPr>
        <p:txBody>
          <a:bodyPr wrap="none" rtlCol="0">
            <a:noAutofit/>
          </a:bodyPr>
          <a:lstStyle/>
          <a:p>
            <a:pPr algn="ctr"/>
            <a:endParaRPr lang="en-US" sz="1600" dirty="0" err="1"/>
          </a:p>
        </p:txBody>
      </p:sp>
    </p:spTree>
    <p:extLst>
      <p:ext uri="{BB962C8B-B14F-4D97-AF65-F5344CB8AC3E}">
        <p14:creationId xmlns:p14="http://schemas.microsoft.com/office/powerpoint/2010/main" val="1553830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6D11172-0D98-99EF-AE4B-76F28374F467}"/>
              </a:ext>
            </a:extLst>
          </p:cNvPr>
          <p:cNvSpPr/>
          <p:nvPr/>
        </p:nvSpPr>
        <p:spPr bwMode="auto">
          <a:xfrm>
            <a:off x="609601" y="4010977"/>
            <a:ext cx="4175759" cy="1973897"/>
          </a:xfrm>
          <a:prstGeom prst="rect">
            <a:avLst/>
          </a:prstGeom>
          <a:solidFill>
            <a:srgbClr val="B2B7BB">
              <a:alpha val="9804"/>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5" name="Rectangle 4">
            <a:extLst>
              <a:ext uri="{FF2B5EF4-FFF2-40B4-BE49-F238E27FC236}">
                <a16:creationId xmlns:a16="http://schemas.microsoft.com/office/drawing/2014/main" id="{C9536C31-E630-7FF6-E4E7-178BDED5D09D}"/>
              </a:ext>
            </a:extLst>
          </p:cNvPr>
          <p:cNvSpPr/>
          <p:nvPr/>
        </p:nvSpPr>
        <p:spPr bwMode="auto">
          <a:xfrm>
            <a:off x="609601" y="1795463"/>
            <a:ext cx="4175759" cy="1973897"/>
          </a:xfrm>
          <a:prstGeom prst="rect">
            <a:avLst/>
          </a:prstGeom>
          <a:solidFill>
            <a:srgbClr val="B2B7BB">
              <a:alpha val="9804"/>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62" name="Rectangle 61">
            <a:extLst>
              <a:ext uri="{FF2B5EF4-FFF2-40B4-BE49-F238E27FC236}">
                <a16:creationId xmlns:a16="http://schemas.microsoft.com/office/drawing/2014/main" id="{0F8665A0-0171-AFCD-9283-48A1E6459692}"/>
              </a:ext>
            </a:extLst>
          </p:cNvPr>
          <p:cNvSpPr/>
          <p:nvPr/>
        </p:nvSpPr>
        <p:spPr bwMode="auto">
          <a:xfrm>
            <a:off x="5026977" y="1795464"/>
            <a:ext cx="2135823" cy="4189410"/>
          </a:xfrm>
          <a:prstGeom prst="rect">
            <a:avLst/>
          </a:prstGeom>
          <a:solidFill>
            <a:srgbClr val="B2B7BB">
              <a:alpha val="9804"/>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59" name="Rectangle 58">
            <a:extLst>
              <a:ext uri="{FF2B5EF4-FFF2-40B4-BE49-F238E27FC236}">
                <a16:creationId xmlns:a16="http://schemas.microsoft.com/office/drawing/2014/main" id="{14E38275-5C76-3DF0-0471-CE3CFDACF0F8}"/>
              </a:ext>
            </a:extLst>
          </p:cNvPr>
          <p:cNvSpPr/>
          <p:nvPr/>
        </p:nvSpPr>
        <p:spPr bwMode="auto">
          <a:xfrm>
            <a:off x="7406640" y="1795463"/>
            <a:ext cx="4175759" cy="1973897"/>
          </a:xfrm>
          <a:prstGeom prst="rect">
            <a:avLst/>
          </a:prstGeom>
          <a:solidFill>
            <a:srgbClr val="B2B7BB">
              <a:alpha val="9804"/>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a:xfrm>
            <a:off x="609600" y="351367"/>
            <a:ext cx="10972800" cy="800100"/>
          </a:xfrm>
        </p:spPr>
        <p:txBody>
          <a:bodyPr anchor="b">
            <a:normAutofit fontScale="90000"/>
          </a:bodyPr>
          <a:lstStyle/>
          <a:p>
            <a:r>
              <a:rPr lang="en-US" sz="3600" b="1" dirty="0"/>
              <a:t>What Alumni Say About their WPI Project Experience</a:t>
            </a:r>
          </a:p>
        </p:txBody>
      </p:sp>
      <p:sp>
        <p:nvSpPr>
          <p:cNvPr id="35" name="TextBox 34">
            <a:extLst>
              <a:ext uri="{FF2B5EF4-FFF2-40B4-BE49-F238E27FC236}">
                <a16:creationId xmlns:a16="http://schemas.microsoft.com/office/drawing/2014/main" id="{131625CB-6CE2-0BBA-1950-5378D5847089}"/>
              </a:ext>
            </a:extLst>
          </p:cNvPr>
          <p:cNvSpPr txBox="1"/>
          <p:nvPr/>
        </p:nvSpPr>
        <p:spPr>
          <a:xfrm>
            <a:off x="5232400" y="6746240"/>
            <a:ext cx="0" cy="0"/>
          </a:xfrm>
          <a:prstGeom prst="rect">
            <a:avLst/>
          </a:prstGeom>
          <a:noFill/>
        </p:spPr>
        <p:txBody>
          <a:bodyPr wrap="none" rtlCol="0">
            <a:noAutofit/>
          </a:bodyPr>
          <a:lstStyle/>
          <a:p>
            <a:pPr algn="ctr"/>
            <a:endParaRPr lang="en-US" sz="1600" dirty="0" err="1"/>
          </a:p>
        </p:txBody>
      </p:sp>
      <p:sp>
        <p:nvSpPr>
          <p:cNvPr id="10" name="TextBox 9">
            <a:extLst>
              <a:ext uri="{FF2B5EF4-FFF2-40B4-BE49-F238E27FC236}">
                <a16:creationId xmlns:a16="http://schemas.microsoft.com/office/drawing/2014/main" id="{ED9ED974-7EA6-8C9D-D0D2-B2446A2D3F60}"/>
              </a:ext>
            </a:extLst>
          </p:cNvPr>
          <p:cNvSpPr txBox="1"/>
          <p:nvPr/>
        </p:nvSpPr>
        <p:spPr>
          <a:xfrm>
            <a:off x="978825" y="4021530"/>
            <a:ext cx="3437312" cy="1910779"/>
          </a:xfrm>
          <a:prstGeom prst="rect">
            <a:avLst/>
          </a:prstGeom>
          <a:noFill/>
        </p:spPr>
        <p:txBody>
          <a:bodyPr wrap="square" anchor="ctr" anchorCtr="0">
            <a:spAutoFit/>
          </a:bodyPr>
          <a:lstStyle/>
          <a:p>
            <a:pPr algn="ctr">
              <a:spcBef>
                <a:spcPts val="0"/>
              </a:spcBef>
              <a:spcAft>
                <a:spcPts val="500"/>
              </a:spcAft>
            </a:pPr>
            <a:r>
              <a:rPr lang="en-US" sz="1500" spc="-20" dirty="0"/>
              <a:t>“I am forever grateful for the WPI project plan curriculum. </a:t>
            </a:r>
            <a:r>
              <a:rPr lang="en-US" sz="1500" b="1" spc="-20" dirty="0">
                <a:solidFill>
                  <a:srgbClr val="AB162B"/>
                </a:solidFill>
              </a:rPr>
              <a:t>This curriculum is what made WPI stand out against other schools</a:t>
            </a:r>
            <a:r>
              <a:rPr lang="en-US" sz="1500" spc="-20" dirty="0">
                <a:solidFill>
                  <a:srgbClr val="AB162B"/>
                </a:solidFill>
              </a:rPr>
              <a:t> </a:t>
            </a:r>
            <a:r>
              <a:rPr lang="en-US" sz="1500" spc="-20" dirty="0"/>
              <a:t>and ultimately led me there in the first place. I have never regretted this decision.”</a:t>
            </a:r>
          </a:p>
          <a:p>
            <a:pPr algn="ctr">
              <a:spcBef>
                <a:spcPts val="0"/>
              </a:spcBef>
              <a:spcAft>
                <a:spcPts val="500"/>
              </a:spcAft>
            </a:pPr>
            <a:r>
              <a:rPr lang="en-US" sz="1200" b="1" i="1" spc="-20" dirty="0"/>
              <a:t>—WPI Alumnus ’05,</a:t>
            </a:r>
            <a:br>
              <a:rPr lang="en-US" sz="1200" b="1" i="1" spc="-20" dirty="0"/>
            </a:br>
            <a:r>
              <a:rPr lang="en-US" sz="1200" b="1" i="1" spc="-20" dirty="0"/>
              <a:t>Biomedical Engineering </a:t>
            </a:r>
          </a:p>
        </p:txBody>
      </p:sp>
      <p:sp>
        <p:nvSpPr>
          <p:cNvPr id="7" name="TextBox 6">
            <a:extLst>
              <a:ext uri="{FF2B5EF4-FFF2-40B4-BE49-F238E27FC236}">
                <a16:creationId xmlns:a16="http://schemas.microsoft.com/office/drawing/2014/main" id="{981DC014-851C-1CBC-8588-A21950D6EF6F}"/>
              </a:ext>
            </a:extLst>
          </p:cNvPr>
          <p:cNvSpPr txBox="1"/>
          <p:nvPr/>
        </p:nvSpPr>
        <p:spPr>
          <a:xfrm>
            <a:off x="717738" y="1773955"/>
            <a:ext cx="3959484" cy="1974900"/>
          </a:xfrm>
          <a:prstGeom prst="rect">
            <a:avLst/>
          </a:prstGeom>
          <a:noFill/>
        </p:spPr>
        <p:txBody>
          <a:bodyPr wrap="square" anchor="ctr" anchorCtr="0">
            <a:spAutoFit/>
          </a:bodyPr>
          <a:lstStyle/>
          <a:p>
            <a:pPr algn="ctr">
              <a:spcBef>
                <a:spcPts val="0"/>
              </a:spcBef>
              <a:spcAft>
                <a:spcPts val="500"/>
              </a:spcAft>
            </a:pPr>
            <a:r>
              <a:rPr lang="en-US" sz="1500" spc="-20" dirty="0"/>
              <a:t>“</a:t>
            </a:r>
            <a:r>
              <a:rPr lang="en-US" sz="1500" b="1" spc="-20" dirty="0">
                <a:solidFill>
                  <a:srgbClr val="AB162B"/>
                </a:solidFill>
              </a:rPr>
              <a:t>Project work transformed my educational (and later professional) mindset </a:t>
            </a:r>
            <a:r>
              <a:rPr lang="en-US" sz="1500" spc="-20" dirty="0"/>
              <a:t>from passive repetition to an active/proactive (empowered) participant.  I became actively responsible and vested in my educational and problem-solving process.” </a:t>
            </a:r>
          </a:p>
          <a:p>
            <a:pPr algn="ctr">
              <a:spcBef>
                <a:spcPts val="0"/>
              </a:spcBef>
              <a:spcAft>
                <a:spcPts val="500"/>
              </a:spcAft>
            </a:pPr>
            <a:r>
              <a:rPr lang="en-US" sz="1200" b="1" i="1" spc="-20" dirty="0"/>
              <a:t>—WPI Alumnus ’88,</a:t>
            </a:r>
            <a:br>
              <a:rPr lang="en-US" sz="1200" b="1" i="1" spc="-20" dirty="0"/>
            </a:br>
            <a:r>
              <a:rPr lang="en-US" sz="1200" b="1" i="1" spc="-20" dirty="0"/>
              <a:t>Electrical Engineering </a:t>
            </a:r>
          </a:p>
        </p:txBody>
      </p:sp>
      <p:sp>
        <p:nvSpPr>
          <p:cNvPr id="14" name="TextBox 13">
            <a:extLst>
              <a:ext uri="{FF2B5EF4-FFF2-40B4-BE49-F238E27FC236}">
                <a16:creationId xmlns:a16="http://schemas.microsoft.com/office/drawing/2014/main" id="{F23CF898-CAE5-0C61-AB8D-1FBBB56635C2}"/>
              </a:ext>
            </a:extLst>
          </p:cNvPr>
          <p:cNvSpPr txBox="1"/>
          <p:nvPr/>
        </p:nvSpPr>
        <p:spPr>
          <a:xfrm>
            <a:off x="4582969" y="3648074"/>
            <a:ext cx="35760" cy="0"/>
          </a:xfrm>
          <a:prstGeom prst="rect">
            <a:avLst/>
          </a:prstGeom>
          <a:noFill/>
        </p:spPr>
        <p:txBody>
          <a:bodyPr wrap="none" rtlCol="0">
            <a:noAutofit/>
          </a:bodyPr>
          <a:lstStyle/>
          <a:p>
            <a:pPr algn="ctr"/>
            <a:endParaRPr lang="en-US" sz="1600" dirty="0" err="1"/>
          </a:p>
        </p:txBody>
      </p:sp>
      <p:sp>
        <p:nvSpPr>
          <p:cNvPr id="31" name="TextBox 30">
            <a:extLst>
              <a:ext uri="{FF2B5EF4-FFF2-40B4-BE49-F238E27FC236}">
                <a16:creationId xmlns:a16="http://schemas.microsoft.com/office/drawing/2014/main" id="{2388992D-03DF-9120-3D22-D408392B21CB}"/>
              </a:ext>
            </a:extLst>
          </p:cNvPr>
          <p:cNvSpPr txBox="1"/>
          <p:nvPr/>
        </p:nvSpPr>
        <p:spPr>
          <a:xfrm>
            <a:off x="12679682" y="3648074"/>
            <a:ext cx="45719" cy="0"/>
          </a:xfrm>
          <a:prstGeom prst="rect">
            <a:avLst/>
          </a:prstGeom>
          <a:noFill/>
        </p:spPr>
        <p:txBody>
          <a:bodyPr wrap="none" rtlCol="0">
            <a:noAutofit/>
          </a:bodyPr>
          <a:lstStyle/>
          <a:p>
            <a:pPr algn="ctr"/>
            <a:endParaRPr lang="en-US" sz="1600" dirty="0" err="1"/>
          </a:p>
        </p:txBody>
      </p:sp>
      <p:sp>
        <p:nvSpPr>
          <p:cNvPr id="52" name="TextBox 51">
            <a:extLst>
              <a:ext uri="{FF2B5EF4-FFF2-40B4-BE49-F238E27FC236}">
                <a16:creationId xmlns:a16="http://schemas.microsoft.com/office/drawing/2014/main" id="{97CE2709-D284-736D-E86A-659769B47B76}"/>
              </a:ext>
            </a:extLst>
          </p:cNvPr>
          <p:cNvSpPr txBox="1"/>
          <p:nvPr/>
        </p:nvSpPr>
        <p:spPr>
          <a:xfrm>
            <a:off x="12029439" y="6746240"/>
            <a:ext cx="0" cy="0"/>
          </a:xfrm>
          <a:prstGeom prst="rect">
            <a:avLst/>
          </a:prstGeom>
          <a:noFill/>
        </p:spPr>
        <p:txBody>
          <a:bodyPr wrap="none" rtlCol="0">
            <a:noAutofit/>
          </a:bodyPr>
          <a:lstStyle/>
          <a:p>
            <a:pPr algn="ctr"/>
            <a:endParaRPr lang="en-US" sz="1600" dirty="0" err="1"/>
          </a:p>
        </p:txBody>
      </p:sp>
      <p:sp>
        <p:nvSpPr>
          <p:cNvPr id="54" name="Rectangle 53">
            <a:extLst>
              <a:ext uri="{FF2B5EF4-FFF2-40B4-BE49-F238E27FC236}">
                <a16:creationId xmlns:a16="http://schemas.microsoft.com/office/drawing/2014/main" id="{4592EB00-47A6-7FA7-2D18-03643366AF08}"/>
              </a:ext>
            </a:extLst>
          </p:cNvPr>
          <p:cNvSpPr/>
          <p:nvPr/>
        </p:nvSpPr>
        <p:spPr bwMode="auto">
          <a:xfrm>
            <a:off x="7406640" y="4010977"/>
            <a:ext cx="4175759" cy="1973897"/>
          </a:xfrm>
          <a:prstGeom prst="rect">
            <a:avLst/>
          </a:prstGeom>
          <a:solidFill>
            <a:srgbClr val="B2B7BB">
              <a:alpha val="9804"/>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55" name="TextBox 54">
            <a:extLst>
              <a:ext uri="{FF2B5EF4-FFF2-40B4-BE49-F238E27FC236}">
                <a16:creationId xmlns:a16="http://schemas.microsoft.com/office/drawing/2014/main" id="{CFF324E6-182A-C33A-DDCF-2CA79CADCE63}"/>
              </a:ext>
            </a:extLst>
          </p:cNvPr>
          <p:cNvSpPr txBox="1"/>
          <p:nvPr/>
        </p:nvSpPr>
        <p:spPr>
          <a:xfrm>
            <a:off x="7404417" y="4136944"/>
            <a:ext cx="4175759" cy="1679947"/>
          </a:xfrm>
          <a:prstGeom prst="rect">
            <a:avLst/>
          </a:prstGeom>
          <a:noFill/>
        </p:spPr>
        <p:txBody>
          <a:bodyPr wrap="square" anchor="ctr" anchorCtr="0">
            <a:spAutoFit/>
          </a:bodyPr>
          <a:lstStyle/>
          <a:p>
            <a:pPr algn="ctr">
              <a:spcBef>
                <a:spcPts val="0"/>
              </a:spcBef>
              <a:spcAft>
                <a:spcPts val="500"/>
              </a:spcAft>
            </a:pPr>
            <a:r>
              <a:rPr lang="en-US" sz="1500" spc="-20" dirty="0"/>
              <a:t>“The project program was the primary reason I chose WPI. I had </a:t>
            </a:r>
            <a:r>
              <a:rPr lang="en-US" sz="1500" b="1" spc="-20" dirty="0">
                <a:solidFill>
                  <a:srgbClr val="AB162B"/>
                </a:solidFill>
              </a:rPr>
              <a:t>incredible opportunities there that I couldn't have had at other schools</a:t>
            </a:r>
            <a:r>
              <a:rPr lang="en-US" sz="1500" spc="-20" dirty="0"/>
              <a:t>. The real world is project-based, so I think it's extremely valuable experience.” </a:t>
            </a:r>
          </a:p>
          <a:p>
            <a:pPr algn="ctr">
              <a:spcBef>
                <a:spcPts val="0"/>
              </a:spcBef>
              <a:spcAft>
                <a:spcPts val="500"/>
              </a:spcAft>
            </a:pPr>
            <a:r>
              <a:rPr lang="en-US" sz="1200" b="1" i="1" spc="-20" dirty="0"/>
              <a:t>—WPI Alumnus ’04,</a:t>
            </a:r>
            <a:br>
              <a:rPr lang="en-US" sz="1200" b="1" i="1" spc="-20" dirty="0"/>
            </a:br>
            <a:r>
              <a:rPr lang="en-US" sz="1200" b="1" i="1" spc="-20" dirty="0"/>
              <a:t>Electrical &amp; Computer Engineering </a:t>
            </a:r>
          </a:p>
        </p:txBody>
      </p:sp>
      <p:sp>
        <p:nvSpPr>
          <p:cNvPr id="57" name="TextBox 56">
            <a:extLst>
              <a:ext uri="{FF2B5EF4-FFF2-40B4-BE49-F238E27FC236}">
                <a16:creationId xmlns:a16="http://schemas.microsoft.com/office/drawing/2014/main" id="{FA94DB12-9EDF-89F5-110F-8C222209D83D}"/>
              </a:ext>
            </a:extLst>
          </p:cNvPr>
          <p:cNvSpPr txBox="1"/>
          <p:nvPr/>
        </p:nvSpPr>
        <p:spPr>
          <a:xfrm>
            <a:off x="7634278" y="1806016"/>
            <a:ext cx="3720482" cy="1910779"/>
          </a:xfrm>
          <a:prstGeom prst="rect">
            <a:avLst/>
          </a:prstGeom>
          <a:noFill/>
        </p:spPr>
        <p:txBody>
          <a:bodyPr wrap="square" anchor="ctr" anchorCtr="0">
            <a:spAutoFit/>
          </a:bodyPr>
          <a:lstStyle/>
          <a:p>
            <a:pPr algn="ctr">
              <a:spcBef>
                <a:spcPts val="0"/>
              </a:spcBef>
              <a:spcAft>
                <a:spcPts val="500"/>
              </a:spcAft>
            </a:pPr>
            <a:r>
              <a:rPr lang="en-US" sz="1500" spc="-20" dirty="0"/>
              <a:t>“Working as part of a team is an essential life skill that is not taught as a default by many institutions. I'm forever thankful WPI is one that forces you to learn it—and travel, especially long-term travel, is </a:t>
            </a:r>
            <a:r>
              <a:rPr lang="en-US" sz="1500" b="1" spc="-20" dirty="0">
                <a:solidFill>
                  <a:srgbClr val="AB162B"/>
                </a:solidFill>
              </a:rPr>
              <a:t>enriching in so many ways</a:t>
            </a:r>
            <a:r>
              <a:rPr lang="en-US" sz="1500" spc="-20" dirty="0"/>
              <a:t>.” </a:t>
            </a:r>
          </a:p>
          <a:p>
            <a:pPr algn="ctr">
              <a:spcBef>
                <a:spcPts val="0"/>
              </a:spcBef>
              <a:spcAft>
                <a:spcPts val="500"/>
              </a:spcAft>
            </a:pPr>
            <a:r>
              <a:rPr lang="en-US" sz="1200" b="1" i="1" spc="-20" dirty="0"/>
              <a:t>—WPI Alumnus ’11,</a:t>
            </a:r>
            <a:br>
              <a:rPr lang="en-US" sz="1200" b="1" i="1" spc="-20" dirty="0"/>
            </a:br>
            <a:r>
              <a:rPr lang="en-US" sz="1200" b="1" i="1" spc="-20" dirty="0"/>
              <a:t>Mechanical Engineering </a:t>
            </a:r>
          </a:p>
        </p:txBody>
      </p:sp>
      <p:sp>
        <p:nvSpPr>
          <p:cNvPr id="58" name="TextBox 57">
            <a:extLst>
              <a:ext uri="{FF2B5EF4-FFF2-40B4-BE49-F238E27FC236}">
                <a16:creationId xmlns:a16="http://schemas.microsoft.com/office/drawing/2014/main" id="{8AA52CC3-F47A-B24F-9141-65859D943329}"/>
              </a:ext>
            </a:extLst>
          </p:cNvPr>
          <p:cNvSpPr txBox="1"/>
          <p:nvPr/>
        </p:nvSpPr>
        <p:spPr>
          <a:xfrm>
            <a:off x="11380008" y="3648074"/>
            <a:ext cx="35760" cy="0"/>
          </a:xfrm>
          <a:prstGeom prst="rect">
            <a:avLst/>
          </a:prstGeom>
          <a:noFill/>
        </p:spPr>
        <p:txBody>
          <a:bodyPr wrap="none" rtlCol="0">
            <a:noAutofit/>
          </a:bodyPr>
          <a:lstStyle/>
          <a:p>
            <a:pPr algn="ctr"/>
            <a:endParaRPr lang="en-US" sz="1600" dirty="0" err="1"/>
          </a:p>
        </p:txBody>
      </p:sp>
      <p:sp>
        <p:nvSpPr>
          <p:cNvPr id="64" name="TextBox 63">
            <a:extLst>
              <a:ext uri="{FF2B5EF4-FFF2-40B4-BE49-F238E27FC236}">
                <a16:creationId xmlns:a16="http://schemas.microsoft.com/office/drawing/2014/main" id="{2E78CFB3-997A-89F8-55CF-8AB32C42C727}"/>
              </a:ext>
            </a:extLst>
          </p:cNvPr>
          <p:cNvSpPr txBox="1"/>
          <p:nvPr/>
        </p:nvSpPr>
        <p:spPr>
          <a:xfrm>
            <a:off x="5122908" y="2257126"/>
            <a:ext cx="1943960" cy="3322791"/>
          </a:xfrm>
          <a:prstGeom prst="rect">
            <a:avLst/>
          </a:prstGeom>
          <a:noFill/>
        </p:spPr>
        <p:txBody>
          <a:bodyPr wrap="square" anchor="ctr" anchorCtr="0">
            <a:spAutoFit/>
          </a:bodyPr>
          <a:lstStyle/>
          <a:p>
            <a:pPr algn="ctr">
              <a:spcBef>
                <a:spcPts val="0"/>
              </a:spcBef>
              <a:spcAft>
                <a:spcPts val="500"/>
              </a:spcAft>
            </a:pPr>
            <a:r>
              <a:rPr lang="en-US" sz="1500" spc="-20" dirty="0"/>
              <a:t>“</a:t>
            </a:r>
            <a:r>
              <a:rPr lang="en-US" sz="1500" b="1" spc="-20" dirty="0">
                <a:solidFill>
                  <a:srgbClr val="AB162B"/>
                </a:solidFill>
              </a:rPr>
              <a:t>In industry, it isn't what you know today, but more importantly what you are able to learn</a:t>
            </a:r>
            <a:r>
              <a:rPr lang="en-US" sz="1500" spc="-20" dirty="0"/>
              <a:t>. WPI and its </a:t>
            </a:r>
            <a:r>
              <a:rPr lang="en-US" sz="1500" b="1" spc="-20" dirty="0">
                <a:solidFill>
                  <a:srgbClr val="AB162B"/>
                </a:solidFill>
              </a:rPr>
              <a:t>project-based curriculum taught me how to</a:t>
            </a:r>
            <a:br>
              <a:rPr lang="en-US" sz="1500" b="1" spc="-20" dirty="0">
                <a:solidFill>
                  <a:srgbClr val="AB162B"/>
                </a:solidFill>
              </a:rPr>
            </a:br>
            <a:r>
              <a:rPr lang="en-US" sz="1500" b="1" spc="-20" dirty="0">
                <a:solidFill>
                  <a:srgbClr val="AB162B"/>
                </a:solidFill>
              </a:rPr>
              <a:t>learn </a:t>
            </a:r>
            <a:r>
              <a:rPr lang="en-US" sz="1500" spc="-20" dirty="0"/>
              <a:t>and feel comfortable with</a:t>
            </a:r>
            <a:br>
              <a:rPr lang="en-US" sz="1500" spc="-20" dirty="0"/>
            </a:br>
            <a:r>
              <a:rPr lang="en-US" sz="1500" spc="-20" dirty="0"/>
              <a:t>the unknowns.” </a:t>
            </a:r>
          </a:p>
          <a:p>
            <a:pPr algn="ctr">
              <a:spcBef>
                <a:spcPts val="0"/>
              </a:spcBef>
              <a:spcAft>
                <a:spcPts val="500"/>
              </a:spcAft>
            </a:pPr>
            <a:r>
              <a:rPr lang="en-US" sz="1200" b="1" i="1" spc="-20" dirty="0"/>
              <a:t>—WPI Alumnus ’00, Electrical Engineering </a:t>
            </a:r>
          </a:p>
        </p:txBody>
      </p:sp>
    </p:spTree>
    <p:extLst>
      <p:ext uri="{BB962C8B-B14F-4D97-AF65-F5344CB8AC3E}">
        <p14:creationId xmlns:p14="http://schemas.microsoft.com/office/powerpoint/2010/main" val="1490187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8024D-7C1A-B954-BE6E-3A4800A39D4E}"/>
              </a:ext>
            </a:extLst>
          </p:cNvPr>
          <p:cNvSpPr>
            <a:spLocks noGrp="1"/>
          </p:cNvSpPr>
          <p:nvPr>
            <p:ph type="title"/>
          </p:nvPr>
        </p:nvSpPr>
        <p:spPr>
          <a:xfrm>
            <a:off x="609600" y="363090"/>
            <a:ext cx="10972800" cy="800100"/>
          </a:xfrm>
        </p:spPr>
        <p:txBody>
          <a:bodyPr/>
          <a:lstStyle/>
          <a:p>
            <a:r>
              <a:rPr lang="en-US" noProof="0" dirty="0"/>
              <a:t>PBL In Higher Education</a:t>
            </a:r>
            <a:endParaRPr lang="en-US" dirty="0"/>
          </a:p>
        </p:txBody>
      </p:sp>
      <p:sp>
        <p:nvSpPr>
          <p:cNvPr id="9" name="Content Placeholder 4">
            <a:extLst>
              <a:ext uri="{FF2B5EF4-FFF2-40B4-BE49-F238E27FC236}">
                <a16:creationId xmlns:a16="http://schemas.microsoft.com/office/drawing/2014/main" id="{EDC536B4-D473-D693-848E-E22233369CE9}"/>
              </a:ext>
            </a:extLst>
          </p:cNvPr>
          <p:cNvSpPr>
            <a:spLocks noGrp="1"/>
          </p:cNvSpPr>
          <p:nvPr>
            <p:ph idx="1"/>
          </p:nvPr>
        </p:nvSpPr>
        <p:spPr>
          <a:xfrm>
            <a:off x="609600" y="1570892"/>
            <a:ext cx="5486400" cy="4648200"/>
          </a:xfrm>
        </p:spPr>
        <p:txBody>
          <a:bodyPr anchor="t" anchorCtr="0">
            <a:noAutofit/>
          </a:bodyPr>
          <a:lstStyle/>
          <a:p>
            <a:pPr marL="0" indent="0">
              <a:buNone/>
            </a:pPr>
            <a:r>
              <a:rPr lang="en-US" b="1" dirty="0"/>
              <a:t>Center for Project-Based Learning. </a:t>
            </a:r>
            <a:r>
              <a:rPr lang="en-US" dirty="0"/>
              <a:t>Sharing PBL Expertise for the Betterment of Higher Education.  </a:t>
            </a:r>
          </a:p>
          <a:p>
            <a:r>
              <a:rPr lang="en-US" dirty="0"/>
              <a:t>Advancing PBL Across</a:t>
            </a:r>
            <a:br>
              <a:rPr lang="en-US" dirty="0"/>
            </a:br>
            <a:r>
              <a:rPr lang="en-US" dirty="0"/>
              <a:t>Higher Education </a:t>
            </a:r>
          </a:p>
          <a:p>
            <a:r>
              <a:rPr lang="en-US" dirty="0"/>
              <a:t>Serving as PBL Hub For</a:t>
            </a:r>
            <a:br>
              <a:rPr lang="en-US" dirty="0"/>
            </a:br>
            <a:r>
              <a:rPr lang="en-US" dirty="0"/>
              <a:t>Higher Education</a:t>
            </a:r>
          </a:p>
          <a:p>
            <a:r>
              <a:rPr lang="en-US" dirty="0"/>
              <a:t>Supporting Equity and</a:t>
            </a:r>
            <a:br>
              <a:rPr lang="en-US" dirty="0"/>
            </a:br>
            <a:r>
              <a:rPr lang="en-US" dirty="0"/>
              <a:t>Inclusion Through PBL</a:t>
            </a:r>
            <a:br>
              <a:rPr lang="en-US" dirty="0"/>
            </a:br>
            <a:r>
              <a:rPr lang="en-US" dirty="0"/>
              <a:t>Within Higher Education</a:t>
            </a:r>
          </a:p>
          <a:p>
            <a:r>
              <a:rPr lang="en-US" dirty="0"/>
              <a:t>Strengthening PBL Network Through Strategic Academic Collaborations </a:t>
            </a:r>
          </a:p>
          <a:p>
            <a:endParaRPr lang="en-US" dirty="0"/>
          </a:p>
        </p:txBody>
      </p:sp>
      <p:sp>
        <p:nvSpPr>
          <p:cNvPr id="10" name="TextBox 9">
            <a:extLst>
              <a:ext uri="{FF2B5EF4-FFF2-40B4-BE49-F238E27FC236}">
                <a16:creationId xmlns:a16="http://schemas.microsoft.com/office/drawing/2014/main" id="{C372DB3A-F9BD-9031-0ED5-4F920B20D675}"/>
              </a:ext>
            </a:extLst>
          </p:cNvPr>
          <p:cNvSpPr txBox="1"/>
          <p:nvPr/>
        </p:nvSpPr>
        <p:spPr>
          <a:xfrm>
            <a:off x="8937588" y="3128280"/>
            <a:ext cx="2501350" cy="1063694"/>
          </a:xfrm>
          <a:prstGeom prst="rect">
            <a:avLst/>
          </a:prstGeom>
          <a:noFill/>
        </p:spPr>
        <p:txBody>
          <a:bodyPr wrap="square" rtlCol="0">
            <a:noAutofit/>
          </a:bodyPr>
          <a:lstStyle/>
          <a:p>
            <a:pPr algn="ctr"/>
            <a:r>
              <a:rPr lang="en-US" sz="3000" b="1" dirty="0">
                <a:solidFill>
                  <a:srgbClr val="AB162B"/>
                </a:solidFill>
              </a:rPr>
              <a:t>30+</a:t>
            </a:r>
            <a:br>
              <a:rPr lang="en-US" sz="1800" dirty="0">
                <a:solidFill>
                  <a:srgbClr val="C4122F"/>
                </a:solidFill>
              </a:rPr>
            </a:br>
            <a:r>
              <a:rPr lang="en-US" sz="1400" dirty="0"/>
              <a:t>PBL resources</a:t>
            </a:r>
            <a:br>
              <a:rPr lang="en-US" sz="1400" dirty="0"/>
            </a:br>
            <a:r>
              <a:rPr lang="en-US" sz="1400" dirty="0"/>
              <a:t>(research briefs, newsletters, webinars, podcasts, etc.)</a:t>
            </a:r>
          </a:p>
          <a:p>
            <a:pPr algn="ctr"/>
            <a:endParaRPr lang="en-US" sz="1600" dirty="0"/>
          </a:p>
        </p:txBody>
      </p:sp>
      <p:sp>
        <p:nvSpPr>
          <p:cNvPr id="11" name="TextBox 10">
            <a:extLst>
              <a:ext uri="{FF2B5EF4-FFF2-40B4-BE49-F238E27FC236}">
                <a16:creationId xmlns:a16="http://schemas.microsoft.com/office/drawing/2014/main" id="{B4B3D30F-040E-9A20-1A52-376375EA32AC}"/>
              </a:ext>
            </a:extLst>
          </p:cNvPr>
          <p:cNvSpPr txBox="1"/>
          <p:nvPr/>
        </p:nvSpPr>
        <p:spPr>
          <a:xfrm>
            <a:off x="6150619" y="3128280"/>
            <a:ext cx="2401530" cy="1063694"/>
          </a:xfrm>
          <a:prstGeom prst="rect">
            <a:avLst/>
          </a:prstGeom>
          <a:noFill/>
        </p:spPr>
        <p:txBody>
          <a:bodyPr wrap="square" rtlCol="0">
            <a:noAutofit/>
          </a:bodyPr>
          <a:lstStyle/>
          <a:p>
            <a:pPr algn="ctr"/>
            <a:r>
              <a:rPr lang="en-US" sz="3000" b="1" dirty="0">
                <a:solidFill>
                  <a:srgbClr val="AB162B"/>
                </a:solidFill>
              </a:rPr>
              <a:t>2,000+</a:t>
            </a:r>
            <a:br>
              <a:rPr lang="en-US" sz="1800" dirty="0">
                <a:solidFill>
                  <a:srgbClr val="C4122F"/>
                </a:solidFill>
              </a:rPr>
            </a:br>
            <a:r>
              <a:rPr lang="en-US" sz="1400" dirty="0"/>
              <a:t>Faculty and staff engaged</a:t>
            </a:r>
            <a:br>
              <a:rPr lang="en-US" sz="1400" dirty="0"/>
            </a:br>
            <a:r>
              <a:rPr lang="en-US" sz="1400" dirty="0"/>
              <a:t>in Center professional development offerings</a:t>
            </a:r>
          </a:p>
          <a:p>
            <a:pPr algn="ctr"/>
            <a:endParaRPr lang="en-US" sz="1400" dirty="0"/>
          </a:p>
          <a:p>
            <a:pPr algn="ctr"/>
            <a:endParaRPr lang="en-US" sz="1600" dirty="0"/>
          </a:p>
        </p:txBody>
      </p:sp>
      <p:sp>
        <p:nvSpPr>
          <p:cNvPr id="12" name="TextBox 11">
            <a:extLst>
              <a:ext uri="{FF2B5EF4-FFF2-40B4-BE49-F238E27FC236}">
                <a16:creationId xmlns:a16="http://schemas.microsoft.com/office/drawing/2014/main" id="{E7C6C6BC-27A3-A257-71B4-74E38037BEAC}"/>
              </a:ext>
            </a:extLst>
          </p:cNvPr>
          <p:cNvSpPr txBox="1"/>
          <p:nvPr/>
        </p:nvSpPr>
        <p:spPr>
          <a:xfrm>
            <a:off x="8937588" y="5214685"/>
            <a:ext cx="2501350" cy="1063694"/>
          </a:xfrm>
          <a:prstGeom prst="rect">
            <a:avLst/>
          </a:prstGeom>
          <a:noFill/>
        </p:spPr>
        <p:txBody>
          <a:bodyPr wrap="square" rtlCol="0">
            <a:noAutofit/>
          </a:bodyPr>
          <a:lstStyle/>
          <a:p>
            <a:pPr algn="ctr"/>
            <a:r>
              <a:rPr lang="en-US" sz="2400" b="1" dirty="0">
                <a:solidFill>
                  <a:srgbClr val="AB162B"/>
                </a:solidFill>
              </a:rPr>
              <a:t>nearly </a:t>
            </a:r>
            <a:r>
              <a:rPr lang="en-US" sz="3000" b="1" dirty="0">
                <a:solidFill>
                  <a:srgbClr val="AB162B"/>
                </a:solidFill>
              </a:rPr>
              <a:t>50</a:t>
            </a:r>
            <a:br>
              <a:rPr lang="en-US" sz="1800" dirty="0">
                <a:solidFill>
                  <a:srgbClr val="C4122F"/>
                </a:solidFill>
              </a:rPr>
            </a:br>
            <a:r>
              <a:rPr lang="en-US" sz="1400" dirty="0"/>
              <a:t>Network of Partners</a:t>
            </a:r>
          </a:p>
          <a:p>
            <a:pPr algn="ctr"/>
            <a:endParaRPr lang="en-US" sz="1600" dirty="0"/>
          </a:p>
        </p:txBody>
      </p:sp>
      <p:sp>
        <p:nvSpPr>
          <p:cNvPr id="14" name="TextBox 13">
            <a:extLst>
              <a:ext uri="{FF2B5EF4-FFF2-40B4-BE49-F238E27FC236}">
                <a16:creationId xmlns:a16="http://schemas.microsoft.com/office/drawing/2014/main" id="{3B3FB917-3805-727B-0587-66F25DBABCAD}"/>
              </a:ext>
            </a:extLst>
          </p:cNvPr>
          <p:cNvSpPr txBox="1"/>
          <p:nvPr/>
        </p:nvSpPr>
        <p:spPr>
          <a:xfrm>
            <a:off x="6150619" y="5193838"/>
            <a:ext cx="2401530" cy="1063694"/>
          </a:xfrm>
          <a:prstGeom prst="rect">
            <a:avLst/>
          </a:prstGeom>
          <a:noFill/>
        </p:spPr>
        <p:txBody>
          <a:bodyPr wrap="square" rtlCol="0">
            <a:noAutofit/>
          </a:bodyPr>
          <a:lstStyle/>
          <a:p>
            <a:pPr algn="ctr"/>
            <a:r>
              <a:rPr lang="en-US" sz="3000" b="1" dirty="0">
                <a:solidFill>
                  <a:srgbClr val="AB162B"/>
                </a:solidFill>
              </a:rPr>
              <a:t>2021</a:t>
            </a:r>
            <a:br>
              <a:rPr lang="en-US" sz="1800" dirty="0">
                <a:solidFill>
                  <a:srgbClr val="C4122F"/>
                </a:solidFill>
              </a:rPr>
            </a:br>
            <a:r>
              <a:rPr lang="en-US" sz="1400" dirty="0"/>
              <a:t>Inaugural Center</a:t>
            </a:r>
            <a:br>
              <a:rPr lang="en-US" sz="1400" dirty="0"/>
            </a:br>
            <a:r>
              <a:rPr lang="en-US" sz="1400" dirty="0"/>
              <a:t>Equity Audit</a:t>
            </a:r>
          </a:p>
        </p:txBody>
      </p:sp>
      <p:sp>
        <p:nvSpPr>
          <p:cNvPr id="20" name="Rectangle 19">
            <a:extLst>
              <a:ext uri="{FF2B5EF4-FFF2-40B4-BE49-F238E27FC236}">
                <a16:creationId xmlns:a16="http://schemas.microsoft.com/office/drawing/2014/main" id="{E65064A6-2F69-A740-8987-C8088424859C}"/>
              </a:ext>
            </a:extLst>
          </p:cNvPr>
          <p:cNvSpPr/>
          <p:nvPr/>
        </p:nvSpPr>
        <p:spPr bwMode="auto">
          <a:xfrm>
            <a:off x="6252901" y="1685213"/>
            <a:ext cx="5030984" cy="477520"/>
          </a:xfrm>
          <a:prstGeom prst="rect">
            <a:avLst/>
          </a:prstGeom>
          <a:solidFill>
            <a:srgbClr val="AB162B"/>
          </a:solidFill>
          <a:ln w="12700" cap="sq" algn="ctr">
            <a:noFill/>
            <a:miter lim="800000"/>
            <a:headEnd/>
            <a:tailEnd/>
          </a:ln>
          <a:effectLst/>
        </p:spPr>
        <p:txBody>
          <a:bodyPr wrap="none" bIns="73152" rtlCol="0" anchor="ctr"/>
          <a:lstStyle/>
          <a:p>
            <a:pPr algn="ctr"/>
            <a:r>
              <a:rPr lang="en-US" sz="2200" b="1" dirty="0">
                <a:solidFill>
                  <a:schemeClr val="bg1"/>
                </a:solidFill>
              </a:rPr>
              <a:t>Founding in 2016:</a:t>
            </a:r>
          </a:p>
        </p:txBody>
      </p:sp>
      <p:pic>
        <p:nvPicPr>
          <p:cNvPr id="30" name="Picture 29" descr="A red circle with a white line on it&#10;&#10;Description automatically generated">
            <a:extLst>
              <a:ext uri="{FF2B5EF4-FFF2-40B4-BE49-F238E27FC236}">
                <a16:creationId xmlns:a16="http://schemas.microsoft.com/office/drawing/2014/main" id="{D96244F5-ABFC-B29A-338A-72F609D62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0161" y="2397509"/>
            <a:ext cx="742446" cy="742446"/>
          </a:xfrm>
          <a:prstGeom prst="rect">
            <a:avLst/>
          </a:prstGeom>
        </p:spPr>
      </p:pic>
      <p:pic>
        <p:nvPicPr>
          <p:cNvPr id="31" name="Picture 30" descr="A white line drawing of a computer&#10;&#10;Description automatically generated">
            <a:extLst>
              <a:ext uri="{FF2B5EF4-FFF2-40B4-BE49-F238E27FC236}">
                <a16:creationId xmlns:a16="http://schemas.microsoft.com/office/drawing/2014/main" id="{81958EC8-E896-58F3-F941-7D0D630A74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7040" y="2397509"/>
            <a:ext cx="742446" cy="742446"/>
          </a:xfrm>
          <a:prstGeom prst="rect">
            <a:avLst/>
          </a:prstGeom>
        </p:spPr>
      </p:pic>
      <p:pic>
        <p:nvPicPr>
          <p:cNvPr id="32" name="Picture 31" descr="A group of people in a circle&#10;&#10;Description automatically generated">
            <a:extLst>
              <a:ext uri="{FF2B5EF4-FFF2-40B4-BE49-F238E27FC236}">
                <a16:creationId xmlns:a16="http://schemas.microsoft.com/office/drawing/2014/main" id="{1CFD3AE6-93E9-7E28-23A2-70D91EB949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17040" y="4463751"/>
            <a:ext cx="742446" cy="742446"/>
          </a:xfrm>
          <a:prstGeom prst="rect">
            <a:avLst/>
          </a:prstGeom>
        </p:spPr>
      </p:pic>
      <p:pic>
        <p:nvPicPr>
          <p:cNvPr id="33" name="Picture 32" descr="A white line drawing of a paper with a magnifying glass&#10;&#10;Description automatically generated">
            <a:extLst>
              <a:ext uri="{FF2B5EF4-FFF2-40B4-BE49-F238E27FC236}">
                <a16:creationId xmlns:a16="http://schemas.microsoft.com/office/drawing/2014/main" id="{FACA8AEC-700E-E447-E705-C047E19653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0161" y="4472239"/>
            <a:ext cx="742446" cy="742446"/>
          </a:xfrm>
          <a:prstGeom prst="rect">
            <a:avLst/>
          </a:prstGeom>
        </p:spPr>
      </p:pic>
    </p:spTree>
    <p:extLst>
      <p:ext uri="{BB962C8B-B14F-4D97-AF65-F5344CB8AC3E}">
        <p14:creationId xmlns:p14="http://schemas.microsoft.com/office/powerpoint/2010/main" val="351240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8024D-7C1A-B954-BE6E-3A4800A39D4E}"/>
              </a:ext>
            </a:extLst>
          </p:cNvPr>
          <p:cNvSpPr>
            <a:spLocks noGrp="1"/>
          </p:cNvSpPr>
          <p:nvPr>
            <p:ph type="title"/>
          </p:nvPr>
        </p:nvSpPr>
        <p:spPr>
          <a:xfrm>
            <a:off x="609600" y="363090"/>
            <a:ext cx="10972800" cy="800100"/>
          </a:xfrm>
        </p:spPr>
        <p:txBody>
          <a:bodyPr/>
          <a:lstStyle/>
          <a:p>
            <a:r>
              <a:rPr lang="en-US" noProof="0" dirty="0"/>
              <a:t>WPI Plan.</a:t>
            </a:r>
            <a:br>
              <a:rPr lang="en-US" noProof="0" dirty="0"/>
            </a:br>
            <a:r>
              <a:rPr lang="en-US" noProof="0" dirty="0"/>
              <a:t>Our Distinctive Approach to STEM Education.</a:t>
            </a:r>
            <a:endParaRPr lang="en-US" dirty="0"/>
          </a:p>
        </p:txBody>
      </p:sp>
      <p:sp>
        <p:nvSpPr>
          <p:cNvPr id="5" name="Content Placeholder 4">
            <a:extLst>
              <a:ext uri="{FF2B5EF4-FFF2-40B4-BE49-F238E27FC236}">
                <a16:creationId xmlns:a16="http://schemas.microsoft.com/office/drawing/2014/main" id="{A9636375-5112-BB1A-44D2-B0E44C69B09B}"/>
              </a:ext>
            </a:extLst>
          </p:cNvPr>
          <p:cNvSpPr>
            <a:spLocks noGrp="1"/>
          </p:cNvSpPr>
          <p:nvPr>
            <p:ph idx="1"/>
          </p:nvPr>
        </p:nvSpPr>
        <p:spPr>
          <a:xfrm>
            <a:off x="609600" y="1524000"/>
            <a:ext cx="7573108" cy="4648200"/>
          </a:xfrm>
        </p:spPr>
        <p:txBody>
          <a:bodyPr anchor="t" anchorCtr="0">
            <a:noAutofit/>
          </a:bodyPr>
          <a:lstStyle/>
          <a:p>
            <a:r>
              <a:rPr lang="en-US" dirty="0"/>
              <a:t>In 1970, the WPI Plan was a bold experiment—a radically new, student-centered, project-based approach to learning. Today, it’s a proven, highly effective, and sought-after model for academic innovation—one that will help guide further change</a:t>
            </a:r>
            <a:br>
              <a:rPr lang="en-US" dirty="0"/>
            </a:br>
            <a:r>
              <a:rPr lang="en-US" dirty="0"/>
              <a:t>at WPI and throughout higher education. </a:t>
            </a:r>
          </a:p>
          <a:p>
            <a:r>
              <a:rPr lang="en-US" dirty="0"/>
              <a:t>This distinctive approach to education gives students:</a:t>
            </a:r>
          </a:p>
          <a:p>
            <a:pPr lvl="1"/>
            <a:r>
              <a:rPr lang="en-US" dirty="0"/>
              <a:t>Freedom to chart their academic paths</a:t>
            </a:r>
          </a:p>
          <a:p>
            <a:pPr lvl="1"/>
            <a:r>
              <a:rPr lang="en-US" dirty="0"/>
              <a:t>The essential professional and personal skills and mindset for the future </a:t>
            </a:r>
          </a:p>
          <a:p>
            <a:pPr lvl="1"/>
            <a:r>
              <a:rPr lang="en-US" dirty="0"/>
              <a:t>Real-world experience and impact</a:t>
            </a:r>
          </a:p>
          <a:p>
            <a:pPr lvl="1"/>
            <a:r>
              <a:rPr lang="en-US" dirty="0"/>
              <a:t>An expanded world view and global perspective</a:t>
            </a:r>
          </a:p>
        </p:txBody>
      </p:sp>
      <p:sp>
        <p:nvSpPr>
          <p:cNvPr id="6" name="TextBox 5">
            <a:extLst>
              <a:ext uri="{FF2B5EF4-FFF2-40B4-BE49-F238E27FC236}">
                <a16:creationId xmlns:a16="http://schemas.microsoft.com/office/drawing/2014/main" id="{44857C4F-ADAA-12E5-4C46-C310DDF7AB13}"/>
              </a:ext>
            </a:extLst>
          </p:cNvPr>
          <p:cNvSpPr txBox="1"/>
          <p:nvPr/>
        </p:nvSpPr>
        <p:spPr>
          <a:xfrm>
            <a:off x="12791440" y="1950720"/>
            <a:ext cx="0" cy="0"/>
          </a:xfrm>
          <a:prstGeom prst="rect">
            <a:avLst/>
          </a:prstGeom>
          <a:noFill/>
        </p:spPr>
        <p:txBody>
          <a:bodyPr wrap="none" rtlCol="0">
            <a:noAutofit/>
          </a:bodyPr>
          <a:lstStyle/>
          <a:p>
            <a:pPr algn="ctr"/>
            <a:endParaRPr lang="en-US" sz="1600" dirty="0" err="1"/>
          </a:p>
        </p:txBody>
      </p:sp>
      <p:pic>
        <p:nvPicPr>
          <p:cNvPr id="13" name="Picture 12" descr="A red circle with white text and a black background&#10;&#10;Description automatically generated">
            <a:extLst>
              <a:ext uri="{FF2B5EF4-FFF2-40B4-BE49-F238E27FC236}">
                <a16:creationId xmlns:a16="http://schemas.microsoft.com/office/drawing/2014/main" id="{3A7A9565-DAF7-B555-BDAF-71C137C41F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3194" y="2329963"/>
            <a:ext cx="3039206" cy="3039206"/>
          </a:xfrm>
          <a:prstGeom prst="rect">
            <a:avLst/>
          </a:prstGeom>
        </p:spPr>
      </p:pic>
    </p:spTree>
    <p:extLst>
      <p:ext uri="{BB962C8B-B14F-4D97-AF65-F5344CB8AC3E}">
        <p14:creationId xmlns:p14="http://schemas.microsoft.com/office/powerpoint/2010/main" val="3486554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8024D-7C1A-B954-BE6E-3A4800A39D4E}"/>
              </a:ext>
            </a:extLst>
          </p:cNvPr>
          <p:cNvSpPr>
            <a:spLocks noGrp="1"/>
          </p:cNvSpPr>
          <p:nvPr>
            <p:ph type="title"/>
          </p:nvPr>
        </p:nvSpPr>
        <p:spPr>
          <a:xfrm>
            <a:off x="609600" y="363090"/>
            <a:ext cx="10972800" cy="800100"/>
          </a:xfrm>
        </p:spPr>
        <p:txBody>
          <a:bodyPr/>
          <a:lstStyle/>
          <a:p>
            <a:r>
              <a:rPr lang="en-US" noProof="0" dirty="0"/>
              <a:t>The Global Leader in Project-Based Learning: </a:t>
            </a:r>
            <a:br>
              <a:rPr lang="en-US" noProof="0" dirty="0"/>
            </a:br>
            <a:r>
              <a:rPr lang="en-US" noProof="0" dirty="0"/>
              <a:t>It’s Theory and Practice, Not Theory then Practice.</a:t>
            </a:r>
            <a:endParaRPr lang="en-US" dirty="0"/>
          </a:p>
        </p:txBody>
      </p:sp>
      <p:sp>
        <p:nvSpPr>
          <p:cNvPr id="5" name="Content Placeholder 4">
            <a:extLst>
              <a:ext uri="{FF2B5EF4-FFF2-40B4-BE49-F238E27FC236}">
                <a16:creationId xmlns:a16="http://schemas.microsoft.com/office/drawing/2014/main" id="{A9636375-5112-BB1A-44D2-B0E44C69B09B}"/>
              </a:ext>
            </a:extLst>
          </p:cNvPr>
          <p:cNvSpPr>
            <a:spLocks noGrp="1"/>
          </p:cNvSpPr>
          <p:nvPr>
            <p:ph idx="1"/>
          </p:nvPr>
        </p:nvSpPr>
        <p:spPr>
          <a:xfrm>
            <a:off x="609600" y="1524000"/>
            <a:ext cx="10972800" cy="4648200"/>
          </a:xfrm>
        </p:spPr>
        <p:txBody>
          <a:bodyPr anchor="t" anchorCtr="0">
            <a:noAutofit/>
          </a:bodyPr>
          <a:lstStyle/>
          <a:p>
            <a:r>
              <a:rPr lang="en-US" dirty="0"/>
              <a:t>Leadership in Project-Based Education—Over 50 Years</a:t>
            </a:r>
          </a:p>
          <a:p>
            <a:r>
              <a:rPr lang="en-US" dirty="0"/>
              <a:t>Projects at the Heart of the WPI Education—Three Major Project Degree Requirements</a:t>
            </a:r>
          </a:p>
          <a:p>
            <a:r>
              <a:rPr lang="en-US" dirty="0"/>
              <a:t>Proven Hands-on Approach to Learning—Preparing Graduates for Careers and Lives</a:t>
            </a:r>
          </a:p>
          <a:p>
            <a:r>
              <a:rPr lang="en-US" dirty="0"/>
              <a:t>Groundbreaking Global Projects Program—Tackling Real-World Problems </a:t>
            </a:r>
          </a:p>
          <a:p>
            <a:r>
              <a:rPr lang="en-US" dirty="0"/>
              <a:t>The Global School—Empowering and Inspiring Students to Become Civically Engaged, Compassionate, and Globally Aware Individuals  </a:t>
            </a:r>
          </a:p>
          <a:p>
            <a:endParaRPr lang="en-US" dirty="0"/>
          </a:p>
        </p:txBody>
      </p:sp>
      <p:sp>
        <p:nvSpPr>
          <p:cNvPr id="6" name="TextBox 5">
            <a:extLst>
              <a:ext uri="{FF2B5EF4-FFF2-40B4-BE49-F238E27FC236}">
                <a16:creationId xmlns:a16="http://schemas.microsoft.com/office/drawing/2014/main" id="{44857C4F-ADAA-12E5-4C46-C310DDF7AB13}"/>
              </a:ext>
            </a:extLst>
          </p:cNvPr>
          <p:cNvSpPr txBox="1"/>
          <p:nvPr/>
        </p:nvSpPr>
        <p:spPr>
          <a:xfrm>
            <a:off x="12791440" y="1950720"/>
            <a:ext cx="0" cy="0"/>
          </a:xfrm>
          <a:prstGeom prst="rect">
            <a:avLst/>
          </a:prstGeom>
          <a:noFill/>
        </p:spPr>
        <p:txBody>
          <a:bodyPr wrap="none" rtlCol="0">
            <a:noAutofit/>
          </a:bodyPr>
          <a:lstStyle/>
          <a:p>
            <a:pPr algn="ctr"/>
            <a:endParaRPr lang="en-US" sz="1600" dirty="0" err="1"/>
          </a:p>
        </p:txBody>
      </p:sp>
      <p:pic>
        <p:nvPicPr>
          <p:cNvPr id="8" name="Picture 7" descr="A red circle with a white circle and a red x&#10;&#10;Description automatically generated">
            <a:extLst>
              <a:ext uri="{FF2B5EF4-FFF2-40B4-BE49-F238E27FC236}">
                <a16:creationId xmlns:a16="http://schemas.microsoft.com/office/drawing/2014/main" id="{31316421-C55C-BF1A-1605-080D1D3628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2664" y="5334000"/>
            <a:ext cx="7772404" cy="993094"/>
          </a:xfrm>
          <a:prstGeom prst="rect">
            <a:avLst/>
          </a:prstGeom>
        </p:spPr>
      </p:pic>
    </p:spTree>
    <p:extLst>
      <p:ext uri="{BB962C8B-B14F-4D97-AF65-F5344CB8AC3E}">
        <p14:creationId xmlns:p14="http://schemas.microsoft.com/office/powerpoint/2010/main" val="1154971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8024D-7C1A-B954-BE6E-3A4800A39D4E}"/>
              </a:ext>
            </a:extLst>
          </p:cNvPr>
          <p:cNvSpPr>
            <a:spLocks noGrp="1"/>
          </p:cNvSpPr>
          <p:nvPr>
            <p:ph type="title"/>
          </p:nvPr>
        </p:nvSpPr>
        <p:spPr>
          <a:xfrm>
            <a:off x="609600" y="363090"/>
            <a:ext cx="10972800" cy="800100"/>
          </a:xfrm>
        </p:spPr>
        <p:txBody>
          <a:bodyPr/>
          <a:lstStyle/>
          <a:p>
            <a:r>
              <a:rPr lang="en-US" dirty="0"/>
              <a:t>Project-Based Learning at WPI—Because Learning is an Active Verb </a:t>
            </a:r>
          </a:p>
        </p:txBody>
      </p:sp>
      <p:sp>
        <p:nvSpPr>
          <p:cNvPr id="7" name="TextBox 6">
            <a:extLst>
              <a:ext uri="{FF2B5EF4-FFF2-40B4-BE49-F238E27FC236}">
                <a16:creationId xmlns:a16="http://schemas.microsoft.com/office/drawing/2014/main" id="{A6456516-ACB3-CC7F-7A8C-9565F1542D54}"/>
              </a:ext>
            </a:extLst>
          </p:cNvPr>
          <p:cNvSpPr txBox="1"/>
          <p:nvPr/>
        </p:nvSpPr>
        <p:spPr>
          <a:xfrm>
            <a:off x="609600" y="2374582"/>
            <a:ext cx="3029274" cy="364990"/>
          </a:xfrm>
          <a:prstGeom prst="rect">
            <a:avLst/>
          </a:prstGeom>
          <a:noFill/>
        </p:spPr>
        <p:txBody>
          <a:bodyPr wrap="square" rtlCol="0">
            <a:noAutofit/>
          </a:bodyPr>
          <a:lstStyle/>
          <a:p>
            <a:r>
              <a:rPr lang="en-US" b="1" spc="-20" dirty="0">
                <a:solidFill>
                  <a:srgbClr val="AB162B"/>
                </a:solidFill>
              </a:rPr>
              <a:t>Great Problems</a:t>
            </a:r>
            <a:br>
              <a:rPr lang="en-US" b="1" spc="-20" dirty="0">
                <a:solidFill>
                  <a:srgbClr val="AB162B"/>
                </a:solidFill>
              </a:rPr>
            </a:br>
            <a:r>
              <a:rPr lang="en-US" b="1" spc="-20" dirty="0">
                <a:solidFill>
                  <a:srgbClr val="AB162B"/>
                </a:solidFill>
              </a:rPr>
              <a:t>Seminar (GPS) </a:t>
            </a:r>
          </a:p>
        </p:txBody>
      </p:sp>
      <p:sp>
        <p:nvSpPr>
          <p:cNvPr id="9" name="Content Placeholder 2">
            <a:extLst>
              <a:ext uri="{FF2B5EF4-FFF2-40B4-BE49-F238E27FC236}">
                <a16:creationId xmlns:a16="http://schemas.microsoft.com/office/drawing/2014/main" id="{0FA24F2D-9C1A-3543-CCA6-98213F50ACE3}"/>
              </a:ext>
            </a:extLst>
          </p:cNvPr>
          <p:cNvSpPr>
            <a:spLocks noGrp="1"/>
          </p:cNvSpPr>
          <p:nvPr>
            <p:ph sz="half" idx="1"/>
          </p:nvPr>
        </p:nvSpPr>
        <p:spPr>
          <a:xfrm>
            <a:off x="711200" y="3080770"/>
            <a:ext cx="2927674" cy="976700"/>
          </a:xfrm>
        </p:spPr>
        <p:txBody>
          <a:bodyPr lIns="0" tIns="0" rIns="0" bIns="0" anchor="t" anchorCtr="0">
            <a:noAutofit/>
          </a:bodyPr>
          <a:lstStyle/>
          <a:p>
            <a:pPr>
              <a:spcBef>
                <a:spcPts val="0"/>
              </a:spcBef>
              <a:spcAft>
                <a:spcPts val="500"/>
              </a:spcAft>
            </a:pPr>
            <a:r>
              <a:rPr lang="en-US" sz="1600" spc="-20" dirty="0"/>
              <a:t>Optional</a:t>
            </a:r>
          </a:p>
          <a:p>
            <a:pPr>
              <a:spcBef>
                <a:spcPts val="0"/>
              </a:spcBef>
              <a:spcAft>
                <a:spcPts val="500"/>
              </a:spcAft>
            </a:pPr>
            <a:r>
              <a:rPr lang="en-US" sz="1600" spc="-20" dirty="0"/>
              <a:t>University-level research to address problems focused on themes of global importance</a:t>
            </a:r>
          </a:p>
        </p:txBody>
      </p:sp>
      <p:sp>
        <p:nvSpPr>
          <p:cNvPr id="10" name="Rectangle 9">
            <a:extLst>
              <a:ext uri="{FF2B5EF4-FFF2-40B4-BE49-F238E27FC236}">
                <a16:creationId xmlns:a16="http://schemas.microsoft.com/office/drawing/2014/main" id="{B89AD157-1CE5-0134-F688-DC40EF2DEAC1}"/>
              </a:ext>
            </a:extLst>
          </p:cNvPr>
          <p:cNvSpPr/>
          <p:nvPr/>
        </p:nvSpPr>
        <p:spPr bwMode="auto">
          <a:xfrm>
            <a:off x="631514" y="1795462"/>
            <a:ext cx="3007360" cy="477520"/>
          </a:xfrm>
          <a:prstGeom prst="rect">
            <a:avLst/>
          </a:prstGeom>
          <a:solidFill>
            <a:srgbClr val="AB162B"/>
          </a:solidFill>
          <a:ln w="12700" cap="sq" algn="ctr">
            <a:noFill/>
            <a:miter lim="800000"/>
            <a:headEnd/>
            <a:tailEnd/>
          </a:ln>
          <a:effectLst/>
        </p:spPr>
        <p:txBody>
          <a:bodyPr wrap="none" bIns="73152" rtlCol="0" anchor="ctr"/>
          <a:lstStyle/>
          <a:p>
            <a:pPr algn="ctr"/>
            <a:r>
              <a:rPr lang="en-US" sz="2200" b="1" dirty="0">
                <a:solidFill>
                  <a:schemeClr val="bg1"/>
                </a:solidFill>
              </a:rPr>
              <a:t>1</a:t>
            </a:r>
            <a:r>
              <a:rPr lang="en-US" sz="2200" b="1" baseline="30000" dirty="0">
                <a:solidFill>
                  <a:schemeClr val="bg1"/>
                </a:solidFill>
              </a:rPr>
              <a:t>st</a:t>
            </a:r>
            <a:r>
              <a:rPr lang="en-US" sz="2200" b="1" dirty="0">
                <a:solidFill>
                  <a:schemeClr val="bg1"/>
                </a:solidFill>
              </a:rPr>
              <a:t> Year</a:t>
            </a:r>
          </a:p>
        </p:txBody>
      </p:sp>
      <p:sp>
        <p:nvSpPr>
          <p:cNvPr id="11" name="TextBox 10">
            <a:extLst>
              <a:ext uri="{FF2B5EF4-FFF2-40B4-BE49-F238E27FC236}">
                <a16:creationId xmlns:a16="http://schemas.microsoft.com/office/drawing/2014/main" id="{A2554A2E-28BF-15BF-2F4D-5BC8D256A9AD}"/>
              </a:ext>
            </a:extLst>
          </p:cNvPr>
          <p:cNvSpPr txBox="1"/>
          <p:nvPr/>
        </p:nvSpPr>
        <p:spPr>
          <a:xfrm>
            <a:off x="4216400" y="2374582"/>
            <a:ext cx="3029274" cy="364990"/>
          </a:xfrm>
          <a:prstGeom prst="rect">
            <a:avLst/>
          </a:prstGeom>
          <a:noFill/>
        </p:spPr>
        <p:txBody>
          <a:bodyPr wrap="square" rtlCol="0">
            <a:noAutofit/>
          </a:bodyPr>
          <a:lstStyle/>
          <a:p>
            <a:r>
              <a:rPr lang="en-US" b="1" spc="-20" dirty="0">
                <a:solidFill>
                  <a:srgbClr val="AB162B"/>
                </a:solidFill>
              </a:rPr>
              <a:t>Interactive Qualifying</a:t>
            </a:r>
            <a:br>
              <a:rPr lang="en-US" b="1" spc="-20" dirty="0">
                <a:solidFill>
                  <a:srgbClr val="AB162B"/>
                </a:solidFill>
              </a:rPr>
            </a:br>
            <a:r>
              <a:rPr lang="en-US" b="1" spc="-20" dirty="0">
                <a:solidFill>
                  <a:srgbClr val="AB162B"/>
                </a:solidFill>
              </a:rPr>
              <a:t>Project (IQP)</a:t>
            </a:r>
          </a:p>
        </p:txBody>
      </p:sp>
      <p:sp>
        <p:nvSpPr>
          <p:cNvPr id="12" name="Content Placeholder 2">
            <a:extLst>
              <a:ext uri="{FF2B5EF4-FFF2-40B4-BE49-F238E27FC236}">
                <a16:creationId xmlns:a16="http://schemas.microsoft.com/office/drawing/2014/main" id="{9D9F6CA1-7618-D6A3-5C98-CD172CA18978}"/>
              </a:ext>
            </a:extLst>
          </p:cNvPr>
          <p:cNvSpPr txBox="1">
            <a:spLocks/>
          </p:cNvSpPr>
          <p:nvPr/>
        </p:nvSpPr>
        <p:spPr>
          <a:xfrm>
            <a:off x="4318000" y="3080769"/>
            <a:ext cx="2927674" cy="2306705"/>
          </a:xfrm>
          <a:prstGeom prst="rect">
            <a:avLst/>
          </a:prstGeom>
        </p:spPr>
        <p:txBody>
          <a:bodyPr vert="horz" lIns="0" tIns="0" rIns="0" bIns="0" rtlCol="0" anchor="t" anchorCtr="0">
            <a:no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chemeClr val="tx1"/>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chemeClr val="tx1"/>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chemeClr val="tx1"/>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chemeClr val="tx1"/>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chemeClr val="tx1"/>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spcBef>
                <a:spcPts val="0"/>
              </a:spcBef>
              <a:spcAft>
                <a:spcPts val="500"/>
              </a:spcAft>
            </a:pPr>
            <a:r>
              <a:rPr lang="en-US" sz="1600" spc="-20" dirty="0"/>
              <a:t>Degree requirement</a:t>
            </a:r>
          </a:p>
          <a:p>
            <a:pPr>
              <a:spcBef>
                <a:spcPts val="0"/>
              </a:spcBef>
              <a:spcAft>
                <a:spcPts val="500"/>
              </a:spcAft>
            </a:pPr>
            <a:r>
              <a:rPr lang="en-US" sz="1600" spc="-20" dirty="0"/>
              <a:t>Interdisciplinary team projects to address a problem or need that lies at the intersection of science and technology</a:t>
            </a:r>
          </a:p>
          <a:p>
            <a:pPr>
              <a:spcBef>
                <a:spcPts val="0"/>
              </a:spcBef>
              <a:spcAft>
                <a:spcPts val="500"/>
              </a:spcAft>
            </a:pPr>
            <a:r>
              <a:rPr lang="en-US" sz="1600" spc="-20" dirty="0"/>
              <a:t>Usually an off-campus</a:t>
            </a:r>
            <a:br>
              <a:rPr lang="en-US" sz="1600" spc="-20" dirty="0"/>
            </a:br>
            <a:r>
              <a:rPr lang="en-US" sz="1600" spc="-20" dirty="0"/>
              <a:t>project experience working with sponsor partners at</a:t>
            </a:r>
            <a:br>
              <a:rPr lang="en-US" sz="1600" spc="-20" dirty="0"/>
            </a:br>
            <a:r>
              <a:rPr lang="en-US" sz="1600" spc="-20" dirty="0"/>
              <a:t>50+ project centers around the globe</a:t>
            </a:r>
          </a:p>
        </p:txBody>
      </p:sp>
      <p:sp>
        <p:nvSpPr>
          <p:cNvPr id="13" name="Rectangle 12">
            <a:extLst>
              <a:ext uri="{FF2B5EF4-FFF2-40B4-BE49-F238E27FC236}">
                <a16:creationId xmlns:a16="http://schemas.microsoft.com/office/drawing/2014/main" id="{E6789183-5937-E18D-2AA9-5075104C62DB}"/>
              </a:ext>
            </a:extLst>
          </p:cNvPr>
          <p:cNvSpPr/>
          <p:nvPr/>
        </p:nvSpPr>
        <p:spPr bwMode="auto">
          <a:xfrm>
            <a:off x="4238314" y="1795462"/>
            <a:ext cx="3007360" cy="477520"/>
          </a:xfrm>
          <a:prstGeom prst="rect">
            <a:avLst/>
          </a:prstGeom>
          <a:solidFill>
            <a:srgbClr val="AB162B"/>
          </a:solidFill>
          <a:ln w="12700" cap="sq" algn="ctr">
            <a:noFill/>
            <a:miter lim="800000"/>
            <a:headEnd/>
            <a:tailEnd/>
          </a:ln>
          <a:effectLst/>
        </p:spPr>
        <p:txBody>
          <a:bodyPr wrap="none" bIns="73152" rtlCol="0" anchor="ctr"/>
          <a:lstStyle/>
          <a:p>
            <a:pPr algn="ctr"/>
            <a:r>
              <a:rPr lang="en-US" sz="2200" b="1" dirty="0">
                <a:solidFill>
                  <a:schemeClr val="bg1"/>
                </a:solidFill>
              </a:rPr>
              <a:t>3</a:t>
            </a:r>
            <a:r>
              <a:rPr lang="en-US" sz="2200" b="1" baseline="30000" dirty="0">
                <a:solidFill>
                  <a:schemeClr val="bg1"/>
                </a:solidFill>
              </a:rPr>
              <a:t>rd</a:t>
            </a:r>
            <a:r>
              <a:rPr lang="en-US" sz="2200" b="1" dirty="0">
                <a:solidFill>
                  <a:schemeClr val="bg1"/>
                </a:solidFill>
              </a:rPr>
              <a:t> Year</a:t>
            </a:r>
          </a:p>
        </p:txBody>
      </p:sp>
      <p:sp>
        <p:nvSpPr>
          <p:cNvPr id="14" name="TextBox 13">
            <a:extLst>
              <a:ext uri="{FF2B5EF4-FFF2-40B4-BE49-F238E27FC236}">
                <a16:creationId xmlns:a16="http://schemas.microsoft.com/office/drawing/2014/main" id="{0168A217-63EB-E00B-FB31-ECD2FBC39B47}"/>
              </a:ext>
            </a:extLst>
          </p:cNvPr>
          <p:cNvSpPr txBox="1"/>
          <p:nvPr/>
        </p:nvSpPr>
        <p:spPr>
          <a:xfrm>
            <a:off x="609600" y="5036502"/>
            <a:ext cx="3029274" cy="364990"/>
          </a:xfrm>
          <a:prstGeom prst="rect">
            <a:avLst/>
          </a:prstGeom>
          <a:noFill/>
        </p:spPr>
        <p:txBody>
          <a:bodyPr wrap="square" rtlCol="0">
            <a:noAutofit/>
          </a:bodyPr>
          <a:lstStyle/>
          <a:p>
            <a:r>
              <a:rPr lang="en-US" b="1" spc="-20" dirty="0">
                <a:solidFill>
                  <a:srgbClr val="AB162B"/>
                </a:solidFill>
              </a:rPr>
              <a:t>Humanities and Arts </a:t>
            </a:r>
          </a:p>
        </p:txBody>
      </p:sp>
      <p:sp>
        <p:nvSpPr>
          <p:cNvPr id="15" name="Content Placeholder 2">
            <a:extLst>
              <a:ext uri="{FF2B5EF4-FFF2-40B4-BE49-F238E27FC236}">
                <a16:creationId xmlns:a16="http://schemas.microsoft.com/office/drawing/2014/main" id="{99716EB9-638B-9DB9-18EE-321BE3B33E57}"/>
              </a:ext>
            </a:extLst>
          </p:cNvPr>
          <p:cNvSpPr txBox="1">
            <a:spLocks/>
          </p:cNvSpPr>
          <p:nvPr/>
        </p:nvSpPr>
        <p:spPr>
          <a:xfrm>
            <a:off x="711200" y="5478530"/>
            <a:ext cx="2927674" cy="976700"/>
          </a:xfrm>
          <a:prstGeom prst="rect">
            <a:avLst/>
          </a:prstGeom>
        </p:spPr>
        <p:txBody>
          <a:bodyPr vert="horz" lIns="0" tIns="0" rIns="0" bIns="0" rtlCol="0" anchor="t" anchorCtr="0">
            <a:no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chemeClr val="tx1"/>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chemeClr val="tx1"/>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chemeClr val="tx1"/>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chemeClr val="tx1"/>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chemeClr val="tx1"/>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spcBef>
                <a:spcPts val="0"/>
              </a:spcBef>
              <a:spcAft>
                <a:spcPts val="500"/>
              </a:spcAft>
            </a:pPr>
            <a:r>
              <a:rPr lang="en-US" sz="1600" spc="-20" dirty="0"/>
              <a:t>Degree requirement</a:t>
            </a:r>
          </a:p>
          <a:p>
            <a:pPr>
              <a:spcBef>
                <a:spcPts val="0"/>
              </a:spcBef>
              <a:spcAft>
                <a:spcPts val="500"/>
              </a:spcAft>
            </a:pPr>
            <a:r>
              <a:rPr lang="en-US" sz="1600" spc="-20" dirty="0"/>
              <a:t>Seminar or practicum in chosen area</a:t>
            </a:r>
          </a:p>
        </p:txBody>
      </p:sp>
      <p:sp>
        <p:nvSpPr>
          <p:cNvPr id="16" name="Rectangle 15">
            <a:extLst>
              <a:ext uri="{FF2B5EF4-FFF2-40B4-BE49-F238E27FC236}">
                <a16:creationId xmlns:a16="http://schemas.microsoft.com/office/drawing/2014/main" id="{8C33AAA6-9A06-5A9A-90D2-155A8D965C9C}"/>
              </a:ext>
            </a:extLst>
          </p:cNvPr>
          <p:cNvSpPr/>
          <p:nvPr/>
        </p:nvSpPr>
        <p:spPr bwMode="auto">
          <a:xfrm>
            <a:off x="631514" y="4457382"/>
            <a:ext cx="3007360" cy="477520"/>
          </a:xfrm>
          <a:prstGeom prst="rect">
            <a:avLst/>
          </a:prstGeom>
          <a:solidFill>
            <a:srgbClr val="AB162B"/>
          </a:solidFill>
          <a:ln w="12700" cap="sq" algn="ctr">
            <a:noFill/>
            <a:miter lim="800000"/>
            <a:headEnd/>
            <a:tailEnd/>
          </a:ln>
          <a:effectLst/>
        </p:spPr>
        <p:txBody>
          <a:bodyPr wrap="none" bIns="73152" rtlCol="0" anchor="ctr"/>
          <a:lstStyle/>
          <a:p>
            <a:pPr algn="ctr"/>
            <a:r>
              <a:rPr lang="en-US" sz="2200" b="1" dirty="0">
                <a:solidFill>
                  <a:schemeClr val="bg1"/>
                </a:solidFill>
              </a:rPr>
              <a:t>2</a:t>
            </a:r>
            <a:r>
              <a:rPr lang="en-US" sz="2200" b="1" baseline="30000" dirty="0">
                <a:solidFill>
                  <a:schemeClr val="bg1"/>
                </a:solidFill>
              </a:rPr>
              <a:t>nd</a:t>
            </a:r>
            <a:r>
              <a:rPr lang="en-US" sz="2200" b="1" dirty="0">
                <a:solidFill>
                  <a:schemeClr val="bg1"/>
                </a:solidFill>
              </a:rPr>
              <a:t> Year</a:t>
            </a:r>
          </a:p>
        </p:txBody>
      </p:sp>
      <p:pic>
        <p:nvPicPr>
          <p:cNvPr id="17" name="Picture 16" descr="A group of people in a classroom&#10;&#10;Description automatically generated">
            <a:extLst>
              <a:ext uri="{FF2B5EF4-FFF2-40B4-BE49-F238E27FC236}">
                <a16:creationId xmlns:a16="http://schemas.microsoft.com/office/drawing/2014/main" id="{6561CFA5-AC2D-DE5B-2B75-6E1EB85D2A13}"/>
              </a:ext>
            </a:extLst>
          </p:cNvPr>
          <p:cNvPicPr>
            <a:picLocks noChangeAspect="1"/>
          </p:cNvPicPr>
          <p:nvPr/>
        </p:nvPicPr>
        <p:blipFill rotWithShape="1">
          <a:blip r:embed="rId3">
            <a:extLst>
              <a:ext uri="{28A0092B-C50C-407E-A947-70E740481C1C}">
                <a14:useLocalDpi xmlns:a14="http://schemas.microsoft.com/office/drawing/2010/main" val="0"/>
              </a:ext>
            </a:extLst>
          </a:blip>
          <a:srcRect l="13919" t="28662" r="23151"/>
          <a:stretch/>
        </p:blipFill>
        <p:spPr>
          <a:xfrm>
            <a:off x="7779374" y="1777468"/>
            <a:ext cx="3803026" cy="4189412"/>
          </a:xfrm>
          <a:prstGeom prst="rect">
            <a:avLst/>
          </a:prstGeom>
        </p:spPr>
      </p:pic>
    </p:spTree>
    <p:extLst>
      <p:ext uri="{BB962C8B-B14F-4D97-AF65-F5344CB8AC3E}">
        <p14:creationId xmlns:p14="http://schemas.microsoft.com/office/powerpoint/2010/main" val="1019431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8024D-7C1A-B954-BE6E-3A4800A39D4E}"/>
              </a:ext>
            </a:extLst>
          </p:cNvPr>
          <p:cNvSpPr>
            <a:spLocks noGrp="1"/>
          </p:cNvSpPr>
          <p:nvPr>
            <p:ph type="title"/>
          </p:nvPr>
        </p:nvSpPr>
        <p:spPr>
          <a:xfrm>
            <a:off x="609600" y="363090"/>
            <a:ext cx="10972800" cy="800100"/>
          </a:xfrm>
        </p:spPr>
        <p:txBody>
          <a:bodyPr/>
          <a:lstStyle/>
          <a:p>
            <a:r>
              <a:rPr lang="en-US" dirty="0"/>
              <a:t>Project-Based Learning at WPI—Because Learning is an Active Verb </a:t>
            </a:r>
          </a:p>
        </p:txBody>
      </p:sp>
      <p:sp>
        <p:nvSpPr>
          <p:cNvPr id="5" name="TextBox 4">
            <a:extLst>
              <a:ext uri="{FF2B5EF4-FFF2-40B4-BE49-F238E27FC236}">
                <a16:creationId xmlns:a16="http://schemas.microsoft.com/office/drawing/2014/main" id="{F0E2CB19-07CA-F1BB-9C4B-55972BB95FB8}"/>
              </a:ext>
            </a:extLst>
          </p:cNvPr>
          <p:cNvSpPr txBox="1"/>
          <p:nvPr/>
        </p:nvSpPr>
        <p:spPr>
          <a:xfrm>
            <a:off x="5232400" y="6245499"/>
            <a:ext cx="0" cy="0"/>
          </a:xfrm>
          <a:prstGeom prst="rect">
            <a:avLst/>
          </a:prstGeom>
          <a:noFill/>
        </p:spPr>
        <p:txBody>
          <a:bodyPr wrap="none" rtlCol="0">
            <a:noAutofit/>
          </a:bodyPr>
          <a:lstStyle/>
          <a:p>
            <a:pPr algn="ctr"/>
            <a:endParaRPr lang="en-US" sz="1600" dirty="0" err="1"/>
          </a:p>
        </p:txBody>
      </p:sp>
      <p:pic>
        <p:nvPicPr>
          <p:cNvPr id="6" name="Picture 5" descr="A group of people working on a table&#10;&#10;Description automatically generated">
            <a:extLst>
              <a:ext uri="{FF2B5EF4-FFF2-40B4-BE49-F238E27FC236}">
                <a16:creationId xmlns:a16="http://schemas.microsoft.com/office/drawing/2014/main" id="{25C4BAEF-5731-A244-D341-7482EAA96FC6}"/>
              </a:ext>
            </a:extLst>
          </p:cNvPr>
          <p:cNvPicPr>
            <a:picLocks noChangeAspect="1"/>
          </p:cNvPicPr>
          <p:nvPr/>
        </p:nvPicPr>
        <p:blipFill rotWithShape="1">
          <a:blip r:embed="rId3">
            <a:extLst>
              <a:ext uri="{28A0092B-C50C-407E-A947-70E740481C1C}">
                <a14:useLocalDpi xmlns:a14="http://schemas.microsoft.com/office/drawing/2010/main" val="0"/>
              </a:ext>
            </a:extLst>
          </a:blip>
          <a:srcRect l="589" t="10405" r="17017" b="7550"/>
          <a:stretch/>
        </p:blipFill>
        <p:spPr>
          <a:xfrm>
            <a:off x="5156462" y="1795461"/>
            <a:ext cx="6425939" cy="4044741"/>
          </a:xfrm>
          <a:prstGeom prst="rect">
            <a:avLst/>
          </a:prstGeom>
        </p:spPr>
      </p:pic>
      <p:sp>
        <p:nvSpPr>
          <p:cNvPr id="8" name="TextBox 7">
            <a:extLst>
              <a:ext uri="{FF2B5EF4-FFF2-40B4-BE49-F238E27FC236}">
                <a16:creationId xmlns:a16="http://schemas.microsoft.com/office/drawing/2014/main" id="{F936FCE5-68A3-621C-928A-9F1ABDF8A463}"/>
              </a:ext>
            </a:extLst>
          </p:cNvPr>
          <p:cNvSpPr txBox="1"/>
          <p:nvPr/>
        </p:nvSpPr>
        <p:spPr>
          <a:xfrm>
            <a:off x="609600" y="4535761"/>
            <a:ext cx="3029274" cy="364990"/>
          </a:xfrm>
          <a:prstGeom prst="rect">
            <a:avLst/>
          </a:prstGeom>
          <a:noFill/>
        </p:spPr>
        <p:txBody>
          <a:bodyPr wrap="square" rtlCol="0">
            <a:noAutofit/>
          </a:bodyPr>
          <a:lstStyle/>
          <a:p>
            <a:r>
              <a:rPr lang="en-US" b="1" spc="-20" dirty="0">
                <a:solidFill>
                  <a:srgbClr val="AB162B"/>
                </a:solidFill>
              </a:rPr>
              <a:t>Course Project Work </a:t>
            </a:r>
          </a:p>
        </p:txBody>
      </p:sp>
      <p:sp>
        <p:nvSpPr>
          <p:cNvPr id="18" name="Content Placeholder 2">
            <a:extLst>
              <a:ext uri="{FF2B5EF4-FFF2-40B4-BE49-F238E27FC236}">
                <a16:creationId xmlns:a16="http://schemas.microsoft.com/office/drawing/2014/main" id="{0885706B-3555-61B4-B705-6EC879D7F052}"/>
              </a:ext>
            </a:extLst>
          </p:cNvPr>
          <p:cNvSpPr txBox="1">
            <a:spLocks/>
          </p:cNvSpPr>
          <p:nvPr/>
        </p:nvSpPr>
        <p:spPr>
          <a:xfrm>
            <a:off x="711200" y="4977789"/>
            <a:ext cx="3893456" cy="976700"/>
          </a:xfrm>
          <a:prstGeom prst="rect">
            <a:avLst/>
          </a:prstGeom>
        </p:spPr>
        <p:txBody>
          <a:bodyPr vert="horz" lIns="0" tIns="0" rIns="0" bIns="0" rtlCol="0" anchor="t" anchorCtr="0">
            <a:no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chemeClr val="tx1"/>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chemeClr val="tx1"/>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chemeClr val="tx1"/>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chemeClr val="tx1"/>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chemeClr val="tx1"/>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spcBef>
                <a:spcPts val="0"/>
              </a:spcBef>
              <a:spcAft>
                <a:spcPts val="500"/>
              </a:spcAft>
            </a:pPr>
            <a:r>
              <a:rPr lang="en-US" sz="1600" spc="-20" dirty="0"/>
              <a:t>~70% of faculty have introduced a project into 1 or more courses</a:t>
            </a:r>
          </a:p>
          <a:p>
            <a:pPr>
              <a:spcBef>
                <a:spcPts val="0"/>
              </a:spcBef>
              <a:spcAft>
                <a:spcPts val="500"/>
              </a:spcAft>
            </a:pPr>
            <a:r>
              <a:rPr lang="en-US" sz="1600" spc="-20" dirty="0"/>
              <a:t>98% of WPI alumni surveyed in 2021 indicated they had projects in at least some of their courses</a:t>
            </a:r>
          </a:p>
        </p:txBody>
      </p:sp>
      <p:sp>
        <p:nvSpPr>
          <p:cNvPr id="19" name="Rectangle 18">
            <a:extLst>
              <a:ext uri="{FF2B5EF4-FFF2-40B4-BE49-F238E27FC236}">
                <a16:creationId xmlns:a16="http://schemas.microsoft.com/office/drawing/2014/main" id="{684FA1E0-D900-58D5-AD24-9B820755A5D9}"/>
              </a:ext>
            </a:extLst>
          </p:cNvPr>
          <p:cNvSpPr/>
          <p:nvPr/>
        </p:nvSpPr>
        <p:spPr bwMode="auto">
          <a:xfrm>
            <a:off x="631513" y="3956641"/>
            <a:ext cx="3995057" cy="477520"/>
          </a:xfrm>
          <a:prstGeom prst="rect">
            <a:avLst/>
          </a:prstGeom>
          <a:solidFill>
            <a:srgbClr val="AB162B"/>
          </a:solidFill>
          <a:ln w="12700" cap="sq" algn="ctr">
            <a:noFill/>
            <a:miter lim="800000"/>
            <a:headEnd/>
            <a:tailEnd/>
          </a:ln>
          <a:effectLst/>
        </p:spPr>
        <p:txBody>
          <a:bodyPr wrap="none" bIns="73152" rtlCol="0" anchor="ctr"/>
          <a:lstStyle/>
          <a:p>
            <a:pPr algn="ctr"/>
            <a:r>
              <a:rPr lang="en-US" sz="2200" b="1" dirty="0">
                <a:solidFill>
                  <a:schemeClr val="bg1"/>
                </a:solidFill>
              </a:rPr>
              <a:t>1st – 4th Years:</a:t>
            </a:r>
          </a:p>
        </p:txBody>
      </p:sp>
      <p:sp>
        <p:nvSpPr>
          <p:cNvPr id="20" name="TextBox 19">
            <a:extLst>
              <a:ext uri="{FF2B5EF4-FFF2-40B4-BE49-F238E27FC236}">
                <a16:creationId xmlns:a16="http://schemas.microsoft.com/office/drawing/2014/main" id="{976ABCA6-F43F-B361-25B8-BDEC6E7888A7}"/>
              </a:ext>
            </a:extLst>
          </p:cNvPr>
          <p:cNvSpPr txBox="1"/>
          <p:nvPr/>
        </p:nvSpPr>
        <p:spPr>
          <a:xfrm>
            <a:off x="587686" y="2374582"/>
            <a:ext cx="3915370" cy="364990"/>
          </a:xfrm>
          <a:prstGeom prst="rect">
            <a:avLst/>
          </a:prstGeom>
          <a:noFill/>
        </p:spPr>
        <p:txBody>
          <a:bodyPr wrap="square" rtlCol="0">
            <a:noAutofit/>
          </a:bodyPr>
          <a:lstStyle/>
          <a:p>
            <a:r>
              <a:rPr lang="en-US" b="1" spc="-20" dirty="0">
                <a:solidFill>
                  <a:srgbClr val="AB162B"/>
                </a:solidFill>
              </a:rPr>
              <a:t>Major Qualifying Project (MQP)</a:t>
            </a:r>
          </a:p>
        </p:txBody>
      </p:sp>
      <p:sp>
        <p:nvSpPr>
          <p:cNvPr id="21" name="Content Placeholder 2">
            <a:extLst>
              <a:ext uri="{FF2B5EF4-FFF2-40B4-BE49-F238E27FC236}">
                <a16:creationId xmlns:a16="http://schemas.microsoft.com/office/drawing/2014/main" id="{EDFC2CA5-C904-4873-8147-FDD3F352FA27}"/>
              </a:ext>
            </a:extLst>
          </p:cNvPr>
          <p:cNvSpPr txBox="1">
            <a:spLocks/>
          </p:cNvSpPr>
          <p:nvPr/>
        </p:nvSpPr>
        <p:spPr>
          <a:xfrm>
            <a:off x="689286" y="2816610"/>
            <a:ext cx="3915370" cy="612390"/>
          </a:xfrm>
          <a:prstGeom prst="rect">
            <a:avLst/>
          </a:prstGeom>
        </p:spPr>
        <p:txBody>
          <a:bodyPr vert="horz" lIns="0" tIns="0" rIns="0" bIns="0" rtlCol="0" anchor="t" anchorCtr="0">
            <a:no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chemeClr val="tx1"/>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chemeClr val="tx1"/>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chemeClr val="tx1"/>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chemeClr val="tx1"/>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chemeClr val="tx1"/>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spcBef>
                <a:spcPts val="0"/>
              </a:spcBef>
              <a:spcAft>
                <a:spcPts val="500"/>
              </a:spcAft>
            </a:pPr>
            <a:r>
              <a:rPr lang="en-US" sz="1600" spc="-20" dirty="0"/>
              <a:t>Degree requirement</a:t>
            </a:r>
          </a:p>
          <a:p>
            <a:pPr>
              <a:spcBef>
                <a:spcPts val="0"/>
              </a:spcBef>
              <a:spcAft>
                <a:spcPts val="500"/>
              </a:spcAft>
            </a:pPr>
            <a:r>
              <a:rPr lang="en-US" sz="1600" spc="-20" dirty="0"/>
              <a:t>Major-specific research, design, and creative projects</a:t>
            </a:r>
          </a:p>
        </p:txBody>
      </p:sp>
      <p:sp>
        <p:nvSpPr>
          <p:cNvPr id="22" name="Rectangle 21">
            <a:extLst>
              <a:ext uri="{FF2B5EF4-FFF2-40B4-BE49-F238E27FC236}">
                <a16:creationId xmlns:a16="http://schemas.microsoft.com/office/drawing/2014/main" id="{FF0E604E-6B5F-B091-93E5-F45B2E362A40}"/>
              </a:ext>
            </a:extLst>
          </p:cNvPr>
          <p:cNvSpPr/>
          <p:nvPr/>
        </p:nvSpPr>
        <p:spPr bwMode="auto">
          <a:xfrm>
            <a:off x="609599" y="1795462"/>
            <a:ext cx="3995057" cy="477520"/>
          </a:xfrm>
          <a:prstGeom prst="rect">
            <a:avLst/>
          </a:prstGeom>
          <a:solidFill>
            <a:srgbClr val="AB162B"/>
          </a:solidFill>
          <a:ln w="12700" cap="sq" algn="ctr">
            <a:noFill/>
            <a:miter lim="800000"/>
            <a:headEnd/>
            <a:tailEnd/>
          </a:ln>
          <a:effectLst/>
        </p:spPr>
        <p:txBody>
          <a:bodyPr wrap="none" bIns="73152" rtlCol="0" anchor="ctr"/>
          <a:lstStyle/>
          <a:p>
            <a:pPr algn="ctr"/>
            <a:r>
              <a:rPr lang="en-US" sz="2200" b="1" dirty="0">
                <a:solidFill>
                  <a:schemeClr val="bg1"/>
                </a:solidFill>
              </a:rPr>
              <a:t>4</a:t>
            </a:r>
            <a:r>
              <a:rPr lang="en-US" sz="2200" b="1" baseline="30000" dirty="0">
                <a:solidFill>
                  <a:schemeClr val="bg1"/>
                </a:solidFill>
              </a:rPr>
              <a:t>th</a:t>
            </a:r>
            <a:r>
              <a:rPr lang="en-US" sz="2200" b="1" dirty="0">
                <a:solidFill>
                  <a:schemeClr val="bg1"/>
                </a:solidFill>
              </a:rPr>
              <a:t> Year:</a:t>
            </a:r>
          </a:p>
        </p:txBody>
      </p:sp>
    </p:spTree>
    <p:extLst>
      <p:ext uri="{BB962C8B-B14F-4D97-AF65-F5344CB8AC3E}">
        <p14:creationId xmlns:p14="http://schemas.microsoft.com/office/powerpoint/2010/main" val="3123826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8024D-7C1A-B954-BE6E-3A4800A39D4E}"/>
              </a:ext>
            </a:extLst>
          </p:cNvPr>
          <p:cNvSpPr>
            <a:spLocks noGrp="1"/>
          </p:cNvSpPr>
          <p:nvPr>
            <p:ph type="title"/>
          </p:nvPr>
        </p:nvSpPr>
        <p:spPr>
          <a:xfrm>
            <a:off x="609600" y="363090"/>
            <a:ext cx="10972800" cy="800100"/>
          </a:xfrm>
        </p:spPr>
        <p:txBody>
          <a:bodyPr/>
          <a:lstStyle/>
          <a:p>
            <a:r>
              <a:rPr kumimoji="0" lang="en-US" sz="36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Verdana" pitchFamily="34" charset="0"/>
                <a:cs typeface="Arial" panose="020B0604020202020204" pitchFamily="34" charset="0"/>
              </a:rPr>
              <a:t>The Global Projects Program. </a:t>
            </a:r>
            <a:br>
              <a:rPr kumimoji="0" lang="en-US" sz="36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Verdana" pitchFamily="34" charset="0"/>
                <a:cs typeface="Arial" panose="020B0604020202020204" pitchFamily="34" charset="0"/>
              </a:rPr>
            </a:br>
            <a:r>
              <a:rPr kumimoji="0" lang="en-US" sz="36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Verdana" pitchFamily="34" charset="0"/>
                <a:cs typeface="Arial" panose="020B0604020202020204" pitchFamily="34" charset="0"/>
              </a:rPr>
              <a:t>Not Your Typical Study Away Program.</a:t>
            </a:r>
            <a:endParaRPr lang="en-US" dirty="0"/>
          </a:p>
        </p:txBody>
      </p:sp>
      <p:sp>
        <p:nvSpPr>
          <p:cNvPr id="3" name="TextBox 2">
            <a:extLst>
              <a:ext uri="{FF2B5EF4-FFF2-40B4-BE49-F238E27FC236}">
                <a16:creationId xmlns:a16="http://schemas.microsoft.com/office/drawing/2014/main" id="{355C77CE-BB3D-0ACF-3641-726853DA1BDA}"/>
              </a:ext>
            </a:extLst>
          </p:cNvPr>
          <p:cNvSpPr txBox="1"/>
          <p:nvPr/>
        </p:nvSpPr>
        <p:spPr>
          <a:xfrm>
            <a:off x="10205234" y="1950720"/>
            <a:ext cx="45720" cy="0"/>
          </a:xfrm>
          <a:prstGeom prst="rect">
            <a:avLst/>
          </a:prstGeom>
          <a:noFill/>
        </p:spPr>
        <p:txBody>
          <a:bodyPr wrap="none" rtlCol="0">
            <a:noAutofit/>
          </a:bodyPr>
          <a:lstStyle/>
          <a:p>
            <a:pPr algn="ctr"/>
            <a:endParaRPr lang="en-US" sz="1600" dirty="0" err="1"/>
          </a:p>
        </p:txBody>
      </p:sp>
      <p:sp>
        <p:nvSpPr>
          <p:cNvPr id="4" name="TextBox 3">
            <a:extLst>
              <a:ext uri="{FF2B5EF4-FFF2-40B4-BE49-F238E27FC236}">
                <a16:creationId xmlns:a16="http://schemas.microsoft.com/office/drawing/2014/main" id="{91D93225-8D97-6C4C-4F19-452EB87B6035}"/>
              </a:ext>
            </a:extLst>
          </p:cNvPr>
          <p:cNvSpPr txBox="1"/>
          <p:nvPr/>
        </p:nvSpPr>
        <p:spPr>
          <a:xfrm>
            <a:off x="5755090" y="5559347"/>
            <a:ext cx="1081311" cy="1063694"/>
          </a:xfrm>
          <a:prstGeom prst="rect">
            <a:avLst/>
          </a:prstGeom>
          <a:noFill/>
        </p:spPr>
        <p:txBody>
          <a:bodyPr wrap="square" rtlCol="0">
            <a:noAutofit/>
          </a:bodyPr>
          <a:lstStyle/>
          <a:p>
            <a:pPr algn="ctr"/>
            <a:r>
              <a:rPr lang="en-US" sz="3000" b="1" dirty="0">
                <a:solidFill>
                  <a:srgbClr val="AB162B"/>
                </a:solidFill>
              </a:rPr>
              <a:t>30</a:t>
            </a:r>
            <a:br>
              <a:rPr lang="en-US" sz="1800" dirty="0">
                <a:solidFill>
                  <a:srgbClr val="C4122F"/>
                </a:solidFill>
              </a:rPr>
            </a:br>
            <a:r>
              <a:rPr lang="en-US" sz="1600" dirty="0"/>
              <a:t>Countries</a:t>
            </a:r>
          </a:p>
        </p:txBody>
      </p:sp>
      <p:sp>
        <p:nvSpPr>
          <p:cNvPr id="7" name="TextBox 6">
            <a:extLst>
              <a:ext uri="{FF2B5EF4-FFF2-40B4-BE49-F238E27FC236}">
                <a16:creationId xmlns:a16="http://schemas.microsoft.com/office/drawing/2014/main" id="{06BE8084-1687-3F4E-7EE4-D592892AB887}"/>
              </a:ext>
            </a:extLst>
          </p:cNvPr>
          <p:cNvSpPr txBox="1"/>
          <p:nvPr/>
        </p:nvSpPr>
        <p:spPr>
          <a:xfrm>
            <a:off x="678731" y="5559347"/>
            <a:ext cx="2102176" cy="1063694"/>
          </a:xfrm>
          <a:prstGeom prst="rect">
            <a:avLst/>
          </a:prstGeom>
          <a:noFill/>
        </p:spPr>
        <p:txBody>
          <a:bodyPr wrap="square" rtlCol="0">
            <a:noAutofit/>
          </a:bodyPr>
          <a:lstStyle/>
          <a:p>
            <a:pPr algn="ctr"/>
            <a:r>
              <a:rPr lang="en-US" sz="3000" b="1" dirty="0">
                <a:solidFill>
                  <a:srgbClr val="AB162B"/>
                </a:solidFill>
              </a:rPr>
              <a:t>1114</a:t>
            </a:r>
            <a:br>
              <a:rPr lang="en-US" sz="1800" dirty="0">
                <a:solidFill>
                  <a:srgbClr val="C4122F"/>
                </a:solidFill>
              </a:rPr>
            </a:br>
            <a:r>
              <a:rPr lang="en-US" sz="1600" dirty="0"/>
              <a:t>Student Participants</a:t>
            </a:r>
          </a:p>
        </p:txBody>
      </p:sp>
      <p:sp>
        <p:nvSpPr>
          <p:cNvPr id="9" name="TextBox 8">
            <a:extLst>
              <a:ext uri="{FF2B5EF4-FFF2-40B4-BE49-F238E27FC236}">
                <a16:creationId xmlns:a16="http://schemas.microsoft.com/office/drawing/2014/main" id="{274482A8-9C8D-1930-E1B7-7EA875A61D33}"/>
              </a:ext>
            </a:extLst>
          </p:cNvPr>
          <p:cNvSpPr txBox="1"/>
          <p:nvPr/>
        </p:nvSpPr>
        <p:spPr>
          <a:xfrm>
            <a:off x="3443888" y="5552781"/>
            <a:ext cx="1648221" cy="1063694"/>
          </a:xfrm>
          <a:prstGeom prst="rect">
            <a:avLst/>
          </a:prstGeom>
          <a:noFill/>
        </p:spPr>
        <p:txBody>
          <a:bodyPr wrap="square" rtlCol="0">
            <a:noAutofit/>
          </a:bodyPr>
          <a:lstStyle/>
          <a:p>
            <a:pPr algn="ctr"/>
            <a:r>
              <a:rPr lang="en-US" sz="3000" b="1" dirty="0">
                <a:solidFill>
                  <a:srgbClr val="AB162B"/>
                </a:solidFill>
              </a:rPr>
              <a:t>54</a:t>
            </a:r>
            <a:br>
              <a:rPr lang="en-US" sz="1800" dirty="0">
                <a:solidFill>
                  <a:srgbClr val="C4122F"/>
                </a:solidFill>
              </a:rPr>
            </a:br>
            <a:r>
              <a:rPr lang="en-US" sz="1600" dirty="0"/>
              <a:t>Project Centers</a:t>
            </a:r>
          </a:p>
        </p:txBody>
      </p:sp>
      <p:sp>
        <p:nvSpPr>
          <p:cNvPr id="10" name="TextBox 9">
            <a:extLst>
              <a:ext uri="{FF2B5EF4-FFF2-40B4-BE49-F238E27FC236}">
                <a16:creationId xmlns:a16="http://schemas.microsoft.com/office/drawing/2014/main" id="{04A8EADC-184B-9845-AA3E-41802439A205}"/>
              </a:ext>
            </a:extLst>
          </p:cNvPr>
          <p:cNvSpPr txBox="1"/>
          <p:nvPr/>
        </p:nvSpPr>
        <p:spPr>
          <a:xfrm>
            <a:off x="9019098" y="1714626"/>
            <a:ext cx="2839822" cy="1063694"/>
          </a:xfrm>
          <a:prstGeom prst="rect">
            <a:avLst/>
          </a:prstGeom>
          <a:noFill/>
        </p:spPr>
        <p:txBody>
          <a:bodyPr wrap="square" rtlCol="0">
            <a:noAutofit/>
          </a:bodyPr>
          <a:lstStyle/>
          <a:p>
            <a:pPr algn="ctr"/>
            <a:r>
              <a:rPr lang="en-US" sz="3000" b="1" dirty="0">
                <a:solidFill>
                  <a:srgbClr val="AB162B"/>
                </a:solidFill>
              </a:rPr>
              <a:t>50</a:t>
            </a:r>
            <a:br>
              <a:rPr lang="en-US" sz="1800" dirty="0">
                <a:solidFill>
                  <a:srgbClr val="C4122F"/>
                </a:solidFill>
              </a:rPr>
            </a:br>
            <a:r>
              <a:rPr lang="en-US" sz="1600" dirty="0"/>
              <a:t>Years of Undergraduate</a:t>
            </a:r>
            <a:br>
              <a:rPr lang="en-US" sz="1600" dirty="0"/>
            </a:br>
            <a:r>
              <a:rPr lang="en-US" sz="1600" dirty="0"/>
              <a:t>Project Experiences Through the Global Projects Program</a:t>
            </a:r>
          </a:p>
        </p:txBody>
      </p:sp>
      <p:sp>
        <p:nvSpPr>
          <p:cNvPr id="11" name="TextBox 10">
            <a:extLst>
              <a:ext uri="{FF2B5EF4-FFF2-40B4-BE49-F238E27FC236}">
                <a16:creationId xmlns:a16="http://schemas.microsoft.com/office/drawing/2014/main" id="{397D913B-630B-BA9F-392E-BF1EB7BF773C}"/>
              </a:ext>
            </a:extLst>
          </p:cNvPr>
          <p:cNvSpPr txBox="1"/>
          <p:nvPr/>
        </p:nvSpPr>
        <p:spPr>
          <a:xfrm>
            <a:off x="9019098" y="3107492"/>
            <a:ext cx="2839822" cy="1063694"/>
          </a:xfrm>
          <a:prstGeom prst="rect">
            <a:avLst/>
          </a:prstGeom>
          <a:noFill/>
        </p:spPr>
        <p:txBody>
          <a:bodyPr wrap="square" rtlCol="0">
            <a:noAutofit/>
          </a:bodyPr>
          <a:lstStyle/>
          <a:p>
            <a:pPr algn="ctr"/>
            <a:r>
              <a:rPr lang="en-US" sz="3000" b="1" dirty="0">
                <a:solidFill>
                  <a:srgbClr val="AB162B"/>
                </a:solidFill>
              </a:rPr>
              <a:t>100%</a:t>
            </a:r>
            <a:br>
              <a:rPr lang="en-US" sz="1800" dirty="0">
                <a:solidFill>
                  <a:srgbClr val="C4122F"/>
                </a:solidFill>
              </a:rPr>
            </a:br>
            <a:r>
              <a:rPr lang="en-US" sz="1600" dirty="0"/>
              <a:t>of Undergraduate</a:t>
            </a:r>
            <a:br>
              <a:rPr lang="en-US" sz="1600" dirty="0"/>
            </a:br>
            <a:r>
              <a:rPr lang="en-US" sz="1600" dirty="0"/>
              <a:t>Students Eligible to Receive Global Scholarship</a:t>
            </a:r>
          </a:p>
        </p:txBody>
      </p:sp>
      <p:sp>
        <p:nvSpPr>
          <p:cNvPr id="12" name="TextBox 11">
            <a:extLst>
              <a:ext uri="{FF2B5EF4-FFF2-40B4-BE49-F238E27FC236}">
                <a16:creationId xmlns:a16="http://schemas.microsoft.com/office/drawing/2014/main" id="{A07F0AB2-0F40-2527-6C59-8936F8B311A9}"/>
              </a:ext>
            </a:extLst>
          </p:cNvPr>
          <p:cNvSpPr txBox="1"/>
          <p:nvPr/>
        </p:nvSpPr>
        <p:spPr>
          <a:xfrm>
            <a:off x="9019098" y="4495653"/>
            <a:ext cx="2839822" cy="1063694"/>
          </a:xfrm>
          <a:prstGeom prst="rect">
            <a:avLst/>
          </a:prstGeom>
          <a:noFill/>
        </p:spPr>
        <p:txBody>
          <a:bodyPr wrap="square" rtlCol="0">
            <a:noAutofit/>
          </a:bodyPr>
          <a:lstStyle/>
          <a:p>
            <a:pPr algn="ctr"/>
            <a:r>
              <a:rPr lang="en-US" sz="3000" b="1" dirty="0">
                <a:solidFill>
                  <a:srgbClr val="AB162B"/>
                </a:solidFill>
              </a:rPr>
              <a:t>85%</a:t>
            </a:r>
            <a:br>
              <a:rPr lang="en-US" sz="1800" dirty="0">
                <a:solidFill>
                  <a:srgbClr val="C4122F"/>
                </a:solidFill>
              </a:rPr>
            </a:br>
            <a:r>
              <a:rPr lang="en-US" sz="1600" dirty="0"/>
              <a:t>of all WPI Undergraduate Students Participate</a:t>
            </a:r>
            <a:br>
              <a:rPr lang="en-US" sz="1600" dirty="0"/>
            </a:br>
            <a:r>
              <a:rPr lang="en-US" sz="1600" dirty="0"/>
              <a:t>in the Program</a:t>
            </a:r>
          </a:p>
          <a:p>
            <a:pPr algn="ctr"/>
            <a:endParaRPr lang="en-US" sz="1600" dirty="0"/>
          </a:p>
        </p:txBody>
      </p:sp>
      <p:sp>
        <p:nvSpPr>
          <p:cNvPr id="13" name="Rectangle 12">
            <a:extLst>
              <a:ext uri="{FF2B5EF4-FFF2-40B4-BE49-F238E27FC236}">
                <a16:creationId xmlns:a16="http://schemas.microsoft.com/office/drawing/2014/main" id="{94F28576-D7C3-2EAC-F2BC-5CF8DF668E8E}"/>
              </a:ext>
            </a:extLst>
          </p:cNvPr>
          <p:cNvSpPr/>
          <p:nvPr/>
        </p:nvSpPr>
        <p:spPr bwMode="auto">
          <a:xfrm>
            <a:off x="678731" y="1819989"/>
            <a:ext cx="7993930" cy="3619277"/>
          </a:xfrm>
          <a:prstGeom prst="rect">
            <a:avLst/>
          </a:prstGeom>
          <a:solidFill>
            <a:srgbClr val="74CEDF"/>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pic>
        <p:nvPicPr>
          <p:cNvPr id="14" name="Picture 13" descr="A map of the world with red pins&#10;&#10;Description automatically generated">
            <a:extLst>
              <a:ext uri="{FF2B5EF4-FFF2-40B4-BE49-F238E27FC236}">
                <a16:creationId xmlns:a16="http://schemas.microsoft.com/office/drawing/2014/main" id="{C47E64FA-C09A-3821-1E8B-1B80BBCC7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0716" y="2329035"/>
            <a:ext cx="6689958" cy="2967779"/>
          </a:xfrm>
          <a:prstGeom prst="rect">
            <a:avLst/>
          </a:prstGeom>
        </p:spPr>
      </p:pic>
      <p:sp>
        <p:nvSpPr>
          <p:cNvPr id="15" name="TextBox 14">
            <a:extLst>
              <a:ext uri="{FF2B5EF4-FFF2-40B4-BE49-F238E27FC236}">
                <a16:creationId xmlns:a16="http://schemas.microsoft.com/office/drawing/2014/main" id="{B29F4AAC-567C-A09F-91E5-0AED4CDFF97F}"/>
              </a:ext>
            </a:extLst>
          </p:cNvPr>
          <p:cNvSpPr txBox="1"/>
          <p:nvPr/>
        </p:nvSpPr>
        <p:spPr>
          <a:xfrm>
            <a:off x="7499383" y="5552781"/>
            <a:ext cx="1173278" cy="1063694"/>
          </a:xfrm>
          <a:prstGeom prst="rect">
            <a:avLst/>
          </a:prstGeom>
          <a:noFill/>
        </p:spPr>
        <p:txBody>
          <a:bodyPr wrap="square" rtlCol="0">
            <a:noAutofit/>
          </a:bodyPr>
          <a:lstStyle/>
          <a:p>
            <a:pPr algn="ctr"/>
            <a:r>
              <a:rPr lang="en-US" sz="3000" b="1" dirty="0">
                <a:solidFill>
                  <a:srgbClr val="AB162B"/>
                </a:solidFill>
              </a:rPr>
              <a:t>6</a:t>
            </a:r>
            <a:br>
              <a:rPr lang="en-US" sz="1800" dirty="0">
                <a:solidFill>
                  <a:srgbClr val="C4122F"/>
                </a:solidFill>
              </a:rPr>
            </a:br>
            <a:r>
              <a:rPr lang="en-US" sz="1600" dirty="0"/>
              <a:t>Continents</a:t>
            </a:r>
          </a:p>
        </p:txBody>
      </p:sp>
      <p:sp>
        <p:nvSpPr>
          <p:cNvPr id="16" name="TextBox 5">
            <a:extLst>
              <a:ext uri="{FF2B5EF4-FFF2-40B4-BE49-F238E27FC236}">
                <a16:creationId xmlns:a16="http://schemas.microsoft.com/office/drawing/2014/main" id="{8496A1B3-1FB4-9375-0D52-ECB1F4F1CEED}"/>
              </a:ext>
            </a:extLst>
          </p:cNvPr>
          <p:cNvSpPr txBox="1"/>
          <p:nvPr/>
        </p:nvSpPr>
        <p:spPr>
          <a:xfrm>
            <a:off x="2909644" y="1912568"/>
            <a:ext cx="3532102" cy="369332"/>
          </a:xfrm>
          <a:prstGeom prst="rect">
            <a:avLst/>
          </a:prstGeom>
          <a:noFill/>
        </p:spPr>
        <p:txBody>
          <a:bodyPr wrap="square">
            <a:spAutoFit/>
          </a:bodyPr>
          <a:lstStyle/>
          <a:p>
            <a:pPr marL="0" marR="0" algn="ctr" eaLnBrk="0" fontAlgn="base" hangingPunct="0">
              <a:spcBef>
                <a:spcPts val="0"/>
              </a:spcBef>
              <a:spcAft>
                <a:spcPts val="0"/>
              </a:spcAft>
            </a:pPr>
            <a:r>
              <a:rPr lang="en-US" b="1" kern="1200" dirty="0">
                <a:solidFill>
                  <a:srgbClr val="AC2B37"/>
                </a:solidFill>
                <a:effectLst/>
                <a:latin typeface="+mj-lt"/>
                <a:ea typeface="Calibri" panose="020F0502020204030204" pitchFamily="34" charset="0"/>
                <a:cs typeface="Times New Roman" panose="02020603050405020304" pitchFamily="18" charset="0"/>
              </a:rPr>
              <a:t>Academic Year 2022-2023</a:t>
            </a:r>
            <a:endParaRPr lang="en-US"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3026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8024D-7C1A-B954-BE6E-3A4800A39D4E}"/>
              </a:ext>
            </a:extLst>
          </p:cNvPr>
          <p:cNvSpPr>
            <a:spLocks noGrp="1"/>
          </p:cNvSpPr>
          <p:nvPr>
            <p:ph type="title"/>
          </p:nvPr>
        </p:nvSpPr>
        <p:spPr>
          <a:xfrm>
            <a:off x="609600" y="363090"/>
            <a:ext cx="10972800" cy="800100"/>
          </a:xfrm>
        </p:spPr>
        <p:txBody>
          <a:bodyPr/>
          <a:lstStyle/>
          <a:p>
            <a:r>
              <a:rPr lang="en-US"/>
              <a:t>Lifelong Impact of WPI’s Project-Based Education</a:t>
            </a:r>
            <a:endParaRPr lang="en-US" dirty="0"/>
          </a:p>
        </p:txBody>
      </p:sp>
      <p:sp>
        <p:nvSpPr>
          <p:cNvPr id="8" name="Content Placeholder 7">
            <a:extLst>
              <a:ext uri="{FF2B5EF4-FFF2-40B4-BE49-F238E27FC236}">
                <a16:creationId xmlns:a16="http://schemas.microsoft.com/office/drawing/2014/main" id="{DB3D46E2-17F6-7AC6-C6AB-D6E802EC6BB8}"/>
              </a:ext>
            </a:extLst>
          </p:cNvPr>
          <p:cNvSpPr>
            <a:spLocks noGrp="1"/>
          </p:cNvSpPr>
          <p:nvPr>
            <p:ph idx="1"/>
          </p:nvPr>
        </p:nvSpPr>
        <p:spPr>
          <a:xfrm>
            <a:off x="609600" y="1582614"/>
            <a:ext cx="5310554" cy="5122985"/>
          </a:xfrm>
        </p:spPr>
        <p:txBody>
          <a:bodyPr>
            <a:normAutofit lnSpcReduction="10000"/>
          </a:bodyPr>
          <a:lstStyle/>
          <a:p>
            <a:r>
              <a:rPr lang="en-US" dirty="0"/>
              <a:t>WPI’s distinctive project-based educational model has been praised by the most recognized and valued resources in the academic world, as well as by those who know the benefits of a WPI education firsthand—WPI students and alumni. </a:t>
            </a:r>
          </a:p>
          <a:p>
            <a:r>
              <a:rPr lang="en-US" dirty="0"/>
              <a:t>Powerful empirical evidence of its effectiveness—an extensive study of more than 2,200 WPI alumni, conducted in 2021 and 2012, has confirmed that there are lifelong professional and personal benefits of experiential, hands-on learning through project work.</a:t>
            </a:r>
          </a:p>
          <a:p>
            <a:endParaRPr lang="en-US" dirty="0"/>
          </a:p>
        </p:txBody>
      </p:sp>
      <p:sp>
        <p:nvSpPr>
          <p:cNvPr id="6" name="TextBox 5">
            <a:extLst>
              <a:ext uri="{FF2B5EF4-FFF2-40B4-BE49-F238E27FC236}">
                <a16:creationId xmlns:a16="http://schemas.microsoft.com/office/drawing/2014/main" id="{44857C4F-ADAA-12E5-4C46-C310DDF7AB13}"/>
              </a:ext>
            </a:extLst>
          </p:cNvPr>
          <p:cNvSpPr txBox="1"/>
          <p:nvPr/>
        </p:nvSpPr>
        <p:spPr>
          <a:xfrm>
            <a:off x="12791440" y="1950720"/>
            <a:ext cx="0" cy="0"/>
          </a:xfrm>
          <a:prstGeom prst="rect">
            <a:avLst/>
          </a:prstGeom>
          <a:noFill/>
        </p:spPr>
        <p:txBody>
          <a:bodyPr wrap="none" rtlCol="0">
            <a:noAutofit/>
          </a:bodyPr>
          <a:lstStyle/>
          <a:p>
            <a:pPr algn="ctr"/>
            <a:endParaRPr lang="en-US" sz="1600" dirty="0" err="1"/>
          </a:p>
        </p:txBody>
      </p:sp>
      <p:pic>
        <p:nvPicPr>
          <p:cNvPr id="9" name="Picture 8" descr="A group of people working on a project&#10;&#10;Description automatically generated">
            <a:extLst>
              <a:ext uri="{FF2B5EF4-FFF2-40B4-BE49-F238E27FC236}">
                <a16:creationId xmlns:a16="http://schemas.microsoft.com/office/drawing/2014/main" id="{4E62B7A2-965D-D6AE-7BA3-2C41FD06839E}"/>
              </a:ext>
            </a:extLst>
          </p:cNvPr>
          <p:cNvPicPr>
            <a:picLocks noChangeAspect="1"/>
          </p:cNvPicPr>
          <p:nvPr/>
        </p:nvPicPr>
        <p:blipFill rotWithShape="1">
          <a:blip r:embed="rId3">
            <a:extLst>
              <a:ext uri="{28A0092B-C50C-407E-A947-70E740481C1C}">
                <a14:useLocalDpi xmlns:a14="http://schemas.microsoft.com/office/drawing/2010/main" val="0"/>
              </a:ext>
            </a:extLst>
          </a:blip>
          <a:srcRect l="14517" t="6299" r="6299"/>
          <a:stretch/>
        </p:blipFill>
        <p:spPr>
          <a:xfrm>
            <a:off x="6271844" y="1786035"/>
            <a:ext cx="5310554" cy="4189412"/>
          </a:xfrm>
          <a:prstGeom prst="rect">
            <a:avLst/>
          </a:prstGeom>
        </p:spPr>
      </p:pic>
      <p:sp>
        <p:nvSpPr>
          <p:cNvPr id="10" name="TextBox 9">
            <a:extLst>
              <a:ext uri="{FF2B5EF4-FFF2-40B4-BE49-F238E27FC236}">
                <a16:creationId xmlns:a16="http://schemas.microsoft.com/office/drawing/2014/main" id="{18386AF4-CC4F-11E5-EBE1-45A51584E5CA}"/>
              </a:ext>
            </a:extLst>
          </p:cNvPr>
          <p:cNvSpPr txBox="1"/>
          <p:nvPr/>
        </p:nvSpPr>
        <p:spPr>
          <a:xfrm>
            <a:off x="7420708" y="6447692"/>
            <a:ext cx="0" cy="0"/>
          </a:xfrm>
          <a:prstGeom prst="rect">
            <a:avLst/>
          </a:prstGeom>
          <a:noFill/>
        </p:spPr>
        <p:txBody>
          <a:bodyPr wrap="none" rtlCol="0">
            <a:noAutofit/>
          </a:bodyPr>
          <a:lstStyle/>
          <a:p>
            <a:pPr algn="ctr"/>
            <a:endParaRPr lang="en-US" sz="1600" dirty="0" err="1"/>
          </a:p>
        </p:txBody>
      </p:sp>
    </p:spTree>
    <p:extLst>
      <p:ext uri="{BB962C8B-B14F-4D97-AF65-F5344CB8AC3E}">
        <p14:creationId xmlns:p14="http://schemas.microsoft.com/office/powerpoint/2010/main" val="3880659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8024D-7C1A-B954-BE6E-3A4800A39D4E}"/>
              </a:ext>
            </a:extLst>
          </p:cNvPr>
          <p:cNvSpPr>
            <a:spLocks noGrp="1"/>
          </p:cNvSpPr>
          <p:nvPr>
            <p:ph type="title"/>
          </p:nvPr>
        </p:nvSpPr>
        <p:spPr>
          <a:xfrm>
            <a:off x="609600" y="363090"/>
            <a:ext cx="10972800" cy="800100"/>
          </a:xfrm>
        </p:spPr>
        <p:txBody>
          <a:bodyPr/>
          <a:lstStyle/>
          <a:p>
            <a:r>
              <a:rPr lang="en-US" dirty="0"/>
              <a:t>Lifelong Impact of WPI’s Project-Based Education</a:t>
            </a:r>
          </a:p>
        </p:txBody>
      </p:sp>
      <p:sp>
        <p:nvSpPr>
          <p:cNvPr id="6" name="TextBox 5">
            <a:extLst>
              <a:ext uri="{FF2B5EF4-FFF2-40B4-BE49-F238E27FC236}">
                <a16:creationId xmlns:a16="http://schemas.microsoft.com/office/drawing/2014/main" id="{44857C4F-ADAA-12E5-4C46-C310DDF7AB13}"/>
              </a:ext>
            </a:extLst>
          </p:cNvPr>
          <p:cNvSpPr txBox="1"/>
          <p:nvPr/>
        </p:nvSpPr>
        <p:spPr>
          <a:xfrm>
            <a:off x="12791440" y="1950720"/>
            <a:ext cx="0" cy="0"/>
          </a:xfrm>
          <a:prstGeom prst="rect">
            <a:avLst/>
          </a:prstGeom>
          <a:noFill/>
        </p:spPr>
        <p:txBody>
          <a:bodyPr wrap="none" rtlCol="0">
            <a:noAutofit/>
          </a:bodyPr>
          <a:lstStyle/>
          <a:p>
            <a:pPr algn="ctr"/>
            <a:endParaRPr lang="en-US" sz="1600" dirty="0" err="1"/>
          </a:p>
        </p:txBody>
      </p:sp>
      <p:pic>
        <p:nvPicPr>
          <p:cNvPr id="11" name="Picture 10" descr="A group of people sitting at a table&#10;&#10;Description automatically generated">
            <a:extLst>
              <a:ext uri="{FF2B5EF4-FFF2-40B4-BE49-F238E27FC236}">
                <a16:creationId xmlns:a16="http://schemas.microsoft.com/office/drawing/2014/main" id="{7C03C497-0CE6-C76C-AF1E-5882CF109B60}"/>
              </a:ext>
            </a:extLst>
          </p:cNvPr>
          <p:cNvPicPr>
            <a:picLocks noChangeAspect="1"/>
          </p:cNvPicPr>
          <p:nvPr/>
        </p:nvPicPr>
        <p:blipFill rotWithShape="1">
          <a:blip r:embed="rId3">
            <a:extLst>
              <a:ext uri="{28A0092B-C50C-407E-A947-70E740481C1C}">
                <a14:useLocalDpi xmlns:a14="http://schemas.microsoft.com/office/drawing/2010/main" val="0"/>
              </a:ext>
            </a:extLst>
          </a:blip>
          <a:srcRect l="25721" t="10793" r="21092" b="2437"/>
          <a:stretch/>
        </p:blipFill>
        <p:spPr>
          <a:xfrm>
            <a:off x="8932985" y="1777468"/>
            <a:ext cx="2649414" cy="4189412"/>
          </a:xfrm>
          <a:prstGeom prst="rect">
            <a:avLst/>
          </a:prstGeom>
        </p:spPr>
      </p:pic>
      <p:sp>
        <p:nvSpPr>
          <p:cNvPr id="12" name="Content Placeholder 7">
            <a:extLst>
              <a:ext uri="{FF2B5EF4-FFF2-40B4-BE49-F238E27FC236}">
                <a16:creationId xmlns:a16="http://schemas.microsoft.com/office/drawing/2014/main" id="{4E8E8E4D-39AE-D4F2-A9F6-7D624871ADD0}"/>
              </a:ext>
            </a:extLst>
          </p:cNvPr>
          <p:cNvSpPr>
            <a:spLocks noGrp="1"/>
          </p:cNvSpPr>
          <p:nvPr>
            <p:ph idx="1"/>
          </p:nvPr>
        </p:nvSpPr>
        <p:spPr>
          <a:xfrm>
            <a:off x="609599" y="1723290"/>
            <a:ext cx="7807570" cy="5263664"/>
          </a:xfrm>
        </p:spPr>
        <p:txBody>
          <a:bodyPr>
            <a:normAutofit/>
          </a:bodyPr>
          <a:lstStyle/>
          <a:p>
            <a:r>
              <a:rPr lang="en-US" sz="2000" dirty="0">
                <a:effectLst/>
              </a:rPr>
              <a:t>In the 2021 survey—analysis conducted by Hanover Research—alumni were asked to rate the extent to which their project work contributed to 39 professional skills and abilities, world views, and personal attributes. Respondents from this survey reported significantly greater impact from formal project experience across all 39 areas as compared to alumni surveyed in 2012 regarding the same 39 attributes. </a:t>
            </a:r>
            <a:endParaRPr lang="en-US" sz="600" dirty="0">
              <a:effectLst/>
            </a:endParaRPr>
          </a:p>
          <a:p>
            <a:r>
              <a:rPr lang="en-US" sz="2000" dirty="0">
                <a:effectLst/>
              </a:rPr>
              <a:t>The 2021 survey also revealed:</a:t>
            </a:r>
          </a:p>
          <a:p>
            <a:pPr lvl="1"/>
            <a:r>
              <a:rPr lang="en-US" sz="1800" b="1" dirty="0">
                <a:effectLst/>
              </a:rPr>
              <a:t>Female alumni reported more positive impact of project work than males </a:t>
            </a:r>
            <a:r>
              <a:rPr lang="en-US" sz="1800" dirty="0">
                <a:effectLst/>
              </a:rPr>
              <a:t>in all 39 areas, with the most notable differences in world views and personal impacts.</a:t>
            </a:r>
          </a:p>
          <a:p>
            <a:pPr lvl="1"/>
            <a:r>
              <a:rPr lang="en-US" sz="1800" dirty="0">
                <a:effectLst/>
              </a:rPr>
              <a:t>95% of respondents reported that their project experience </a:t>
            </a:r>
            <a:r>
              <a:rPr lang="en-US" sz="1800" b="1" dirty="0">
                <a:effectLst/>
              </a:rPr>
              <a:t>prepared them for their current career</a:t>
            </a:r>
            <a:r>
              <a:rPr lang="en-US" sz="1800" dirty="0">
                <a:effectLst/>
              </a:rPr>
              <a:t>.</a:t>
            </a:r>
          </a:p>
          <a:p>
            <a:pPr lvl="1"/>
            <a:r>
              <a:rPr lang="en-US" sz="1800" spc="-20" dirty="0">
                <a:effectLst/>
              </a:rPr>
              <a:t>In addition to major project requirements, </a:t>
            </a:r>
            <a:r>
              <a:rPr lang="en-US" sz="1800" b="1" spc="-20" dirty="0">
                <a:effectLst/>
              </a:rPr>
              <a:t>98% of respondents indicated they had projects in at least some of their courses at WPI</a:t>
            </a:r>
            <a:r>
              <a:rPr lang="en-US" sz="1800" spc="-20" dirty="0">
                <a:effectLst/>
              </a:rPr>
              <a:t>.</a:t>
            </a:r>
          </a:p>
          <a:p>
            <a:endParaRPr lang="en-US" dirty="0"/>
          </a:p>
        </p:txBody>
      </p:sp>
      <p:sp>
        <p:nvSpPr>
          <p:cNvPr id="13" name="TextBox 12">
            <a:extLst>
              <a:ext uri="{FF2B5EF4-FFF2-40B4-BE49-F238E27FC236}">
                <a16:creationId xmlns:a16="http://schemas.microsoft.com/office/drawing/2014/main" id="{08AE601F-E90A-A775-4B75-EA96F23A730D}"/>
              </a:ext>
            </a:extLst>
          </p:cNvPr>
          <p:cNvSpPr txBox="1"/>
          <p:nvPr/>
        </p:nvSpPr>
        <p:spPr>
          <a:xfrm>
            <a:off x="6107723" y="7479323"/>
            <a:ext cx="0" cy="0"/>
          </a:xfrm>
          <a:prstGeom prst="rect">
            <a:avLst/>
          </a:prstGeom>
          <a:noFill/>
        </p:spPr>
        <p:txBody>
          <a:bodyPr wrap="none" rtlCol="0">
            <a:noAutofit/>
          </a:bodyPr>
          <a:lstStyle/>
          <a:p>
            <a:pPr algn="ctr"/>
            <a:endParaRPr lang="en-US" sz="1600" dirty="0" err="1"/>
          </a:p>
        </p:txBody>
      </p:sp>
    </p:spTree>
    <p:extLst>
      <p:ext uri="{BB962C8B-B14F-4D97-AF65-F5344CB8AC3E}">
        <p14:creationId xmlns:p14="http://schemas.microsoft.com/office/powerpoint/2010/main" val="601091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8E9B1-BCE0-2EE0-42C4-4322EBF1786E}"/>
              </a:ext>
            </a:extLst>
          </p:cNvPr>
          <p:cNvSpPr>
            <a:spLocks noGrp="1"/>
          </p:cNvSpPr>
          <p:nvPr>
            <p:ph type="title"/>
          </p:nvPr>
        </p:nvSpPr>
        <p:spPr/>
        <p:txBody>
          <a:bodyPr/>
          <a:lstStyle/>
          <a:p>
            <a:r>
              <a:rPr lang="en-US" sz="3200" b="1" dirty="0"/>
              <a:t>2021 WPI Alumni Survey on the Impact of Project Work</a:t>
            </a:r>
            <a:br>
              <a:rPr lang="en-US" sz="3600" b="1" dirty="0"/>
            </a:br>
            <a:r>
              <a:rPr lang="en-US" sz="2400" b="1" dirty="0"/>
              <a:t>Professional Areas of Impact – Interpersonal and Communication Skills</a:t>
            </a:r>
          </a:p>
        </p:txBody>
      </p:sp>
      <p:sp>
        <p:nvSpPr>
          <p:cNvPr id="179" name="TextBox 178">
            <a:extLst>
              <a:ext uri="{FF2B5EF4-FFF2-40B4-BE49-F238E27FC236}">
                <a16:creationId xmlns:a16="http://schemas.microsoft.com/office/drawing/2014/main" id="{4CCB1001-7C49-7136-313E-4AF53F416015}"/>
              </a:ext>
            </a:extLst>
          </p:cNvPr>
          <p:cNvSpPr txBox="1"/>
          <p:nvPr/>
        </p:nvSpPr>
        <p:spPr>
          <a:xfrm>
            <a:off x="12052453" y="264405"/>
            <a:ext cx="0" cy="0"/>
          </a:xfrm>
          <a:prstGeom prst="rect">
            <a:avLst/>
          </a:prstGeom>
          <a:solidFill>
            <a:schemeClr val="bg1"/>
          </a:solidFill>
        </p:spPr>
        <p:txBody>
          <a:bodyPr wrap="none" rtlCol="0">
            <a:noAutofit/>
          </a:bodyPr>
          <a:lstStyle/>
          <a:p>
            <a:pPr algn="ctr"/>
            <a:endParaRPr lang="en-US" sz="1600" dirty="0" err="1"/>
          </a:p>
        </p:txBody>
      </p:sp>
      <p:sp>
        <p:nvSpPr>
          <p:cNvPr id="256" name="Rectangle 255">
            <a:extLst>
              <a:ext uri="{FF2B5EF4-FFF2-40B4-BE49-F238E27FC236}">
                <a16:creationId xmlns:a16="http://schemas.microsoft.com/office/drawing/2014/main" id="{5DDAB88B-0ABF-FD47-90C9-78AD64991A19}"/>
              </a:ext>
            </a:extLst>
          </p:cNvPr>
          <p:cNvSpPr/>
          <p:nvPr/>
        </p:nvSpPr>
        <p:spPr bwMode="auto">
          <a:xfrm>
            <a:off x="9551625" y="5786286"/>
            <a:ext cx="2640375" cy="1071714"/>
          </a:xfrm>
          <a:prstGeom prst="rect">
            <a:avLst/>
          </a:prstGeom>
          <a:solidFill>
            <a:schemeClr val="bg1"/>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257" name="TextBox 256">
            <a:extLst>
              <a:ext uri="{FF2B5EF4-FFF2-40B4-BE49-F238E27FC236}">
                <a16:creationId xmlns:a16="http://schemas.microsoft.com/office/drawing/2014/main" id="{002D2CFE-CDF4-8ACE-98DD-5C5E55C3AF21}"/>
              </a:ext>
            </a:extLst>
          </p:cNvPr>
          <p:cNvSpPr txBox="1"/>
          <p:nvPr/>
        </p:nvSpPr>
        <p:spPr>
          <a:xfrm>
            <a:off x="636654" y="1502148"/>
            <a:ext cx="10918381" cy="856645"/>
          </a:xfrm>
          <a:prstGeom prst="rect">
            <a:avLst/>
          </a:prstGeom>
          <a:noFill/>
        </p:spPr>
        <p:txBody>
          <a:bodyPr wrap="square">
            <a:spAutoFit/>
          </a:bodyPr>
          <a:lstStyle/>
          <a:p>
            <a:pPr algn="ctr" rtl="0">
              <a:spcAft>
                <a:spcPts val="200"/>
              </a:spcAft>
              <a:defRPr sz="1400" b="1" i="0" u="none" strike="noStrike" kern="1200" spc="0" baseline="0">
                <a:solidFill>
                  <a:srgbClr val="000000"/>
                </a:solidFill>
                <a:latin typeface="+mn-lt"/>
                <a:ea typeface="Lato"/>
                <a:cs typeface="Lato"/>
              </a:defRPr>
            </a:pPr>
            <a:r>
              <a:rPr lang="en-US" sz="1600" dirty="0">
                <a:latin typeface="+mn-lt"/>
              </a:rPr>
              <a:t>Indicate the extent to which your formal project experience at WPI (through GPS, HUA capstone</a:t>
            </a:r>
            <a:br>
              <a:rPr lang="en-US" sz="1600" dirty="0">
                <a:latin typeface="+mn-lt"/>
              </a:rPr>
            </a:br>
            <a:r>
              <a:rPr lang="en-US" sz="1600" dirty="0">
                <a:latin typeface="+mn-lt"/>
              </a:rPr>
              <a:t>(enquiry seminar/practicum or sufficiency), your IQP, and/or your MQP) enhanced your ability to:</a:t>
            </a:r>
          </a:p>
          <a:p>
            <a:pPr algn="ctr" rtl="0">
              <a:defRPr sz="1400" b="1" i="0" u="none" strike="noStrike" kern="1200" spc="0" baseline="0">
                <a:solidFill>
                  <a:srgbClr val="000000"/>
                </a:solidFill>
                <a:latin typeface="+mn-lt"/>
                <a:ea typeface="Lato"/>
                <a:cs typeface="Lato"/>
              </a:defRPr>
            </a:pPr>
            <a:r>
              <a:rPr lang="en-US" sz="1600" b="0" i="1" dirty="0">
                <a:solidFill>
                  <a:srgbClr val="000000"/>
                </a:solidFill>
                <a:latin typeface="+mn-lt"/>
              </a:rPr>
              <a:t>% Moderately, Much or Very Much  </a:t>
            </a:r>
          </a:p>
        </p:txBody>
      </p:sp>
      <p:sp>
        <p:nvSpPr>
          <p:cNvPr id="299" name="Rectangle 298">
            <a:extLst>
              <a:ext uri="{FF2B5EF4-FFF2-40B4-BE49-F238E27FC236}">
                <a16:creationId xmlns:a16="http://schemas.microsoft.com/office/drawing/2014/main" id="{E10789AA-DBEF-9E27-A95B-34ABD7219FD5}"/>
              </a:ext>
            </a:extLst>
          </p:cNvPr>
          <p:cNvSpPr/>
          <p:nvPr/>
        </p:nvSpPr>
        <p:spPr bwMode="auto">
          <a:xfrm>
            <a:off x="608103" y="2656136"/>
            <a:ext cx="2697480" cy="1847088"/>
          </a:xfrm>
          <a:prstGeom prst="rect">
            <a:avLst/>
          </a:prstGeom>
          <a:solidFill>
            <a:srgbClr val="B2B7BB">
              <a:alpha val="10000"/>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300" name="TextBox 299">
            <a:extLst>
              <a:ext uri="{FF2B5EF4-FFF2-40B4-BE49-F238E27FC236}">
                <a16:creationId xmlns:a16="http://schemas.microsoft.com/office/drawing/2014/main" id="{79642443-7824-E3DB-ECDD-1B79180C8329}"/>
              </a:ext>
            </a:extLst>
          </p:cNvPr>
          <p:cNvSpPr txBox="1"/>
          <p:nvPr/>
        </p:nvSpPr>
        <p:spPr>
          <a:xfrm>
            <a:off x="636655" y="3761535"/>
            <a:ext cx="2640376" cy="477054"/>
          </a:xfrm>
          <a:prstGeom prst="rect">
            <a:avLst/>
          </a:prstGeom>
          <a:noFill/>
        </p:spPr>
        <p:txBody>
          <a:bodyPr wrap="square">
            <a:spAutoFit/>
          </a:bodyPr>
          <a:lstStyle/>
          <a:p>
            <a:pPr algn="ctr">
              <a:lnSpc>
                <a:spcPts val="1525"/>
              </a:lnSpc>
            </a:pPr>
            <a:r>
              <a:rPr lang="en-US" sz="1400" spc="-20" dirty="0"/>
              <a:t>Effectively function</a:t>
            </a:r>
            <a:br>
              <a:rPr lang="en-US" sz="1400" spc="-20" dirty="0"/>
            </a:br>
            <a:r>
              <a:rPr lang="en-US" sz="1400" spc="-20" dirty="0"/>
              <a:t>on a team</a:t>
            </a:r>
          </a:p>
        </p:txBody>
      </p:sp>
      <p:graphicFrame>
        <p:nvGraphicFramePr>
          <p:cNvPr id="301" name="Chart 300">
            <a:extLst>
              <a:ext uri="{FF2B5EF4-FFF2-40B4-BE49-F238E27FC236}">
                <a16:creationId xmlns:a16="http://schemas.microsoft.com/office/drawing/2014/main" id="{759361C9-CD1A-F7F6-92EC-35A3241675EA}"/>
              </a:ext>
            </a:extLst>
          </p:cNvPr>
          <p:cNvGraphicFramePr/>
          <p:nvPr>
            <p:extLst>
              <p:ext uri="{D42A27DB-BD31-4B8C-83A1-F6EECF244321}">
                <p14:modId xmlns:p14="http://schemas.microsoft.com/office/powerpoint/2010/main" val="50900465"/>
              </p:ext>
            </p:extLst>
          </p:nvPr>
        </p:nvGraphicFramePr>
        <p:xfrm>
          <a:off x="1051587" y="2661146"/>
          <a:ext cx="1810512" cy="1206845"/>
        </p:xfrm>
        <a:graphic>
          <a:graphicData uri="http://schemas.openxmlformats.org/drawingml/2006/chart">
            <c:chart xmlns:c="http://schemas.openxmlformats.org/drawingml/2006/chart" xmlns:r="http://schemas.openxmlformats.org/officeDocument/2006/relationships" r:id="rId3"/>
          </a:graphicData>
        </a:graphic>
      </p:graphicFrame>
      <p:sp>
        <p:nvSpPr>
          <p:cNvPr id="302" name="TextBox 301">
            <a:extLst>
              <a:ext uri="{FF2B5EF4-FFF2-40B4-BE49-F238E27FC236}">
                <a16:creationId xmlns:a16="http://schemas.microsoft.com/office/drawing/2014/main" id="{C7395E79-A6F0-5A6B-EB10-D65E4F2B5A60}"/>
              </a:ext>
            </a:extLst>
          </p:cNvPr>
          <p:cNvSpPr txBox="1"/>
          <p:nvPr/>
        </p:nvSpPr>
        <p:spPr>
          <a:xfrm>
            <a:off x="1452891" y="3074638"/>
            <a:ext cx="1007905" cy="397336"/>
          </a:xfrm>
          <a:prstGeom prst="rect">
            <a:avLst/>
          </a:prstGeom>
          <a:noFill/>
        </p:spPr>
        <p:txBody>
          <a:bodyPr wrap="square" rtlCol="0">
            <a:noAutofit/>
          </a:bodyPr>
          <a:lstStyle/>
          <a:p>
            <a:pPr algn="ctr"/>
            <a:r>
              <a:rPr lang="en-US" sz="2000" b="1" dirty="0">
                <a:solidFill>
                  <a:srgbClr val="AB162B"/>
                </a:solidFill>
              </a:rPr>
              <a:t>93%</a:t>
            </a:r>
            <a:endParaRPr lang="en-US" sz="2000" dirty="0"/>
          </a:p>
        </p:txBody>
      </p:sp>
      <p:sp>
        <p:nvSpPr>
          <p:cNvPr id="303" name="Rectangle 302">
            <a:extLst>
              <a:ext uri="{FF2B5EF4-FFF2-40B4-BE49-F238E27FC236}">
                <a16:creationId xmlns:a16="http://schemas.microsoft.com/office/drawing/2014/main" id="{EE509B96-C90D-75DE-05E5-55E831320724}"/>
              </a:ext>
            </a:extLst>
          </p:cNvPr>
          <p:cNvSpPr/>
          <p:nvPr/>
        </p:nvSpPr>
        <p:spPr bwMode="auto">
          <a:xfrm>
            <a:off x="3367438" y="2656136"/>
            <a:ext cx="2697480" cy="1847088"/>
          </a:xfrm>
          <a:prstGeom prst="rect">
            <a:avLst/>
          </a:prstGeom>
          <a:solidFill>
            <a:srgbClr val="B2B7BB">
              <a:alpha val="10000"/>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304" name="TextBox 303">
            <a:extLst>
              <a:ext uri="{FF2B5EF4-FFF2-40B4-BE49-F238E27FC236}">
                <a16:creationId xmlns:a16="http://schemas.microsoft.com/office/drawing/2014/main" id="{223310A1-C091-F3B2-CF5E-B8477B6DDE60}"/>
              </a:ext>
            </a:extLst>
          </p:cNvPr>
          <p:cNvSpPr txBox="1"/>
          <p:nvPr/>
        </p:nvSpPr>
        <p:spPr>
          <a:xfrm>
            <a:off x="3395990" y="3761535"/>
            <a:ext cx="2640376" cy="669414"/>
          </a:xfrm>
          <a:prstGeom prst="rect">
            <a:avLst/>
          </a:prstGeom>
          <a:noFill/>
        </p:spPr>
        <p:txBody>
          <a:bodyPr wrap="square">
            <a:spAutoFit/>
          </a:bodyPr>
          <a:lstStyle/>
          <a:p>
            <a:pPr algn="ctr">
              <a:lnSpc>
                <a:spcPts val="1525"/>
              </a:lnSpc>
            </a:pPr>
            <a:r>
              <a:rPr lang="en-US" sz="1400" spc="-20" dirty="0"/>
              <a:t>Effectively manage</a:t>
            </a:r>
            <a:br>
              <a:rPr lang="en-US" sz="1400" spc="-20" dirty="0"/>
            </a:br>
            <a:r>
              <a:rPr lang="en-US" sz="1400" spc="-20" dirty="0"/>
              <a:t>a project</a:t>
            </a:r>
          </a:p>
          <a:p>
            <a:pPr algn="ctr">
              <a:lnSpc>
                <a:spcPts val="1525"/>
              </a:lnSpc>
            </a:pPr>
            <a:endParaRPr lang="en-US" sz="1400" spc="-20" dirty="0"/>
          </a:p>
        </p:txBody>
      </p:sp>
      <p:graphicFrame>
        <p:nvGraphicFramePr>
          <p:cNvPr id="305" name="Chart 304">
            <a:extLst>
              <a:ext uri="{FF2B5EF4-FFF2-40B4-BE49-F238E27FC236}">
                <a16:creationId xmlns:a16="http://schemas.microsoft.com/office/drawing/2014/main" id="{CEB2AB00-F598-03C4-F0A0-02E5F2339D04}"/>
              </a:ext>
            </a:extLst>
          </p:cNvPr>
          <p:cNvGraphicFramePr/>
          <p:nvPr>
            <p:extLst>
              <p:ext uri="{D42A27DB-BD31-4B8C-83A1-F6EECF244321}">
                <p14:modId xmlns:p14="http://schemas.microsoft.com/office/powerpoint/2010/main" val="1490446225"/>
              </p:ext>
            </p:extLst>
          </p:nvPr>
        </p:nvGraphicFramePr>
        <p:xfrm>
          <a:off x="3810922" y="2661146"/>
          <a:ext cx="1810512" cy="1206845"/>
        </p:xfrm>
        <a:graphic>
          <a:graphicData uri="http://schemas.openxmlformats.org/drawingml/2006/chart">
            <c:chart xmlns:c="http://schemas.openxmlformats.org/drawingml/2006/chart" xmlns:r="http://schemas.openxmlformats.org/officeDocument/2006/relationships" r:id="rId4"/>
          </a:graphicData>
        </a:graphic>
      </p:graphicFrame>
      <p:sp>
        <p:nvSpPr>
          <p:cNvPr id="306" name="TextBox 305">
            <a:extLst>
              <a:ext uri="{FF2B5EF4-FFF2-40B4-BE49-F238E27FC236}">
                <a16:creationId xmlns:a16="http://schemas.microsoft.com/office/drawing/2014/main" id="{74336385-DFD6-6C69-BD20-C25F8679C009}"/>
              </a:ext>
            </a:extLst>
          </p:cNvPr>
          <p:cNvSpPr txBox="1"/>
          <p:nvPr/>
        </p:nvSpPr>
        <p:spPr>
          <a:xfrm>
            <a:off x="4212226" y="3074638"/>
            <a:ext cx="1007905" cy="397336"/>
          </a:xfrm>
          <a:prstGeom prst="rect">
            <a:avLst/>
          </a:prstGeom>
          <a:noFill/>
        </p:spPr>
        <p:txBody>
          <a:bodyPr wrap="square" rtlCol="0">
            <a:noAutofit/>
          </a:bodyPr>
          <a:lstStyle/>
          <a:p>
            <a:pPr algn="ctr"/>
            <a:r>
              <a:rPr lang="en-US" sz="2000" b="1" dirty="0">
                <a:solidFill>
                  <a:srgbClr val="AB162B"/>
                </a:solidFill>
              </a:rPr>
              <a:t>92%</a:t>
            </a:r>
            <a:endParaRPr lang="en-US" sz="2000" dirty="0"/>
          </a:p>
        </p:txBody>
      </p:sp>
      <p:sp>
        <p:nvSpPr>
          <p:cNvPr id="307" name="Rectangle 306">
            <a:extLst>
              <a:ext uri="{FF2B5EF4-FFF2-40B4-BE49-F238E27FC236}">
                <a16:creationId xmlns:a16="http://schemas.microsoft.com/office/drawing/2014/main" id="{7A24B695-FBE8-A38A-F419-95B53B4C1BC4}"/>
              </a:ext>
            </a:extLst>
          </p:cNvPr>
          <p:cNvSpPr/>
          <p:nvPr/>
        </p:nvSpPr>
        <p:spPr bwMode="auto">
          <a:xfrm>
            <a:off x="6126773" y="2656136"/>
            <a:ext cx="2697480" cy="1847088"/>
          </a:xfrm>
          <a:prstGeom prst="rect">
            <a:avLst/>
          </a:prstGeom>
          <a:solidFill>
            <a:srgbClr val="B2B7BB">
              <a:alpha val="10000"/>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308" name="TextBox 307">
            <a:extLst>
              <a:ext uri="{FF2B5EF4-FFF2-40B4-BE49-F238E27FC236}">
                <a16:creationId xmlns:a16="http://schemas.microsoft.com/office/drawing/2014/main" id="{279A7761-0771-2997-6E2E-555D1333B568}"/>
              </a:ext>
            </a:extLst>
          </p:cNvPr>
          <p:cNvSpPr txBox="1"/>
          <p:nvPr/>
        </p:nvSpPr>
        <p:spPr>
          <a:xfrm>
            <a:off x="6155325" y="3761535"/>
            <a:ext cx="2640376" cy="477054"/>
          </a:xfrm>
          <a:prstGeom prst="rect">
            <a:avLst/>
          </a:prstGeom>
          <a:noFill/>
        </p:spPr>
        <p:txBody>
          <a:bodyPr wrap="square">
            <a:spAutoFit/>
          </a:bodyPr>
          <a:lstStyle/>
          <a:p>
            <a:pPr algn="ctr">
              <a:lnSpc>
                <a:spcPts val="1525"/>
              </a:lnSpc>
            </a:pPr>
            <a:r>
              <a:rPr lang="en-US" sz="1400" spc="-20" dirty="0"/>
              <a:t>Write clearly</a:t>
            </a:r>
            <a:br>
              <a:rPr lang="en-US" sz="1400" spc="-20" dirty="0"/>
            </a:br>
            <a:r>
              <a:rPr lang="en-US" sz="1400" spc="-20" dirty="0"/>
              <a:t>and effectively</a:t>
            </a:r>
          </a:p>
        </p:txBody>
      </p:sp>
      <p:graphicFrame>
        <p:nvGraphicFramePr>
          <p:cNvPr id="309" name="Chart 308">
            <a:extLst>
              <a:ext uri="{FF2B5EF4-FFF2-40B4-BE49-F238E27FC236}">
                <a16:creationId xmlns:a16="http://schemas.microsoft.com/office/drawing/2014/main" id="{38913C0E-31DC-D065-3C3A-C8E7614964BF}"/>
              </a:ext>
            </a:extLst>
          </p:cNvPr>
          <p:cNvGraphicFramePr/>
          <p:nvPr>
            <p:extLst>
              <p:ext uri="{D42A27DB-BD31-4B8C-83A1-F6EECF244321}">
                <p14:modId xmlns:p14="http://schemas.microsoft.com/office/powerpoint/2010/main" val="194218360"/>
              </p:ext>
            </p:extLst>
          </p:nvPr>
        </p:nvGraphicFramePr>
        <p:xfrm>
          <a:off x="6570257" y="2661146"/>
          <a:ext cx="1810512" cy="1206845"/>
        </p:xfrm>
        <a:graphic>
          <a:graphicData uri="http://schemas.openxmlformats.org/drawingml/2006/chart">
            <c:chart xmlns:c="http://schemas.openxmlformats.org/drawingml/2006/chart" xmlns:r="http://schemas.openxmlformats.org/officeDocument/2006/relationships" r:id="rId5"/>
          </a:graphicData>
        </a:graphic>
      </p:graphicFrame>
      <p:sp>
        <p:nvSpPr>
          <p:cNvPr id="310" name="TextBox 309">
            <a:extLst>
              <a:ext uri="{FF2B5EF4-FFF2-40B4-BE49-F238E27FC236}">
                <a16:creationId xmlns:a16="http://schemas.microsoft.com/office/drawing/2014/main" id="{780CF10F-7F63-D28B-4589-EBE5F5585269}"/>
              </a:ext>
            </a:extLst>
          </p:cNvPr>
          <p:cNvSpPr txBox="1"/>
          <p:nvPr/>
        </p:nvSpPr>
        <p:spPr>
          <a:xfrm>
            <a:off x="6971561" y="3074638"/>
            <a:ext cx="1007905" cy="397336"/>
          </a:xfrm>
          <a:prstGeom prst="rect">
            <a:avLst/>
          </a:prstGeom>
          <a:noFill/>
        </p:spPr>
        <p:txBody>
          <a:bodyPr wrap="square" rtlCol="0">
            <a:noAutofit/>
          </a:bodyPr>
          <a:lstStyle/>
          <a:p>
            <a:pPr algn="ctr"/>
            <a:r>
              <a:rPr lang="en-US" sz="2000" b="1" dirty="0">
                <a:solidFill>
                  <a:srgbClr val="AB162B"/>
                </a:solidFill>
              </a:rPr>
              <a:t>90%</a:t>
            </a:r>
            <a:endParaRPr lang="en-US" sz="2000" dirty="0"/>
          </a:p>
        </p:txBody>
      </p:sp>
      <p:sp>
        <p:nvSpPr>
          <p:cNvPr id="311" name="Rectangle 310">
            <a:extLst>
              <a:ext uri="{FF2B5EF4-FFF2-40B4-BE49-F238E27FC236}">
                <a16:creationId xmlns:a16="http://schemas.microsoft.com/office/drawing/2014/main" id="{0530A43F-9E46-7F67-27FE-4D6311A023AC}"/>
              </a:ext>
            </a:extLst>
          </p:cNvPr>
          <p:cNvSpPr/>
          <p:nvPr/>
        </p:nvSpPr>
        <p:spPr bwMode="auto">
          <a:xfrm>
            <a:off x="8886108" y="2656136"/>
            <a:ext cx="2697480" cy="1847088"/>
          </a:xfrm>
          <a:prstGeom prst="rect">
            <a:avLst/>
          </a:prstGeom>
          <a:solidFill>
            <a:srgbClr val="B2B7BB">
              <a:alpha val="10000"/>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312" name="TextBox 311">
            <a:extLst>
              <a:ext uri="{FF2B5EF4-FFF2-40B4-BE49-F238E27FC236}">
                <a16:creationId xmlns:a16="http://schemas.microsoft.com/office/drawing/2014/main" id="{42FD4CBA-4E8A-DDE4-5570-09CFD68EC3C2}"/>
              </a:ext>
            </a:extLst>
          </p:cNvPr>
          <p:cNvSpPr txBox="1"/>
          <p:nvPr/>
        </p:nvSpPr>
        <p:spPr>
          <a:xfrm>
            <a:off x="8914660" y="3761535"/>
            <a:ext cx="2640376" cy="477054"/>
          </a:xfrm>
          <a:prstGeom prst="rect">
            <a:avLst/>
          </a:prstGeom>
          <a:noFill/>
        </p:spPr>
        <p:txBody>
          <a:bodyPr wrap="square">
            <a:spAutoFit/>
          </a:bodyPr>
          <a:lstStyle/>
          <a:p>
            <a:pPr algn="ctr">
              <a:lnSpc>
                <a:spcPts val="1525"/>
              </a:lnSpc>
            </a:pPr>
            <a:r>
              <a:rPr lang="en-US" sz="1400" spc="-20" dirty="0"/>
              <a:t>Effectively manage interpersonal dynamics</a:t>
            </a:r>
          </a:p>
        </p:txBody>
      </p:sp>
      <p:graphicFrame>
        <p:nvGraphicFramePr>
          <p:cNvPr id="313" name="Chart 312">
            <a:extLst>
              <a:ext uri="{FF2B5EF4-FFF2-40B4-BE49-F238E27FC236}">
                <a16:creationId xmlns:a16="http://schemas.microsoft.com/office/drawing/2014/main" id="{DE3ACB55-4CFD-0D1C-70B5-BE93A5CBF944}"/>
              </a:ext>
            </a:extLst>
          </p:cNvPr>
          <p:cNvGraphicFramePr/>
          <p:nvPr>
            <p:extLst>
              <p:ext uri="{D42A27DB-BD31-4B8C-83A1-F6EECF244321}">
                <p14:modId xmlns:p14="http://schemas.microsoft.com/office/powerpoint/2010/main" val="1050611744"/>
              </p:ext>
            </p:extLst>
          </p:nvPr>
        </p:nvGraphicFramePr>
        <p:xfrm>
          <a:off x="9329592" y="2661146"/>
          <a:ext cx="1810512" cy="1206845"/>
        </p:xfrm>
        <a:graphic>
          <a:graphicData uri="http://schemas.openxmlformats.org/drawingml/2006/chart">
            <c:chart xmlns:c="http://schemas.openxmlformats.org/drawingml/2006/chart" xmlns:r="http://schemas.openxmlformats.org/officeDocument/2006/relationships" r:id="rId6"/>
          </a:graphicData>
        </a:graphic>
      </p:graphicFrame>
      <p:sp>
        <p:nvSpPr>
          <p:cNvPr id="314" name="TextBox 313">
            <a:extLst>
              <a:ext uri="{FF2B5EF4-FFF2-40B4-BE49-F238E27FC236}">
                <a16:creationId xmlns:a16="http://schemas.microsoft.com/office/drawing/2014/main" id="{4D1C0D06-F543-730C-BDA3-52166F176650}"/>
              </a:ext>
            </a:extLst>
          </p:cNvPr>
          <p:cNvSpPr txBox="1"/>
          <p:nvPr/>
        </p:nvSpPr>
        <p:spPr>
          <a:xfrm>
            <a:off x="9730896" y="3074638"/>
            <a:ext cx="1007905" cy="397336"/>
          </a:xfrm>
          <a:prstGeom prst="rect">
            <a:avLst/>
          </a:prstGeom>
          <a:noFill/>
        </p:spPr>
        <p:txBody>
          <a:bodyPr wrap="square" rtlCol="0">
            <a:noAutofit/>
          </a:bodyPr>
          <a:lstStyle/>
          <a:p>
            <a:pPr algn="ctr"/>
            <a:r>
              <a:rPr lang="en-US" sz="2000" b="1" dirty="0">
                <a:solidFill>
                  <a:srgbClr val="AB162B"/>
                </a:solidFill>
              </a:rPr>
              <a:t>89%</a:t>
            </a:r>
            <a:endParaRPr lang="en-US" sz="2000" dirty="0"/>
          </a:p>
        </p:txBody>
      </p:sp>
      <p:grpSp>
        <p:nvGrpSpPr>
          <p:cNvPr id="315" name="Group 314">
            <a:extLst>
              <a:ext uri="{FF2B5EF4-FFF2-40B4-BE49-F238E27FC236}">
                <a16:creationId xmlns:a16="http://schemas.microsoft.com/office/drawing/2014/main" id="{A6BAC27B-0825-B2BF-3CFF-6283C0EF7AA7}"/>
              </a:ext>
            </a:extLst>
          </p:cNvPr>
          <p:cNvGrpSpPr/>
          <p:nvPr/>
        </p:nvGrpSpPr>
        <p:grpSpPr>
          <a:xfrm>
            <a:off x="608103" y="4568440"/>
            <a:ext cx="10975485" cy="1847088"/>
            <a:chOff x="1956843" y="4568440"/>
            <a:chExt cx="10975485" cy="1847088"/>
          </a:xfrm>
        </p:grpSpPr>
        <p:grpSp>
          <p:nvGrpSpPr>
            <p:cNvPr id="316" name="Group 315">
              <a:extLst>
                <a:ext uri="{FF2B5EF4-FFF2-40B4-BE49-F238E27FC236}">
                  <a16:creationId xmlns:a16="http://schemas.microsoft.com/office/drawing/2014/main" id="{BC322061-52B8-0FA6-40BB-4D9D5FAC5369}"/>
                </a:ext>
              </a:extLst>
            </p:cNvPr>
            <p:cNvGrpSpPr/>
            <p:nvPr/>
          </p:nvGrpSpPr>
          <p:grpSpPr>
            <a:xfrm>
              <a:off x="1956843" y="4568440"/>
              <a:ext cx="2697480" cy="1847088"/>
              <a:chOff x="659172" y="2436628"/>
              <a:chExt cx="2697480" cy="1847088"/>
            </a:xfrm>
          </p:grpSpPr>
          <p:sp>
            <p:nvSpPr>
              <p:cNvPr id="332" name="Rectangle 331">
                <a:extLst>
                  <a:ext uri="{FF2B5EF4-FFF2-40B4-BE49-F238E27FC236}">
                    <a16:creationId xmlns:a16="http://schemas.microsoft.com/office/drawing/2014/main" id="{962747EF-F082-86F6-A1B3-17485D7F3AA9}"/>
                  </a:ext>
                </a:extLst>
              </p:cNvPr>
              <p:cNvSpPr/>
              <p:nvPr/>
            </p:nvSpPr>
            <p:spPr bwMode="auto">
              <a:xfrm>
                <a:off x="659172" y="2436628"/>
                <a:ext cx="2697480" cy="1847088"/>
              </a:xfrm>
              <a:prstGeom prst="rect">
                <a:avLst/>
              </a:prstGeom>
              <a:solidFill>
                <a:srgbClr val="B2B7BB">
                  <a:alpha val="10000"/>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333" name="TextBox 332">
                <a:extLst>
                  <a:ext uri="{FF2B5EF4-FFF2-40B4-BE49-F238E27FC236}">
                    <a16:creationId xmlns:a16="http://schemas.microsoft.com/office/drawing/2014/main" id="{FC98CB75-0492-3525-7011-F1C9C59BE3BB}"/>
                  </a:ext>
                </a:extLst>
              </p:cNvPr>
              <p:cNvSpPr txBox="1"/>
              <p:nvPr/>
            </p:nvSpPr>
            <p:spPr>
              <a:xfrm>
                <a:off x="687724" y="3542027"/>
                <a:ext cx="2640376" cy="477054"/>
              </a:xfrm>
              <a:prstGeom prst="rect">
                <a:avLst/>
              </a:prstGeom>
              <a:noFill/>
            </p:spPr>
            <p:txBody>
              <a:bodyPr wrap="square">
                <a:spAutoFit/>
              </a:bodyPr>
              <a:lstStyle/>
              <a:p>
                <a:pPr algn="ctr">
                  <a:lnSpc>
                    <a:spcPts val="1525"/>
                  </a:lnSpc>
                </a:pPr>
                <a:r>
                  <a:rPr lang="en-US" sz="1400" spc="-20" dirty="0"/>
                  <a:t>Communicate</a:t>
                </a:r>
                <a:br>
                  <a:rPr lang="en-US" sz="1400" spc="-20" dirty="0"/>
                </a:br>
                <a:r>
                  <a:rPr lang="en-US" sz="1400" spc="-20" dirty="0"/>
                  <a:t>effectively visually</a:t>
                </a:r>
              </a:p>
            </p:txBody>
          </p:sp>
          <p:graphicFrame>
            <p:nvGraphicFramePr>
              <p:cNvPr id="334" name="Chart 333">
                <a:extLst>
                  <a:ext uri="{FF2B5EF4-FFF2-40B4-BE49-F238E27FC236}">
                    <a16:creationId xmlns:a16="http://schemas.microsoft.com/office/drawing/2014/main" id="{243D9B59-CC8B-4E3D-C05E-465AAAC77263}"/>
                  </a:ext>
                </a:extLst>
              </p:cNvPr>
              <p:cNvGraphicFramePr/>
              <p:nvPr>
                <p:extLst>
                  <p:ext uri="{D42A27DB-BD31-4B8C-83A1-F6EECF244321}">
                    <p14:modId xmlns:p14="http://schemas.microsoft.com/office/powerpoint/2010/main" val="4233142462"/>
                  </p:ext>
                </p:extLst>
              </p:nvPr>
            </p:nvGraphicFramePr>
            <p:xfrm>
              <a:off x="1102656" y="2441638"/>
              <a:ext cx="1810512" cy="1206845"/>
            </p:xfrm>
            <a:graphic>
              <a:graphicData uri="http://schemas.openxmlformats.org/drawingml/2006/chart">
                <c:chart xmlns:c="http://schemas.openxmlformats.org/drawingml/2006/chart" xmlns:r="http://schemas.openxmlformats.org/officeDocument/2006/relationships" r:id="rId7"/>
              </a:graphicData>
            </a:graphic>
          </p:graphicFrame>
          <p:sp>
            <p:nvSpPr>
              <p:cNvPr id="335" name="TextBox 334">
                <a:extLst>
                  <a:ext uri="{FF2B5EF4-FFF2-40B4-BE49-F238E27FC236}">
                    <a16:creationId xmlns:a16="http://schemas.microsoft.com/office/drawing/2014/main" id="{CC3BF31A-34BD-D03C-7FB8-E0FC928CC32F}"/>
                  </a:ext>
                </a:extLst>
              </p:cNvPr>
              <p:cNvSpPr txBox="1"/>
              <p:nvPr/>
            </p:nvSpPr>
            <p:spPr>
              <a:xfrm>
                <a:off x="1503960" y="2855130"/>
                <a:ext cx="1007905" cy="397336"/>
              </a:xfrm>
              <a:prstGeom prst="rect">
                <a:avLst/>
              </a:prstGeom>
              <a:noFill/>
            </p:spPr>
            <p:txBody>
              <a:bodyPr wrap="square" rtlCol="0">
                <a:noAutofit/>
              </a:bodyPr>
              <a:lstStyle/>
              <a:p>
                <a:pPr algn="ctr"/>
                <a:r>
                  <a:rPr lang="en-US" sz="2000" b="1" dirty="0">
                    <a:solidFill>
                      <a:srgbClr val="AB162B"/>
                    </a:solidFill>
                  </a:rPr>
                  <a:t>88%</a:t>
                </a:r>
                <a:endParaRPr lang="en-US" sz="2000" dirty="0"/>
              </a:p>
            </p:txBody>
          </p:sp>
        </p:grpSp>
        <p:grpSp>
          <p:nvGrpSpPr>
            <p:cNvPr id="317" name="Group 316">
              <a:extLst>
                <a:ext uri="{FF2B5EF4-FFF2-40B4-BE49-F238E27FC236}">
                  <a16:creationId xmlns:a16="http://schemas.microsoft.com/office/drawing/2014/main" id="{304B512C-E66A-1B1B-0AC4-FC6EB0701E25}"/>
                </a:ext>
              </a:extLst>
            </p:cNvPr>
            <p:cNvGrpSpPr/>
            <p:nvPr/>
          </p:nvGrpSpPr>
          <p:grpSpPr>
            <a:xfrm>
              <a:off x="4716178" y="4568440"/>
              <a:ext cx="2697480" cy="1847088"/>
              <a:chOff x="659172" y="2436628"/>
              <a:chExt cx="2697480" cy="1847088"/>
            </a:xfrm>
          </p:grpSpPr>
          <p:sp>
            <p:nvSpPr>
              <p:cNvPr id="328" name="Rectangle 327">
                <a:extLst>
                  <a:ext uri="{FF2B5EF4-FFF2-40B4-BE49-F238E27FC236}">
                    <a16:creationId xmlns:a16="http://schemas.microsoft.com/office/drawing/2014/main" id="{47BA644F-EC95-5712-12B2-235E40837669}"/>
                  </a:ext>
                </a:extLst>
              </p:cNvPr>
              <p:cNvSpPr/>
              <p:nvPr/>
            </p:nvSpPr>
            <p:spPr bwMode="auto">
              <a:xfrm>
                <a:off x="659172" y="2436628"/>
                <a:ext cx="2697480" cy="1847088"/>
              </a:xfrm>
              <a:prstGeom prst="rect">
                <a:avLst/>
              </a:prstGeom>
              <a:solidFill>
                <a:srgbClr val="B2B7BB">
                  <a:alpha val="10000"/>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329" name="TextBox 328">
                <a:extLst>
                  <a:ext uri="{FF2B5EF4-FFF2-40B4-BE49-F238E27FC236}">
                    <a16:creationId xmlns:a16="http://schemas.microsoft.com/office/drawing/2014/main" id="{CFA9B5D1-00EF-3BFF-6ED0-16BE79253969}"/>
                  </a:ext>
                </a:extLst>
              </p:cNvPr>
              <p:cNvSpPr txBox="1"/>
              <p:nvPr/>
            </p:nvSpPr>
            <p:spPr>
              <a:xfrm>
                <a:off x="687724" y="3542027"/>
                <a:ext cx="2640376" cy="477054"/>
              </a:xfrm>
              <a:prstGeom prst="rect">
                <a:avLst/>
              </a:prstGeom>
              <a:noFill/>
            </p:spPr>
            <p:txBody>
              <a:bodyPr wrap="square">
                <a:spAutoFit/>
              </a:bodyPr>
              <a:lstStyle/>
              <a:p>
                <a:pPr algn="ctr">
                  <a:lnSpc>
                    <a:spcPts val="1525"/>
                  </a:lnSpc>
                </a:pPr>
                <a:r>
                  <a:rPr lang="en-US" sz="1400" spc="-20" dirty="0"/>
                  <a:t>Speak clearly</a:t>
                </a:r>
                <a:br>
                  <a:rPr lang="en-US" sz="1400" spc="-20" dirty="0"/>
                </a:br>
                <a:r>
                  <a:rPr lang="en-US" sz="1400" spc="-20" dirty="0"/>
                  <a:t>and effectively</a:t>
                </a:r>
              </a:p>
            </p:txBody>
          </p:sp>
          <p:graphicFrame>
            <p:nvGraphicFramePr>
              <p:cNvPr id="330" name="Chart 329">
                <a:extLst>
                  <a:ext uri="{FF2B5EF4-FFF2-40B4-BE49-F238E27FC236}">
                    <a16:creationId xmlns:a16="http://schemas.microsoft.com/office/drawing/2014/main" id="{EBEF0F59-29A0-7B0E-7ADD-F0BE451BD040}"/>
                  </a:ext>
                </a:extLst>
              </p:cNvPr>
              <p:cNvGraphicFramePr/>
              <p:nvPr>
                <p:extLst>
                  <p:ext uri="{D42A27DB-BD31-4B8C-83A1-F6EECF244321}">
                    <p14:modId xmlns:p14="http://schemas.microsoft.com/office/powerpoint/2010/main" val="3678381194"/>
                  </p:ext>
                </p:extLst>
              </p:nvPr>
            </p:nvGraphicFramePr>
            <p:xfrm>
              <a:off x="1102656" y="2441638"/>
              <a:ext cx="1810512" cy="1206845"/>
            </p:xfrm>
            <a:graphic>
              <a:graphicData uri="http://schemas.openxmlformats.org/drawingml/2006/chart">
                <c:chart xmlns:c="http://schemas.openxmlformats.org/drawingml/2006/chart" xmlns:r="http://schemas.openxmlformats.org/officeDocument/2006/relationships" r:id="rId8"/>
              </a:graphicData>
            </a:graphic>
          </p:graphicFrame>
          <p:sp>
            <p:nvSpPr>
              <p:cNvPr id="331" name="TextBox 330">
                <a:extLst>
                  <a:ext uri="{FF2B5EF4-FFF2-40B4-BE49-F238E27FC236}">
                    <a16:creationId xmlns:a16="http://schemas.microsoft.com/office/drawing/2014/main" id="{F88C7D4D-C1AC-02CE-2DA3-6FFF4A29E66E}"/>
                  </a:ext>
                </a:extLst>
              </p:cNvPr>
              <p:cNvSpPr txBox="1"/>
              <p:nvPr/>
            </p:nvSpPr>
            <p:spPr>
              <a:xfrm>
                <a:off x="1503960" y="2855130"/>
                <a:ext cx="1007905" cy="397336"/>
              </a:xfrm>
              <a:prstGeom prst="rect">
                <a:avLst/>
              </a:prstGeom>
              <a:noFill/>
            </p:spPr>
            <p:txBody>
              <a:bodyPr wrap="square" rtlCol="0">
                <a:noAutofit/>
              </a:bodyPr>
              <a:lstStyle/>
              <a:p>
                <a:pPr algn="ctr"/>
                <a:r>
                  <a:rPr lang="en-US" sz="2000" b="1" dirty="0">
                    <a:solidFill>
                      <a:srgbClr val="AB162B"/>
                    </a:solidFill>
                  </a:rPr>
                  <a:t>87%</a:t>
                </a:r>
                <a:endParaRPr lang="en-US" sz="2000" dirty="0"/>
              </a:p>
            </p:txBody>
          </p:sp>
        </p:grpSp>
        <p:grpSp>
          <p:nvGrpSpPr>
            <p:cNvPr id="318" name="Group 317">
              <a:extLst>
                <a:ext uri="{FF2B5EF4-FFF2-40B4-BE49-F238E27FC236}">
                  <a16:creationId xmlns:a16="http://schemas.microsoft.com/office/drawing/2014/main" id="{B7B4422D-9C72-79BD-D958-E01C91DBB516}"/>
                </a:ext>
              </a:extLst>
            </p:cNvPr>
            <p:cNvGrpSpPr/>
            <p:nvPr/>
          </p:nvGrpSpPr>
          <p:grpSpPr>
            <a:xfrm>
              <a:off x="7475513" y="4568440"/>
              <a:ext cx="2697480" cy="1847088"/>
              <a:chOff x="659172" y="2436628"/>
              <a:chExt cx="2697480" cy="1847088"/>
            </a:xfrm>
          </p:grpSpPr>
          <p:sp>
            <p:nvSpPr>
              <p:cNvPr id="324" name="Rectangle 323">
                <a:extLst>
                  <a:ext uri="{FF2B5EF4-FFF2-40B4-BE49-F238E27FC236}">
                    <a16:creationId xmlns:a16="http://schemas.microsoft.com/office/drawing/2014/main" id="{1B980C9A-4E27-1527-AD5D-6A092E756568}"/>
                  </a:ext>
                </a:extLst>
              </p:cNvPr>
              <p:cNvSpPr/>
              <p:nvPr/>
            </p:nvSpPr>
            <p:spPr bwMode="auto">
              <a:xfrm>
                <a:off x="659172" y="2436628"/>
                <a:ext cx="2697480" cy="1847088"/>
              </a:xfrm>
              <a:prstGeom prst="rect">
                <a:avLst/>
              </a:prstGeom>
              <a:solidFill>
                <a:srgbClr val="B2B7BB">
                  <a:alpha val="10000"/>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325" name="TextBox 324">
                <a:extLst>
                  <a:ext uri="{FF2B5EF4-FFF2-40B4-BE49-F238E27FC236}">
                    <a16:creationId xmlns:a16="http://schemas.microsoft.com/office/drawing/2014/main" id="{3183596D-F7BD-6F0E-FB37-6C73910781FD}"/>
                  </a:ext>
                </a:extLst>
              </p:cNvPr>
              <p:cNvSpPr txBox="1"/>
              <p:nvPr/>
            </p:nvSpPr>
            <p:spPr>
              <a:xfrm>
                <a:off x="687724" y="3542027"/>
                <a:ext cx="2640376" cy="477054"/>
              </a:xfrm>
              <a:prstGeom prst="rect">
                <a:avLst/>
              </a:prstGeom>
              <a:noFill/>
            </p:spPr>
            <p:txBody>
              <a:bodyPr wrap="square">
                <a:spAutoFit/>
              </a:bodyPr>
              <a:lstStyle/>
              <a:p>
                <a:pPr algn="ctr">
                  <a:lnSpc>
                    <a:spcPts val="1525"/>
                  </a:lnSpc>
                </a:pPr>
                <a:r>
                  <a:rPr lang="en-US" sz="1400" spc="-20" dirty="0"/>
                  <a:t>Make connections</a:t>
                </a:r>
                <a:br>
                  <a:rPr lang="en-US" sz="1400" spc="-20" dirty="0"/>
                </a:br>
                <a:r>
                  <a:rPr lang="en-US" sz="1400" spc="-20" dirty="0"/>
                  <a:t>across disciplines</a:t>
                </a:r>
              </a:p>
            </p:txBody>
          </p:sp>
          <p:graphicFrame>
            <p:nvGraphicFramePr>
              <p:cNvPr id="326" name="Chart 325">
                <a:extLst>
                  <a:ext uri="{FF2B5EF4-FFF2-40B4-BE49-F238E27FC236}">
                    <a16:creationId xmlns:a16="http://schemas.microsoft.com/office/drawing/2014/main" id="{5BB91EA9-EA90-17E3-69A2-5064FD39B2A7}"/>
                  </a:ext>
                </a:extLst>
              </p:cNvPr>
              <p:cNvGraphicFramePr/>
              <p:nvPr>
                <p:extLst>
                  <p:ext uri="{D42A27DB-BD31-4B8C-83A1-F6EECF244321}">
                    <p14:modId xmlns:p14="http://schemas.microsoft.com/office/powerpoint/2010/main" val="435776111"/>
                  </p:ext>
                </p:extLst>
              </p:nvPr>
            </p:nvGraphicFramePr>
            <p:xfrm>
              <a:off x="1102656" y="2441638"/>
              <a:ext cx="1810512" cy="1206845"/>
            </p:xfrm>
            <a:graphic>
              <a:graphicData uri="http://schemas.openxmlformats.org/drawingml/2006/chart">
                <c:chart xmlns:c="http://schemas.openxmlformats.org/drawingml/2006/chart" xmlns:r="http://schemas.openxmlformats.org/officeDocument/2006/relationships" r:id="rId9"/>
              </a:graphicData>
            </a:graphic>
          </p:graphicFrame>
          <p:sp>
            <p:nvSpPr>
              <p:cNvPr id="327" name="TextBox 326">
                <a:extLst>
                  <a:ext uri="{FF2B5EF4-FFF2-40B4-BE49-F238E27FC236}">
                    <a16:creationId xmlns:a16="http://schemas.microsoft.com/office/drawing/2014/main" id="{FD1BFC91-84B1-7441-9CD2-BBF61B12A515}"/>
                  </a:ext>
                </a:extLst>
              </p:cNvPr>
              <p:cNvSpPr txBox="1"/>
              <p:nvPr/>
            </p:nvSpPr>
            <p:spPr>
              <a:xfrm>
                <a:off x="1503960" y="2855130"/>
                <a:ext cx="1007905" cy="397336"/>
              </a:xfrm>
              <a:prstGeom prst="rect">
                <a:avLst/>
              </a:prstGeom>
              <a:noFill/>
            </p:spPr>
            <p:txBody>
              <a:bodyPr wrap="square" rtlCol="0">
                <a:noAutofit/>
              </a:bodyPr>
              <a:lstStyle/>
              <a:p>
                <a:pPr algn="ctr"/>
                <a:r>
                  <a:rPr lang="en-US" sz="2000" b="1" dirty="0">
                    <a:solidFill>
                      <a:srgbClr val="AB162B"/>
                    </a:solidFill>
                  </a:rPr>
                  <a:t>86%</a:t>
                </a:r>
                <a:endParaRPr lang="en-US" sz="2000" dirty="0"/>
              </a:p>
            </p:txBody>
          </p:sp>
        </p:grpSp>
        <p:grpSp>
          <p:nvGrpSpPr>
            <p:cNvPr id="319" name="Group 318">
              <a:extLst>
                <a:ext uri="{FF2B5EF4-FFF2-40B4-BE49-F238E27FC236}">
                  <a16:creationId xmlns:a16="http://schemas.microsoft.com/office/drawing/2014/main" id="{63A8FAB1-3FE9-B68A-4286-794E0D8EE771}"/>
                </a:ext>
              </a:extLst>
            </p:cNvPr>
            <p:cNvGrpSpPr/>
            <p:nvPr/>
          </p:nvGrpSpPr>
          <p:grpSpPr>
            <a:xfrm>
              <a:off x="10234848" y="4568440"/>
              <a:ext cx="2697480" cy="1847088"/>
              <a:chOff x="659172" y="2436628"/>
              <a:chExt cx="2697480" cy="1847088"/>
            </a:xfrm>
          </p:grpSpPr>
          <p:sp>
            <p:nvSpPr>
              <p:cNvPr id="320" name="Rectangle 319">
                <a:extLst>
                  <a:ext uri="{FF2B5EF4-FFF2-40B4-BE49-F238E27FC236}">
                    <a16:creationId xmlns:a16="http://schemas.microsoft.com/office/drawing/2014/main" id="{81A5D659-B458-98F5-E3E9-998CF9305D3A}"/>
                  </a:ext>
                </a:extLst>
              </p:cNvPr>
              <p:cNvSpPr/>
              <p:nvPr/>
            </p:nvSpPr>
            <p:spPr bwMode="auto">
              <a:xfrm>
                <a:off x="659172" y="2436628"/>
                <a:ext cx="2697480" cy="1847088"/>
              </a:xfrm>
              <a:prstGeom prst="rect">
                <a:avLst/>
              </a:prstGeom>
              <a:solidFill>
                <a:srgbClr val="B2B7BB">
                  <a:alpha val="10000"/>
                </a:srgbClr>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321" name="TextBox 320">
                <a:extLst>
                  <a:ext uri="{FF2B5EF4-FFF2-40B4-BE49-F238E27FC236}">
                    <a16:creationId xmlns:a16="http://schemas.microsoft.com/office/drawing/2014/main" id="{D1561D6B-0589-E80C-3554-765F91560366}"/>
                  </a:ext>
                </a:extLst>
              </p:cNvPr>
              <p:cNvSpPr txBox="1"/>
              <p:nvPr/>
            </p:nvSpPr>
            <p:spPr>
              <a:xfrm>
                <a:off x="687724" y="3542027"/>
                <a:ext cx="2640376" cy="477054"/>
              </a:xfrm>
              <a:prstGeom prst="rect">
                <a:avLst/>
              </a:prstGeom>
              <a:noFill/>
            </p:spPr>
            <p:txBody>
              <a:bodyPr wrap="square">
                <a:spAutoFit/>
              </a:bodyPr>
              <a:lstStyle/>
              <a:p>
                <a:pPr algn="ctr">
                  <a:lnSpc>
                    <a:spcPts val="1525"/>
                  </a:lnSpc>
                </a:pPr>
                <a:r>
                  <a:rPr lang="en-US" sz="1400" spc="-20" dirty="0"/>
                  <a:t>Be an effective</a:t>
                </a:r>
                <a:br>
                  <a:rPr lang="en-US" sz="1400" spc="-20" dirty="0"/>
                </a:br>
                <a:r>
                  <a:rPr lang="en-US" sz="1400" spc="-20" dirty="0"/>
                  <a:t>leader</a:t>
                </a:r>
              </a:p>
            </p:txBody>
          </p:sp>
          <p:graphicFrame>
            <p:nvGraphicFramePr>
              <p:cNvPr id="322" name="Chart 321">
                <a:extLst>
                  <a:ext uri="{FF2B5EF4-FFF2-40B4-BE49-F238E27FC236}">
                    <a16:creationId xmlns:a16="http://schemas.microsoft.com/office/drawing/2014/main" id="{1E6D174F-2385-A230-4047-938F9C21C35B}"/>
                  </a:ext>
                </a:extLst>
              </p:cNvPr>
              <p:cNvGraphicFramePr/>
              <p:nvPr>
                <p:extLst>
                  <p:ext uri="{D42A27DB-BD31-4B8C-83A1-F6EECF244321}">
                    <p14:modId xmlns:p14="http://schemas.microsoft.com/office/powerpoint/2010/main" val="2013731876"/>
                  </p:ext>
                </p:extLst>
              </p:nvPr>
            </p:nvGraphicFramePr>
            <p:xfrm>
              <a:off x="1102656" y="2441638"/>
              <a:ext cx="1810512" cy="1206845"/>
            </p:xfrm>
            <a:graphic>
              <a:graphicData uri="http://schemas.openxmlformats.org/drawingml/2006/chart">
                <c:chart xmlns:c="http://schemas.openxmlformats.org/drawingml/2006/chart" xmlns:r="http://schemas.openxmlformats.org/officeDocument/2006/relationships" r:id="rId10"/>
              </a:graphicData>
            </a:graphic>
          </p:graphicFrame>
          <p:sp>
            <p:nvSpPr>
              <p:cNvPr id="323" name="TextBox 322">
                <a:extLst>
                  <a:ext uri="{FF2B5EF4-FFF2-40B4-BE49-F238E27FC236}">
                    <a16:creationId xmlns:a16="http://schemas.microsoft.com/office/drawing/2014/main" id="{6C33051D-96A0-3D58-AAFA-25D73846427E}"/>
                  </a:ext>
                </a:extLst>
              </p:cNvPr>
              <p:cNvSpPr txBox="1"/>
              <p:nvPr/>
            </p:nvSpPr>
            <p:spPr>
              <a:xfrm>
                <a:off x="1503960" y="2855130"/>
                <a:ext cx="1007905" cy="397336"/>
              </a:xfrm>
              <a:prstGeom prst="rect">
                <a:avLst/>
              </a:prstGeom>
              <a:noFill/>
            </p:spPr>
            <p:txBody>
              <a:bodyPr wrap="square" rtlCol="0">
                <a:noAutofit/>
              </a:bodyPr>
              <a:lstStyle/>
              <a:p>
                <a:pPr algn="ctr"/>
                <a:r>
                  <a:rPr lang="en-US" sz="2000" b="1" dirty="0">
                    <a:solidFill>
                      <a:srgbClr val="AB162B"/>
                    </a:solidFill>
                  </a:rPr>
                  <a:t>86%</a:t>
                </a:r>
                <a:endParaRPr lang="en-US" sz="2000" dirty="0"/>
              </a:p>
            </p:txBody>
          </p:sp>
        </p:grpSp>
      </p:grpSp>
    </p:spTree>
    <p:extLst>
      <p:ext uri="{BB962C8B-B14F-4D97-AF65-F5344CB8AC3E}">
        <p14:creationId xmlns:p14="http://schemas.microsoft.com/office/powerpoint/2010/main" val="17347245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5e1d76e6ed25a0b9acc172e1212e12c5ea2ecb"/>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PI-White">
  <a:themeElements>
    <a:clrScheme name="Custom 56">
      <a:dk1>
        <a:sysClr val="windowText" lastClr="000000"/>
      </a:dk1>
      <a:lt1>
        <a:sysClr val="window" lastClr="FFFFFF"/>
      </a:lt1>
      <a:dk2>
        <a:srgbClr val="6D6D6D"/>
      </a:dk2>
      <a:lt2>
        <a:srgbClr val="AB192D"/>
      </a:lt2>
      <a:accent1>
        <a:srgbClr val="AB192D"/>
      </a:accent1>
      <a:accent2>
        <a:srgbClr val="B2B7BB"/>
      </a:accent2>
      <a:accent3>
        <a:srgbClr val="2C6A8C"/>
      </a:accent3>
      <a:accent4>
        <a:srgbClr val="B7A079"/>
      </a:accent4>
      <a:accent5>
        <a:srgbClr val="46A0DC"/>
      </a:accent5>
      <a:accent6>
        <a:srgbClr val="6D6D6D"/>
      </a:accent6>
      <a:hlink>
        <a:srgbClr val="46A0DC"/>
      </a:hlink>
      <a:folHlink>
        <a:srgbClr val="808D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spDef>
      <a:spPr bwMode="auto">
        <a:solidFill>
          <a:schemeClr val="accent2"/>
        </a:solidFill>
        <a:ln w="12700" cap="sq" algn="ctr">
          <a:solidFill>
            <a:schemeClr val="tx2"/>
          </a:solidFill>
          <a:miter lim="800000"/>
          <a:headEnd/>
          <a:tailEnd/>
        </a:ln>
        <a:effectLst/>
      </a:spPr>
      <a:bodyPr wrap="none" anchor="ctr"/>
      <a:lstStyle>
        <a:defPPr algn="ctr">
          <a:defRPr sz="1600" dirty="0" smtClean="0">
            <a:solidFill>
              <a:schemeClr val="bg1"/>
            </a:solidFill>
            <a:latin typeface="+mn-lt"/>
          </a:defRPr>
        </a:defPPr>
      </a:lstStyle>
    </a:spDef>
    <a:txDef>
      <a:spPr>
        <a:noFill/>
      </a:spPr>
      <a:bodyPr wrap="none" rtlCol="0">
        <a:noAutofit/>
      </a:bodyPr>
      <a:lstStyle>
        <a:defPPr algn="ctr">
          <a:defRPr sz="1600" dirty="0" err="1" smtClean="0"/>
        </a:defPPr>
      </a:lstStyle>
    </a:txDef>
  </a:objectDefaults>
  <a:extraClrSchemeLst/>
  <a:extLst>
    <a:ext uri="{05A4C25C-085E-4340-85A3-A5531E510DB2}">
      <thm15:themeFamily xmlns:thm15="http://schemas.microsoft.com/office/thememl/2012/main" name="WPI_University_Powerpointtemplate_wide" id="{9C2DA543-CD7E-4A5E-AD34-4D91D35A4DE4}" vid="{C6AD18C4-18DF-4131-AC4D-F1EFF5ED71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419</TotalTime>
  <Words>1850</Words>
  <Application>Microsoft Macintosh PowerPoint</Application>
  <PresentationFormat>Widescreen</PresentationFormat>
  <Paragraphs>201</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Courier New</vt:lpstr>
      <vt:lpstr>Verdana</vt:lpstr>
      <vt:lpstr>Wingdings</vt:lpstr>
      <vt:lpstr>WPI-White</vt:lpstr>
      <vt:lpstr>PowerPoint Presentation</vt:lpstr>
      <vt:lpstr>WPI Plan. Our Distinctive Approach to STEM Education.</vt:lpstr>
      <vt:lpstr>The Global Leader in Project-Based Learning:  It’s Theory and Practice, Not Theory then Practice.</vt:lpstr>
      <vt:lpstr>Project-Based Learning at WPI—Because Learning is an Active Verb </vt:lpstr>
      <vt:lpstr>Project-Based Learning at WPI—Because Learning is an Active Verb </vt:lpstr>
      <vt:lpstr>The Global Projects Program.  Not Your Typical Study Away Program.</vt:lpstr>
      <vt:lpstr>Lifelong Impact of WPI’s Project-Based Education</vt:lpstr>
      <vt:lpstr>Lifelong Impact of WPI’s Project-Based Education</vt:lpstr>
      <vt:lpstr>2021 WPI Alumni Survey on the Impact of Project Work Professional Areas of Impact – Interpersonal and Communication Skills</vt:lpstr>
      <vt:lpstr>2021 WPI Alumni Survey on the Impact of Project Work Professional Areas of Impact – Professional Abilities</vt:lpstr>
      <vt:lpstr>2021 WPI Alumni Survey on the Impact of Project Work Professional Areas of Impact – Professional Advancement</vt:lpstr>
      <vt:lpstr>2021 WPI Alumni Survey on the Impact of Project Work Personal Areas of Impact</vt:lpstr>
      <vt:lpstr>2021 WPI Alumni Survey on the Impact of Project Work World Views Impact</vt:lpstr>
      <vt:lpstr>What Alumni Say About their WPI Project Experience</vt:lpstr>
      <vt:lpstr>What Alumni Say About their WPI Project Experience</vt:lpstr>
      <vt:lpstr>PBL In Higher Education</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This Will Work</dc:title>
  <dc:creator>Siegel, Kyle</dc:creator>
  <cp:lastModifiedBy>Arndt, Melissa</cp:lastModifiedBy>
  <cp:revision>41</cp:revision>
  <cp:lastPrinted>2024-01-02T14:52:24Z</cp:lastPrinted>
  <dcterms:created xsi:type="dcterms:W3CDTF">2023-02-08T18:44:35Z</dcterms:created>
  <dcterms:modified xsi:type="dcterms:W3CDTF">2024-01-03T18:13:08Z</dcterms:modified>
</cp:coreProperties>
</file>