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94677"/>
  </p:normalViewPr>
  <p:slideViewPr>
    <p:cSldViewPr snapToGrid="0">
      <p:cViewPr varScale="1">
        <p:scale>
          <a:sx n="84" d="100"/>
          <a:sy n="84" d="100"/>
        </p:scale>
        <p:origin x="730" y="7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12/2/2025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12/2/2025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with purpose.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3391787" y="5562393"/>
            <a:ext cx="1169581"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(FY</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2112335" cy="614049"/>
          </a:xfrm>
          <a:prstGeom prst="rect">
            <a:avLst/>
          </a:prstGeom>
          <a:noFill/>
        </p:spPr>
        <p:txBody>
          <a:bodyPr wrap="square" lIns="0" tIns="0" rIns="0" bIns="0" rtlCol="0" anchor="t">
            <a:noAutofit/>
          </a:bodyPr>
          <a:lstStyle/>
          <a:p>
            <a:pPr algn="ctr"/>
            <a:r>
              <a:rPr lang="en-US" sz="3000" b="1" dirty="0">
                <a:solidFill>
                  <a:srgbClr val="AB162B"/>
                </a:solidFill>
              </a:rPr>
              <a:t>62</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(FY</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sp>
        <p:nvSpPr>
          <p:cNvPr id="25" name="TextBox 24">
            <a:extLst>
              <a:ext uri="{FF2B5EF4-FFF2-40B4-BE49-F238E27FC236}">
                <a16:creationId xmlns:a16="http://schemas.microsoft.com/office/drawing/2014/main" id="{5826BF0D-31DD-5FCC-70FB-54FF3EC49613}"/>
              </a:ext>
            </a:extLst>
          </p:cNvPr>
          <p:cNvSpPr txBox="1"/>
          <p:nvPr/>
        </p:nvSpPr>
        <p:spPr>
          <a:xfrm>
            <a:off x="5231219" y="5562393"/>
            <a:ext cx="2806861" cy="1273709"/>
          </a:xfrm>
          <a:prstGeom prst="rect">
            <a:avLst/>
          </a:prstGeom>
          <a:noFill/>
        </p:spPr>
        <p:txBody>
          <a:bodyPr wrap="square" lIns="0" tIns="0" rIns="0" bIns="0" rtlCol="0" anchor="t">
            <a:noAutofit/>
          </a:bodyPr>
          <a:lstStyle/>
          <a:p>
            <a:pPr algn="ctr"/>
            <a:r>
              <a:rPr lang="en-US" sz="3000" b="1" dirty="0">
                <a:solidFill>
                  <a:srgbClr val="AB162B"/>
                </a:solidFill>
              </a:rPr>
              <a:t>$43.36M</a:t>
            </a:r>
            <a:br>
              <a:rPr lang="en-US" sz="1800" dirty="0"/>
            </a:br>
            <a:r>
              <a:rPr lang="en-US" sz="1400" dirty="0">
                <a:solidFill>
                  <a:srgbClr val="000000"/>
                </a:solidFill>
                <a:latin typeface="Helvetica"/>
                <a:cs typeface="Helvetica"/>
              </a:rPr>
              <a:t>awards received through the Office of Sponsored Programs (FY2025)</a:t>
            </a:r>
            <a:endParaRPr lang="en-US" sz="1400" dirty="0">
              <a:solidFill>
                <a:srgbClr val="000000"/>
              </a:solidFill>
              <a:effectLst/>
              <a:latin typeface="Helvetica" pitchFamily="2" charset="0"/>
              <a:cs typeface="Helvetica"/>
            </a:endParaRPr>
          </a:p>
          <a:p>
            <a:pPr algn="ctr"/>
            <a:endParaRPr lang="en-US" sz="1600" dirty="0">
              <a:highlight>
                <a:srgbClr val="FFFF00"/>
              </a:highlight>
              <a:cs typeface="Arial"/>
            </a:endParaRPr>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620484" y="4895958"/>
            <a:ext cx="1564833"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80,294</a:t>
            </a:r>
            <a:br>
              <a:rPr lang="en-US" dirty="0"/>
            </a:br>
            <a:r>
              <a:rPr lang="en-US" sz="1300" dirty="0">
                <a:latin typeface="Arial"/>
                <a:ea typeface="Calibri"/>
                <a:cs typeface="Calibri"/>
              </a:rPr>
              <a:t>average starting salary for bachelor’s degree recipients (2024)</a:t>
            </a:r>
            <a:endParaRPr lang="en-US" sz="1300" dirty="0">
              <a:effectLst/>
              <a:latin typeface="Arial"/>
              <a:ea typeface="Calibri"/>
              <a:cs typeface="Arial"/>
            </a:endParaRPr>
          </a:p>
          <a:p>
            <a:pPr algn="ctr">
              <a:defRPr/>
            </a:pP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89</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a:t>
            </a:r>
            <a:r>
              <a:rPr lang="en-US" sz="1300" dirty="0">
                <a:effectLst/>
                <a:latin typeface="+mj-lt"/>
                <a:ea typeface="Calibri"/>
                <a:cs typeface="Calibri"/>
              </a:rPr>
              <a:t>employed</a:t>
            </a:r>
            <a:r>
              <a:rPr lang="en-US" sz="1300" dirty="0">
                <a:latin typeface="+mj-lt"/>
                <a:ea typeface="Calibri"/>
                <a:cs typeface="Calibri"/>
              </a:rPr>
              <a:t>, in graduate school, serving in the military, or doing volunteer service 6 months after</a:t>
            </a:r>
            <a:r>
              <a:rPr lang="en-US" sz="1300" dirty="0">
                <a:effectLst/>
                <a:latin typeface="+mj-lt"/>
                <a:ea typeface="Calibri"/>
                <a:cs typeface="Calibri"/>
              </a:rPr>
              <a:t> graduation</a:t>
            </a:r>
            <a:r>
              <a:rPr lang="en-US" sz="1300" dirty="0">
                <a:latin typeface="+mj-lt"/>
                <a:ea typeface="Calibri"/>
                <a:cs typeface="Calibri"/>
              </a:rPr>
              <a:t> (all degree levels) (2024)</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5,461</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$71.6M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(FY2024)</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grpSp>
        <p:nvGrpSpPr>
          <p:cNvPr id="20" name="Group 19">
            <a:extLst>
              <a:ext uri="{FF2B5EF4-FFF2-40B4-BE49-F238E27FC236}">
                <a16:creationId xmlns:a16="http://schemas.microsoft.com/office/drawing/2014/main" id="{7683738C-AAC7-8C5E-EAFE-CB5E0461F473}"/>
              </a:ext>
            </a:extLst>
          </p:cNvPr>
          <p:cNvGrpSpPr/>
          <p:nvPr/>
        </p:nvGrpSpPr>
        <p:grpSpPr>
          <a:xfrm>
            <a:off x="5465587" y="1932196"/>
            <a:ext cx="5990736" cy="3016210"/>
            <a:chOff x="5633987" y="1828499"/>
            <a:chExt cx="5990736" cy="3016210"/>
          </a:xfrm>
        </p:grpSpPr>
        <p:sp>
          <p:nvSpPr>
            <p:cNvPr id="23" name="TextBox 22">
              <a:extLst>
                <a:ext uri="{FF2B5EF4-FFF2-40B4-BE49-F238E27FC236}">
                  <a16:creationId xmlns:a16="http://schemas.microsoft.com/office/drawing/2014/main" id="{951E8D3E-C014-5DED-A1A3-7389FBA0BDC9}"/>
                </a:ext>
              </a:extLst>
            </p:cNvPr>
            <p:cNvSpPr txBox="1"/>
            <p:nvPr/>
          </p:nvSpPr>
          <p:spPr>
            <a:xfrm>
              <a:off x="5633987" y="1828499"/>
              <a:ext cx="2831184" cy="3016210"/>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a:t>
              </a:r>
              <a:br>
                <a:rPr lang="en-US" sz="1600" dirty="0">
                  <a:solidFill>
                    <a:srgbClr val="242424"/>
                  </a:solidFill>
                  <a:cs typeface="Arial"/>
                </a:rPr>
              </a:br>
              <a:r>
                <a:rPr lang="en-US" sz="1600" dirty="0">
                  <a:solidFill>
                    <a:srgbClr val="242424"/>
                  </a:solidFill>
                  <a:cs typeface="Arial"/>
                </a:rPr>
                <a:t>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a:t>
              </a:r>
              <a:br>
                <a:rPr lang="en-US" sz="1600" dirty="0">
                  <a:solidFill>
                    <a:srgbClr val="242424"/>
                  </a:solidFill>
                  <a:cs typeface="Arial"/>
                </a:rPr>
              </a:br>
              <a:r>
                <a:rPr lang="en-US" sz="1600" dirty="0">
                  <a:solidFill>
                    <a:srgbClr val="242424"/>
                  </a:solidFill>
                  <a:cs typeface="Arial"/>
                </a:rPr>
                <a:t>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4" name="TextBox 23">
              <a:extLst>
                <a:ext uri="{FF2B5EF4-FFF2-40B4-BE49-F238E27FC236}">
                  <a16:creationId xmlns:a16="http://schemas.microsoft.com/office/drawing/2014/main" id="{A850FBEF-F11E-2A44-E0F2-AA5614B9C06A}"/>
                </a:ext>
              </a:extLst>
            </p:cNvPr>
            <p:cNvSpPr txBox="1"/>
            <p:nvPr/>
          </p:nvSpPr>
          <p:spPr>
            <a:xfrm>
              <a:off x="8706344" y="1828499"/>
              <a:ext cx="2918379" cy="3016210"/>
            </a:xfrm>
            <a:prstGeom prst="rect">
              <a:avLst/>
            </a:prstGeom>
            <a:noFill/>
          </p:spPr>
          <p:txBody>
            <a:bodyPr wrap="square" lIns="91440" tIns="45720" rIns="91440" bIns="45720" rtlCol="0" anchor="t">
              <a:spAutoFit/>
            </a:bodyPr>
            <a:lstStyle/>
            <a:p>
              <a:pPr algn="ctr"/>
              <a:r>
                <a:rPr lang="en-US" sz="3000" b="1" dirty="0">
                  <a:solidFill>
                    <a:srgbClr val="AB162B"/>
                  </a:solidFill>
                </a:rPr>
                <a:t>#11</a:t>
              </a:r>
              <a:endParaRPr lang="en-US" sz="3000" b="1" dirty="0">
                <a:solidFill>
                  <a:srgbClr val="AB162B"/>
                </a:solidFill>
                <a:cs typeface="Arial"/>
              </a:endParaRPr>
            </a:p>
            <a:p>
              <a:pPr algn="ctr">
                <a:spcAft>
                  <a:spcPts val="1200"/>
                </a:spcAft>
              </a:pPr>
              <a:r>
                <a:rPr lang="en-US" sz="1600" dirty="0">
                  <a:solidFill>
                    <a:srgbClr val="242424"/>
                  </a:solidFill>
                  <a:cs typeface="Arial"/>
                </a:rPr>
                <a:t>Co-ops/internships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algn="ctr"/>
              <a:r>
                <a:rPr lang="en-US" sz="3000" b="1" dirty="0">
                  <a:solidFill>
                    <a:srgbClr val="AB162B"/>
                  </a:solidFill>
                </a:rPr>
                <a:t>#64</a:t>
              </a:r>
              <a:endParaRPr lang="en-US" sz="3000" b="1" dirty="0">
                <a:solidFill>
                  <a:srgbClr val="AB162B"/>
                </a:solidFill>
                <a:cs typeface="Arial"/>
              </a:endParaRPr>
            </a:p>
            <a:p>
              <a:pPr algn="ctr">
                <a:spcAft>
                  <a:spcPts val="1000"/>
                </a:spcAft>
              </a:pPr>
              <a:r>
                <a:rPr lang="en-US" sz="1600" dirty="0">
                  <a:solidFill>
                    <a:srgbClr val="242424"/>
                  </a:solidFill>
                  <a:cs typeface="Arial"/>
                </a:rPr>
                <a:t>Best undergraduate engineering programs </a:t>
              </a:r>
              <a:r>
                <a:rPr lang="en-US" sz="1400" i="1" dirty="0">
                  <a:solidFill>
                    <a:srgbClr val="242424"/>
                  </a:solidFill>
                  <a:cs typeface="Arial"/>
                </a:rPr>
                <a:t>(2026)</a:t>
              </a:r>
            </a:p>
          </p:txBody>
        </p:sp>
      </p:gr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26" name="TextBox 25">
            <a:extLst>
              <a:ext uri="{FF2B5EF4-FFF2-40B4-BE49-F238E27FC236}">
                <a16:creationId xmlns:a16="http://schemas.microsoft.com/office/drawing/2014/main" id="{65F66B8B-FB00-B149-5149-182CA49CFF8B}"/>
              </a:ext>
            </a:extLst>
          </p:cNvPr>
          <p:cNvSpPr txBox="1"/>
          <p:nvPr/>
        </p:nvSpPr>
        <p:spPr>
          <a:xfrm>
            <a:off x="5724110" y="5030863"/>
            <a:ext cx="5620830" cy="338554"/>
          </a:xfrm>
          <a:prstGeom prst="rect">
            <a:avLst/>
          </a:prstGeom>
          <a:noFill/>
        </p:spPr>
        <p:txBody>
          <a:bodyPr wrap="square">
            <a:spAutoFit/>
          </a:bodyPr>
          <a:lstStyle/>
          <a:p>
            <a:pPr algn="ctr">
              <a:spcAft>
                <a:spcPts val="500"/>
              </a:spcAf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Top colleges with highest 4-year graduation rate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a:solidFill>
                    <a:srgbClr val="AB162B"/>
                  </a:solidFill>
                </a:rPr>
                <a:t>555</a:t>
              </a:r>
              <a:br>
                <a:rPr lang="en-US" sz="1800"/>
              </a:br>
              <a:r>
                <a:rPr lang="en-US" sz="1400">
                  <a:effectLst/>
                  <a:latin typeface="+mj-lt"/>
                  <a:ea typeface="Calibri"/>
                  <a:cs typeface="Arial"/>
                </a:rPr>
                <a:t>full- and part-time faculty </a:t>
              </a:r>
              <a:r>
                <a:rPr lang="en-US" sz="1400">
                  <a:latin typeface="+mj-lt"/>
                  <a:ea typeface="Calibri"/>
                  <a:cs typeface="Arial"/>
                </a:rPr>
                <a:t>(2025)</a:t>
              </a:r>
              <a:endParaRPr lang="en-US" sz="160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440</TotalTime>
  <Words>956</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Dill, Ashley</cp:lastModifiedBy>
  <cp:revision>71</cp:revision>
  <cp:lastPrinted>2023-02-14T12:46:00Z</cp:lastPrinted>
  <dcterms:created xsi:type="dcterms:W3CDTF">2023-02-08T18:44:35Z</dcterms:created>
  <dcterms:modified xsi:type="dcterms:W3CDTF">2025-12-02T20:04:20Z</dcterms:modified>
</cp:coreProperties>
</file>