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0"/>
  </p:notesMasterIdLst>
  <p:sldIdLst>
    <p:sldId id="256" r:id="rId2"/>
    <p:sldId id="329" r:id="rId3"/>
    <p:sldId id="336" r:id="rId4"/>
    <p:sldId id="355" r:id="rId5"/>
    <p:sldId id="315" r:id="rId6"/>
    <p:sldId id="337" r:id="rId7"/>
    <p:sldId id="339" r:id="rId8"/>
    <p:sldId id="360" r:id="rId9"/>
    <p:sldId id="338" r:id="rId10"/>
    <p:sldId id="354" r:id="rId11"/>
    <p:sldId id="357" r:id="rId12"/>
    <p:sldId id="358" r:id="rId13"/>
    <p:sldId id="340" r:id="rId14"/>
    <p:sldId id="341" r:id="rId15"/>
    <p:sldId id="343" r:id="rId16"/>
    <p:sldId id="356" r:id="rId17"/>
    <p:sldId id="359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2" r:id="rId26"/>
    <p:sldId id="361" r:id="rId27"/>
    <p:sldId id="351" r:id="rId28"/>
    <p:sldId id="35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87416-DBAD-480F-9091-A518AECCC7F4}" v="7" dt="2026-02-11T19:33:16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han-Panday, Colleen" userId="75e65021-21f9-4ba7-989d-199ff59489a9" providerId="ADAL" clId="{65A17C22-859F-4FB3-97B0-4F110B7F9CAA}"/>
    <pc:docChg chg="undo custSel addSld delSld modSld">
      <pc:chgData name="Callahan-Panday, Colleen" userId="75e65021-21f9-4ba7-989d-199ff59489a9" providerId="ADAL" clId="{65A17C22-859F-4FB3-97B0-4F110B7F9CAA}" dt="2026-02-12T18:59:02.999" v="722" actId="1076"/>
      <pc:docMkLst>
        <pc:docMk/>
      </pc:docMkLst>
      <pc:sldChg chg="modSp mod">
        <pc:chgData name="Callahan-Panday, Colleen" userId="75e65021-21f9-4ba7-989d-199ff59489a9" providerId="ADAL" clId="{65A17C22-859F-4FB3-97B0-4F110B7F9CAA}" dt="2026-02-11T19:27:08.085" v="302" actId="1076"/>
        <pc:sldMkLst>
          <pc:docMk/>
          <pc:sldMk cId="1668361587" sldId="329"/>
        </pc:sldMkLst>
        <pc:spChg chg="mod">
          <ac:chgData name="Callahan-Panday, Colleen" userId="75e65021-21f9-4ba7-989d-199ff59489a9" providerId="ADAL" clId="{65A17C22-859F-4FB3-97B0-4F110B7F9CAA}" dt="2026-02-11T19:27:04.137" v="301" actId="20577"/>
          <ac:spMkLst>
            <pc:docMk/>
            <pc:sldMk cId="1668361587" sldId="329"/>
            <ac:spMk id="2" creationId="{00000000-0000-0000-0000-000000000000}"/>
          </ac:spMkLst>
        </pc:spChg>
        <pc:spChg chg="mod">
          <ac:chgData name="Callahan-Panday, Colleen" userId="75e65021-21f9-4ba7-989d-199ff59489a9" providerId="ADAL" clId="{65A17C22-859F-4FB3-97B0-4F110B7F9CAA}" dt="2026-02-11T19:27:08.085" v="302" actId="1076"/>
          <ac:spMkLst>
            <pc:docMk/>
            <pc:sldMk cId="1668361587" sldId="329"/>
            <ac:spMk id="7" creationId="{00000000-0000-0000-0000-000000000000}"/>
          </ac:spMkLst>
        </pc:spChg>
      </pc:sldChg>
      <pc:sldChg chg="addSp delSp modSp mod">
        <pc:chgData name="Callahan-Panday, Colleen" userId="75e65021-21f9-4ba7-989d-199ff59489a9" providerId="ADAL" clId="{65A17C22-859F-4FB3-97B0-4F110B7F9CAA}" dt="2026-02-11T19:27:17.377" v="308" actId="20577"/>
        <pc:sldMkLst>
          <pc:docMk/>
          <pc:sldMk cId="2345641476" sldId="336"/>
        </pc:sldMkLst>
        <pc:spChg chg="mod">
          <ac:chgData name="Callahan-Panday, Colleen" userId="75e65021-21f9-4ba7-989d-199ff59489a9" providerId="ADAL" clId="{65A17C22-859F-4FB3-97B0-4F110B7F9CAA}" dt="2026-02-09T20:53:14.780" v="63" actId="20577"/>
          <ac:spMkLst>
            <pc:docMk/>
            <pc:sldMk cId="2345641476" sldId="336"/>
            <ac:spMk id="4" creationId="{BCD828B6-058D-457A-B322-96D9DBAE9930}"/>
          </ac:spMkLst>
        </pc:spChg>
        <pc:spChg chg="mod">
          <ac:chgData name="Callahan-Panday, Colleen" userId="75e65021-21f9-4ba7-989d-199ff59489a9" providerId="ADAL" clId="{65A17C22-859F-4FB3-97B0-4F110B7F9CAA}" dt="2026-02-11T19:27:17.377" v="308" actId="20577"/>
          <ac:spMkLst>
            <pc:docMk/>
            <pc:sldMk cId="2345641476" sldId="336"/>
            <ac:spMk id="5" creationId="{EFFE6EB1-719F-493E-8FB9-7EA3E03B25A8}"/>
          </ac:spMkLst>
        </pc:spChg>
        <pc:spChg chg="mod ord">
          <ac:chgData name="Callahan-Panday, Colleen" userId="75e65021-21f9-4ba7-989d-199ff59489a9" providerId="ADAL" clId="{65A17C22-859F-4FB3-97B0-4F110B7F9CAA}" dt="2026-02-09T20:18:23.365" v="21" actId="1076"/>
          <ac:spMkLst>
            <pc:docMk/>
            <pc:sldMk cId="2345641476" sldId="336"/>
            <ac:spMk id="7" creationId="{BF9D5DCB-8DBF-433D-BD3D-05A04048599E}"/>
          </ac:spMkLst>
        </pc:spChg>
        <pc:picChg chg="add mod">
          <ac:chgData name="Callahan-Panday, Colleen" userId="75e65021-21f9-4ba7-989d-199ff59489a9" providerId="ADAL" clId="{65A17C22-859F-4FB3-97B0-4F110B7F9CAA}" dt="2026-02-09T20:18:20.188" v="20" actId="1076"/>
          <ac:picMkLst>
            <pc:docMk/>
            <pc:sldMk cId="2345641476" sldId="336"/>
            <ac:picMk id="6" creationId="{879EFCD3-7300-4595-E26C-EE9D2D5C07D4}"/>
          </ac:picMkLst>
        </pc:picChg>
      </pc:sldChg>
      <pc:sldChg chg="modSp mod">
        <pc:chgData name="Callahan-Panday, Colleen" userId="75e65021-21f9-4ba7-989d-199ff59489a9" providerId="ADAL" clId="{65A17C22-859F-4FB3-97B0-4F110B7F9CAA}" dt="2026-02-11T19:27:29.772" v="309" actId="20577"/>
        <pc:sldMkLst>
          <pc:docMk/>
          <pc:sldMk cId="445794634" sldId="338"/>
        </pc:sldMkLst>
        <pc:spChg chg="mod">
          <ac:chgData name="Callahan-Panday, Colleen" userId="75e65021-21f9-4ba7-989d-199ff59489a9" providerId="ADAL" clId="{65A17C22-859F-4FB3-97B0-4F110B7F9CAA}" dt="2026-02-09T20:25:43.214" v="54" actId="20577"/>
          <ac:spMkLst>
            <pc:docMk/>
            <pc:sldMk cId="445794634" sldId="338"/>
            <ac:spMk id="5" creationId="{785A91AC-C4E1-4BAF-97A0-171BA2140602}"/>
          </ac:spMkLst>
        </pc:spChg>
        <pc:spChg chg="mod">
          <ac:chgData name="Callahan-Panday, Colleen" userId="75e65021-21f9-4ba7-989d-199ff59489a9" providerId="ADAL" clId="{65A17C22-859F-4FB3-97B0-4F110B7F9CAA}" dt="2026-02-09T20:25:45.948" v="55" actId="20577"/>
          <ac:spMkLst>
            <pc:docMk/>
            <pc:sldMk cId="445794634" sldId="338"/>
            <ac:spMk id="7" creationId="{57EF76A1-77C7-4B80-8FF0-D036D12228E2}"/>
          </ac:spMkLst>
        </pc:spChg>
        <pc:spChg chg="mod">
          <ac:chgData name="Callahan-Panday, Colleen" userId="75e65021-21f9-4ba7-989d-199ff59489a9" providerId="ADAL" clId="{65A17C22-859F-4FB3-97B0-4F110B7F9CAA}" dt="2026-02-11T19:27:29.772" v="309" actId="20577"/>
          <ac:spMkLst>
            <pc:docMk/>
            <pc:sldMk cId="445794634" sldId="338"/>
            <ac:spMk id="10" creationId="{5298023E-F6AF-4D71-84DE-81F291E881C3}"/>
          </ac:spMkLst>
        </pc:spChg>
      </pc:sldChg>
      <pc:sldChg chg="addSp delSp modSp mod">
        <pc:chgData name="Callahan-Panday, Colleen" userId="75e65021-21f9-4ba7-989d-199ff59489a9" providerId="ADAL" clId="{65A17C22-859F-4FB3-97B0-4F110B7F9CAA}" dt="2026-02-09T20:21:07.595" v="42" actId="1076"/>
        <pc:sldMkLst>
          <pc:docMk/>
          <pc:sldMk cId="1790620490" sldId="339"/>
        </pc:sldMkLst>
        <pc:picChg chg="add mod">
          <ac:chgData name="Callahan-Panday, Colleen" userId="75e65021-21f9-4ba7-989d-199ff59489a9" providerId="ADAL" clId="{65A17C22-859F-4FB3-97B0-4F110B7F9CAA}" dt="2026-02-09T20:21:07.595" v="42" actId="1076"/>
          <ac:picMkLst>
            <pc:docMk/>
            <pc:sldMk cId="1790620490" sldId="339"/>
            <ac:picMk id="5" creationId="{ECC6E0AB-CFB9-62CC-D6C1-270806D8CE5B}"/>
          </ac:picMkLst>
        </pc:picChg>
      </pc:sldChg>
      <pc:sldChg chg="modSp mod">
        <pc:chgData name="Callahan-Panday, Colleen" userId="75e65021-21f9-4ba7-989d-199ff59489a9" providerId="ADAL" clId="{65A17C22-859F-4FB3-97B0-4F110B7F9CAA}" dt="2026-02-12T18:59:02.999" v="722" actId="1076"/>
        <pc:sldMkLst>
          <pc:docMk/>
          <pc:sldMk cId="1256465084" sldId="343"/>
        </pc:sldMkLst>
        <pc:spChg chg="mod">
          <ac:chgData name="Callahan-Panday, Colleen" userId="75e65021-21f9-4ba7-989d-199ff59489a9" providerId="ADAL" clId="{65A17C22-859F-4FB3-97B0-4F110B7F9CAA}" dt="2026-02-12T18:59:02.999" v="722" actId="1076"/>
          <ac:spMkLst>
            <pc:docMk/>
            <pc:sldMk cId="1256465084" sldId="343"/>
            <ac:spMk id="5" creationId="{ADA74886-7B35-4A01-81A2-ED159B11FA60}"/>
          </ac:spMkLst>
        </pc:spChg>
      </pc:sldChg>
      <pc:sldChg chg="addSp delSp modSp mod">
        <pc:chgData name="Callahan-Panday, Colleen" userId="75e65021-21f9-4ba7-989d-199ff59489a9" providerId="ADAL" clId="{65A17C22-859F-4FB3-97B0-4F110B7F9CAA}" dt="2026-02-09T20:33:14.980" v="61" actId="1076"/>
        <pc:sldMkLst>
          <pc:docMk/>
          <pc:sldMk cId="3632440648" sldId="356"/>
        </pc:sldMkLst>
        <pc:picChg chg="add mod">
          <ac:chgData name="Callahan-Panday, Colleen" userId="75e65021-21f9-4ba7-989d-199ff59489a9" providerId="ADAL" clId="{65A17C22-859F-4FB3-97B0-4F110B7F9CAA}" dt="2026-02-09T20:33:14.980" v="61" actId="1076"/>
          <ac:picMkLst>
            <pc:docMk/>
            <pc:sldMk cId="3632440648" sldId="356"/>
            <ac:picMk id="3" creationId="{DF8A750E-4033-7180-7115-25A32F59B26A}"/>
          </ac:picMkLst>
        </pc:picChg>
      </pc:sldChg>
      <pc:sldChg chg="addSp delSp modSp mod">
        <pc:chgData name="Callahan-Panday, Colleen" userId="75e65021-21f9-4ba7-989d-199ff59489a9" providerId="ADAL" clId="{65A17C22-859F-4FB3-97B0-4F110B7F9CAA}" dt="2026-02-09T20:23:46.257" v="53" actId="1076"/>
        <pc:sldMkLst>
          <pc:docMk/>
          <pc:sldMk cId="3219489858" sldId="360"/>
        </pc:sldMkLst>
        <pc:picChg chg="add mod">
          <ac:chgData name="Callahan-Panday, Colleen" userId="75e65021-21f9-4ba7-989d-199ff59489a9" providerId="ADAL" clId="{65A17C22-859F-4FB3-97B0-4F110B7F9CAA}" dt="2026-02-09T20:23:46.257" v="53" actId="1076"/>
          <ac:picMkLst>
            <pc:docMk/>
            <pc:sldMk cId="3219489858" sldId="360"/>
            <ac:picMk id="4" creationId="{20900845-C3B6-005B-ABB1-09FC778AAAF4}"/>
          </ac:picMkLst>
        </pc:picChg>
        <pc:picChg chg="add mod">
          <ac:chgData name="Callahan-Panday, Colleen" userId="75e65021-21f9-4ba7-989d-199ff59489a9" providerId="ADAL" clId="{65A17C22-859F-4FB3-97B0-4F110B7F9CAA}" dt="2026-02-09T20:23:43.894" v="52" actId="14100"/>
          <ac:picMkLst>
            <pc:docMk/>
            <pc:sldMk cId="3219489858" sldId="360"/>
            <ac:picMk id="7" creationId="{4640F2C5-4BC7-E927-A9CA-F1B42EC454E5}"/>
          </ac:picMkLst>
        </pc:picChg>
      </pc:sldChg>
      <pc:sldChg chg="addSp modSp new mod">
        <pc:chgData name="Callahan-Panday, Colleen" userId="75e65021-21f9-4ba7-989d-199ff59489a9" providerId="ADAL" clId="{65A17C22-859F-4FB3-97B0-4F110B7F9CAA}" dt="2026-02-11T19:36:52.499" v="663" actId="1076"/>
        <pc:sldMkLst>
          <pc:docMk/>
          <pc:sldMk cId="546148123" sldId="361"/>
        </pc:sldMkLst>
        <pc:spChg chg="mod">
          <ac:chgData name="Callahan-Panday, Colleen" userId="75e65021-21f9-4ba7-989d-199ff59489a9" providerId="ADAL" clId="{65A17C22-859F-4FB3-97B0-4F110B7F9CAA}" dt="2026-02-09T20:53:43.988" v="77" actId="20577"/>
          <ac:spMkLst>
            <pc:docMk/>
            <pc:sldMk cId="546148123" sldId="361"/>
            <ac:spMk id="2" creationId="{FB09C84E-E0BC-91ED-341A-0A6495B85EE4}"/>
          </ac:spMkLst>
        </pc:spChg>
        <pc:spChg chg="add mod">
          <ac:chgData name="Callahan-Panday, Colleen" userId="75e65021-21f9-4ba7-989d-199ff59489a9" providerId="ADAL" clId="{65A17C22-859F-4FB3-97B0-4F110B7F9CAA}" dt="2026-02-11T19:35:16.920" v="427" actId="20577"/>
          <ac:spMkLst>
            <pc:docMk/>
            <pc:sldMk cId="546148123" sldId="361"/>
            <ac:spMk id="3" creationId="{4DAB175E-5273-69E0-0978-3B4AB25F5A43}"/>
          </ac:spMkLst>
        </pc:spChg>
        <pc:spChg chg="add mod">
          <ac:chgData name="Callahan-Panday, Colleen" userId="75e65021-21f9-4ba7-989d-199ff59489a9" providerId="ADAL" clId="{65A17C22-859F-4FB3-97B0-4F110B7F9CAA}" dt="2026-02-11T19:36:52.499" v="663" actId="1076"/>
          <ac:spMkLst>
            <pc:docMk/>
            <pc:sldMk cId="546148123" sldId="361"/>
            <ac:spMk id="4" creationId="{0A1EFEEE-9B45-8DFE-0CB8-5E2C4BB019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0DD4E-65D4-4623-968F-253449F450B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52BDB-33E2-4974-9207-BA2F3BA71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available by end of December </a:t>
            </a:r>
            <a:r>
              <a:rPr lang="en-US" baseline="0" dirty="0"/>
              <a:t>– usually around this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A286-185F-4F8A-91B7-7410501D8AE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54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4FAC922-CFF7-47E4-9906-F1601888725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cac.net/vita/" TargetMode="External"/><Relationship Id="rId3" Type="http://schemas.openxmlformats.org/officeDocument/2006/relationships/hyperlink" Target="https://fs28.formsite.com/webteamwpiedu/IHMailing/index.html?_gl=1*cxma4y*_gcl_au*MTk0ODAxMDQyOS4xNzYzNTg1MjIz*_ga*NDMyNTIyOTc4LjE3NjgyNDM3NjI.*_ga_RE35PKQB7J*czE3Njk2OTg5NDckbzE1JGcxJHQxNzY5NzI0ODA2JGo2MCRsMCRoMA.." TargetMode="External"/><Relationship Id="rId7" Type="http://schemas.openxmlformats.org/officeDocument/2006/relationships/hyperlink" Target="https://blog.sprintax.com/" TargetMode="External"/><Relationship Id="rId2" Type="http://schemas.openxmlformats.org/officeDocument/2006/relationships/hyperlink" Target="https://taxprep.sprintax.com/wp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user/Sprintax/videos" TargetMode="External"/><Relationship Id="rId5" Type="http://schemas.openxmlformats.org/officeDocument/2006/relationships/hyperlink" Target="https://myeol.nccu.edu/sites/default/files/2026-01/Sprintax-Webinar-Schedule.pdf" TargetMode="External"/><Relationship Id="rId4" Type="http://schemas.openxmlformats.org/officeDocument/2006/relationships/hyperlink" Target="https://wpi.qualtrics.com/jfe/form/SV_8HfBImoKdYaqaIS?_gl=1*1v4k4v9*_ga*NDMyNTIyOTc4LjE3NjgyNDM3NjI.*_ga_RE35PKQB7J*czE3Njk2OTg5NDckbzE1JGcxJHQxNzY5NzI0ODMzJGo2MCRsMCRoMA..*_gcl_au*MTk0ODAxMDQyOS4xNzYzNTg1MjI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Individuals/International-Taxpayers/Substantial-Presence-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9B3-DE71-46B3-85C9-6AB13397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813" y="1338673"/>
            <a:ext cx="8791575" cy="2387600"/>
          </a:xfrm>
        </p:spPr>
        <p:txBody>
          <a:bodyPr/>
          <a:lstStyle/>
          <a:p>
            <a:r>
              <a:rPr lang="en-US" dirty="0"/>
              <a:t>Non-Resident Alien Tax</a:t>
            </a:r>
          </a:p>
        </p:txBody>
      </p:sp>
    </p:spTree>
    <p:extLst>
      <p:ext uri="{BB962C8B-B14F-4D97-AF65-F5344CB8AC3E}">
        <p14:creationId xmlns:p14="http://schemas.microsoft.com/office/powerpoint/2010/main" val="309815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FC45-1A64-42C9-8404-482CCF21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48" y="66601"/>
            <a:ext cx="9274595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0591-9E84-4C3C-B930-1FDD4BCF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18" y="2610399"/>
            <a:ext cx="7856375" cy="354171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Prior to filing your taxes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W-4 </a:t>
            </a:r>
            <a:r>
              <a:rPr lang="en-US" sz="2400" dirty="0">
                <a:sym typeface="Wingdings" panose="05000000000000000000" pitchFamily="2" charset="2"/>
              </a:rPr>
              <a:t> Federal (when you first start a job)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M-4 </a:t>
            </a:r>
            <a:r>
              <a:rPr lang="en-US" sz="2000" dirty="0">
                <a:sym typeface="Wingdings" panose="05000000000000000000" pitchFamily="2" charset="2"/>
              </a:rPr>
              <a:t> MA state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SSN or ITIN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When filing your taxes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W-2 </a:t>
            </a:r>
            <a:r>
              <a:rPr lang="en-US" sz="2400" dirty="0">
                <a:sym typeface="Wingdings" panose="05000000000000000000" pitchFamily="2" charset="2"/>
              </a:rPr>
              <a:t> Federal (Usually receive in late January)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1042-S </a:t>
            </a:r>
            <a:r>
              <a:rPr lang="en-US" sz="2400" dirty="0">
                <a:sym typeface="Wingdings" panose="05000000000000000000" pitchFamily="2" charset="2"/>
              </a:rPr>
              <a:t> Federal (Usually receive in March)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8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mple W2 Tax Forms">
            <a:extLst>
              <a:ext uri="{FF2B5EF4-FFF2-40B4-BE49-F238E27FC236}">
                <a16:creationId xmlns:a16="http://schemas.microsoft.com/office/drawing/2014/main" id="{2D6CF2C5-85D0-45B9-A743-98C76B1E4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6" b="51816"/>
          <a:stretch/>
        </p:blipFill>
        <p:spPr bwMode="auto">
          <a:xfrm>
            <a:off x="7128101" y="587965"/>
            <a:ext cx="4338887" cy="56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D920B1-7E73-D701-31AA-FB006BFD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6" y="0"/>
            <a:ext cx="5300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7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 1042-S Explained (Foreign Person&amp;amp;#39;s U.S. Source Income Subject to  Withholding) | William &amp;amp;amp; Mary">
            <a:extLst>
              <a:ext uri="{FF2B5EF4-FFF2-40B4-BE49-F238E27FC236}">
                <a16:creationId xmlns:a16="http://schemas.microsoft.com/office/drawing/2014/main" id="{94301FB0-16BE-4F55-87A5-5ACA9A51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09588"/>
            <a:ext cx="85915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674D6-E07F-4705-8453-5D6243DAAC89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Withholding tax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A8B8BEE-3B0C-441B-A954-82DA1A4777E7}"/>
              </a:ext>
            </a:extLst>
          </p:cNvPr>
          <p:cNvSpPr txBox="1">
            <a:spLocks/>
          </p:cNvSpPr>
          <p:nvPr/>
        </p:nvSpPr>
        <p:spPr>
          <a:xfrm>
            <a:off x="818713" y="2633176"/>
            <a:ext cx="10563285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As a nonresident ‘withholding tax’ may be applied to some or all payments made to you at a rate of 30%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65 country specific tax treaties in place to reduce or to exempt that income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Opportunity to claim refund via year end tax return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9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7D769-3CDB-42A8-9CB6-54F5933FD28A}"/>
              </a:ext>
            </a:extLst>
          </p:cNvPr>
          <p:cNvSpPr txBox="1">
            <a:spLocks/>
          </p:cNvSpPr>
          <p:nvPr/>
        </p:nvSpPr>
        <p:spPr>
          <a:xfrm>
            <a:off x="1466727" y="414772"/>
            <a:ext cx="1091946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requirement – Form 1040NR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4F0BD5F-4E5D-44B3-9C90-684C729E693F}"/>
              </a:ext>
            </a:extLst>
          </p:cNvPr>
          <p:cNvSpPr txBox="1">
            <a:spLocks/>
          </p:cNvSpPr>
          <p:nvPr/>
        </p:nvSpPr>
        <p:spPr>
          <a:xfrm>
            <a:off x="929398" y="2293933"/>
            <a:ext cx="69231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j-lt"/>
              </a:rPr>
              <a:t>Everything over $0 is taxed!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US Source Income 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Wages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Taxable Stipend, Grant, Scholarship, Award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Interest, rental, royalty or other income</a:t>
            </a:r>
          </a:p>
          <a:p>
            <a:endParaRPr lang="en-IE" dirty="0"/>
          </a:p>
        </p:txBody>
      </p:sp>
      <p:pic>
        <p:nvPicPr>
          <p:cNvPr id="5" name="Picture 3" descr="C:\Users\RoBallard\Desktop\icons (1)\icons\icon__0005_Vector-Smart-Object.png">
            <a:extLst>
              <a:ext uri="{FF2B5EF4-FFF2-40B4-BE49-F238E27FC236}">
                <a16:creationId xmlns:a16="http://schemas.microsoft.com/office/drawing/2014/main" id="{7F1060FE-7BFA-4639-9D8E-08D77459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59" y="3429000"/>
            <a:ext cx="1949229" cy="19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EC606-042F-4357-981C-D70BCEE83150}"/>
              </a:ext>
            </a:extLst>
          </p:cNvPr>
          <p:cNvSpPr txBox="1"/>
          <p:nvPr/>
        </p:nvSpPr>
        <p:spPr>
          <a:xfrm>
            <a:off x="2231834" y="2254295"/>
            <a:ext cx="92365" cy="5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C6739-CEA8-4A41-A235-28E4A1166C42}"/>
              </a:ext>
            </a:extLst>
          </p:cNvPr>
          <p:cNvSpPr txBox="1"/>
          <p:nvPr/>
        </p:nvSpPr>
        <p:spPr>
          <a:xfrm>
            <a:off x="4989836" y="1613994"/>
            <a:ext cx="593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Wages, Salary, Compensation (Employment Earnings)</a:t>
            </a:r>
            <a:endParaRPr lang="en-IE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2813-63D2-4EB6-BAE2-49519C49FCF3}"/>
              </a:ext>
            </a:extLst>
          </p:cNvPr>
          <p:cNvSpPr txBox="1"/>
          <p:nvPr/>
        </p:nvSpPr>
        <p:spPr>
          <a:xfrm>
            <a:off x="1842090" y="3504459"/>
            <a:ext cx="1887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1042-S</a:t>
            </a:r>
            <a:r>
              <a:rPr lang="en-US" sz="4400" dirty="0"/>
              <a:t> </a:t>
            </a:r>
            <a:endParaRPr lang="en-IE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74886-7B35-4A01-81A2-ED159B11FA60}"/>
              </a:ext>
            </a:extLst>
          </p:cNvPr>
          <p:cNvSpPr/>
          <p:nvPr/>
        </p:nvSpPr>
        <p:spPr>
          <a:xfrm>
            <a:off x="5127212" y="302761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Certain tax treaty benefits (not all)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Fellowship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Scholarship Stipend/Non-Degree Aid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Prize/Award/Miscellaneous foreign payments </a:t>
            </a:r>
            <a:endParaRPr lang="en-I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0F3A4-3967-4A92-9818-8E2283EFAB62}"/>
              </a:ext>
            </a:extLst>
          </p:cNvPr>
          <p:cNvSpPr txBox="1"/>
          <p:nvPr/>
        </p:nvSpPr>
        <p:spPr>
          <a:xfrm>
            <a:off x="2248395" y="5479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13F4-3F2C-4846-8714-1BF145F9D6D5}"/>
              </a:ext>
            </a:extLst>
          </p:cNvPr>
          <p:cNvSpPr/>
          <p:nvPr/>
        </p:nvSpPr>
        <p:spPr>
          <a:xfrm>
            <a:off x="5127212" y="47900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Rental income				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Investment Income 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Commissions	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Other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Independent Contractor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20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9108-A322-4533-B9F6-4A94DC2EDD71}"/>
              </a:ext>
            </a:extLst>
          </p:cNvPr>
          <p:cNvGrpSpPr/>
          <p:nvPr/>
        </p:nvGrpSpPr>
        <p:grpSpPr>
          <a:xfrm>
            <a:off x="567396" y="1060346"/>
            <a:ext cx="3517123" cy="1593326"/>
            <a:chOff x="5513452" y="1674462"/>
            <a:chExt cx="5215508" cy="1593326"/>
          </a:xfrm>
        </p:grpSpPr>
        <p:sp>
          <p:nvSpPr>
            <p:cNvPr id="9" name="Right Arrow 14">
              <a:extLst>
                <a:ext uri="{FF2B5EF4-FFF2-40B4-BE49-F238E27FC236}">
                  <a16:creationId xmlns:a16="http://schemas.microsoft.com/office/drawing/2014/main" id="{15C0EDA6-7BB3-4D5C-9729-A3C001DF11FC}"/>
                </a:ext>
              </a:extLst>
            </p:cNvPr>
            <p:cNvSpPr/>
            <p:nvPr/>
          </p:nvSpPr>
          <p:spPr>
            <a:xfrm>
              <a:off x="5513452" y="1674462"/>
              <a:ext cx="5215508" cy="1593326"/>
            </a:xfrm>
            <a:prstGeom prst="rightArrow">
              <a:avLst/>
            </a:prstGeom>
            <a:solidFill>
              <a:srgbClr val="016EB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1AFF4B-D327-4E88-AE33-46390C62C3FD}"/>
                </a:ext>
              </a:extLst>
            </p:cNvPr>
            <p:cNvSpPr/>
            <p:nvPr/>
          </p:nvSpPr>
          <p:spPr>
            <a:xfrm>
              <a:off x="5824867" y="2151288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4000" b="1" dirty="0">
                  <a:latin typeface="+mj-lt"/>
                </a:rPr>
                <a:t>W2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122C08-AEE1-4634-B3DB-40508010D601}"/>
              </a:ext>
            </a:extLst>
          </p:cNvPr>
          <p:cNvGrpSpPr/>
          <p:nvPr/>
        </p:nvGrpSpPr>
        <p:grpSpPr>
          <a:xfrm>
            <a:off x="565637" y="2876203"/>
            <a:ext cx="3517123" cy="1626269"/>
            <a:chOff x="5492765" y="3394339"/>
            <a:chExt cx="5215508" cy="1626269"/>
          </a:xfrm>
        </p:grpSpPr>
        <p:sp>
          <p:nvSpPr>
            <p:cNvPr id="12" name="Right Arrow 16">
              <a:extLst>
                <a:ext uri="{FF2B5EF4-FFF2-40B4-BE49-F238E27FC236}">
                  <a16:creationId xmlns:a16="http://schemas.microsoft.com/office/drawing/2014/main" id="{A18B9713-90F2-4143-9AE0-65AAE65A66BB}"/>
                </a:ext>
              </a:extLst>
            </p:cNvPr>
            <p:cNvSpPr/>
            <p:nvPr/>
          </p:nvSpPr>
          <p:spPr>
            <a:xfrm>
              <a:off x="5492765" y="3394339"/>
              <a:ext cx="5215508" cy="1626269"/>
            </a:xfrm>
            <a:prstGeom prst="rightArrow">
              <a:avLst/>
            </a:prstGeom>
            <a:solidFill>
              <a:srgbClr val="5A449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AFA420-9C54-4737-BB77-20BADB90B4BA}"/>
                </a:ext>
              </a:extLst>
            </p:cNvPr>
            <p:cNvSpPr/>
            <p:nvPr/>
          </p:nvSpPr>
          <p:spPr>
            <a:xfrm>
              <a:off x="5804180" y="3878245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+mj-lt"/>
                </a:rPr>
                <a:t>1042-S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D0308-C219-4F33-BADD-6C3AE68C8F38}"/>
              </a:ext>
            </a:extLst>
          </p:cNvPr>
          <p:cNvGrpSpPr/>
          <p:nvPr/>
        </p:nvGrpSpPr>
        <p:grpSpPr>
          <a:xfrm>
            <a:off x="567396" y="4790059"/>
            <a:ext cx="3740653" cy="1626269"/>
            <a:chOff x="5513452" y="5083424"/>
            <a:chExt cx="5215508" cy="1626269"/>
          </a:xfrm>
        </p:grpSpPr>
        <p:sp>
          <p:nvSpPr>
            <p:cNvPr id="15" name="Right Arrow 18">
              <a:extLst>
                <a:ext uri="{FF2B5EF4-FFF2-40B4-BE49-F238E27FC236}">
                  <a16:creationId xmlns:a16="http://schemas.microsoft.com/office/drawing/2014/main" id="{1A698CC0-70A3-4DBF-95CF-6428371E24B6}"/>
                </a:ext>
              </a:extLst>
            </p:cNvPr>
            <p:cNvSpPr/>
            <p:nvPr/>
          </p:nvSpPr>
          <p:spPr>
            <a:xfrm>
              <a:off x="5513452" y="5083424"/>
              <a:ext cx="5215508" cy="1626269"/>
            </a:xfrm>
            <a:prstGeom prst="rightArrow">
              <a:avLst/>
            </a:prstGeom>
            <a:solidFill>
              <a:srgbClr val="B51E8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50B20A-556F-4EFA-A4EB-45B5C125B674}"/>
                </a:ext>
              </a:extLst>
            </p:cNvPr>
            <p:cNvSpPr/>
            <p:nvPr/>
          </p:nvSpPr>
          <p:spPr>
            <a:xfrm>
              <a:off x="5824867" y="5596826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+mj-lt"/>
                </a:rPr>
                <a:t>1099 Series</a:t>
              </a:r>
            </a:p>
          </p:txBody>
        </p:sp>
      </p:grpSp>
      <p:sp>
        <p:nvSpPr>
          <p:cNvPr id="17" name="Title 20">
            <a:extLst>
              <a:ext uri="{FF2B5EF4-FFF2-40B4-BE49-F238E27FC236}">
                <a16:creationId xmlns:a16="http://schemas.microsoft.com/office/drawing/2014/main" id="{48B89D4D-A61E-4494-B684-95470E5B0FC7}"/>
              </a:ext>
            </a:extLst>
          </p:cNvPr>
          <p:cNvSpPr txBox="1">
            <a:spLocks/>
          </p:cNvSpPr>
          <p:nvPr/>
        </p:nvSpPr>
        <p:spPr>
          <a:xfrm>
            <a:off x="843341" y="295427"/>
            <a:ext cx="10919460" cy="6627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tax documents will students receive </a:t>
            </a:r>
          </a:p>
        </p:txBody>
      </p:sp>
    </p:spTree>
    <p:extLst>
      <p:ext uri="{BB962C8B-B14F-4D97-AF65-F5344CB8AC3E}">
        <p14:creationId xmlns:p14="http://schemas.microsoft.com/office/powerpoint/2010/main" val="125646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A750E-4033-7180-7115-25A32F59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05" y="612072"/>
            <a:ext cx="8764857" cy="9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2292D8-4411-A7A9-D2FE-1E5CE746488B}"/>
              </a:ext>
            </a:extLst>
          </p:cNvPr>
          <p:cNvSpPr txBox="1">
            <a:spLocks/>
          </p:cNvSpPr>
          <p:nvPr/>
        </p:nvSpPr>
        <p:spPr>
          <a:xfrm>
            <a:off x="742601" y="391833"/>
            <a:ext cx="11550396" cy="662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Income which does not trigger a filing requirement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29136-91C1-7CA7-F87A-49E8CC470E8E}"/>
              </a:ext>
            </a:extLst>
          </p:cNvPr>
          <p:cNvSpPr txBox="1"/>
          <p:nvPr/>
        </p:nvSpPr>
        <p:spPr>
          <a:xfrm>
            <a:off x="470282" y="2369448"/>
            <a:ext cx="855573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Scholarship for tuition and related expenses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Scholarship received from outside the 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Money transferred from parents/relatives overseas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Income ‘earned’ in their home country (investment income, rent, job before moving to US, etc.)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Interest on regular savings account</a:t>
            </a:r>
          </a:p>
          <a:p>
            <a:pPr lvl="0"/>
            <a:endParaRPr lang="en-IE" sz="2400" dirty="0">
              <a:latin typeface="+mj-lt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C:\Users\RoBallard\Desktop\icons (1)\icons\icon__0020_Vector-Smart-Object.png">
            <a:extLst>
              <a:ext uri="{FF2B5EF4-FFF2-40B4-BE49-F238E27FC236}">
                <a16:creationId xmlns:a16="http://schemas.microsoft.com/office/drawing/2014/main" id="{4B0630C3-7BE7-8AA3-40BB-33B7D7B6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78" y="3234047"/>
            <a:ext cx="1893758" cy="18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5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C1FAA-5F99-4C24-853B-DD338860B6B3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Items needed when preparing return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90B1C-6AE1-4024-8772-1B677FCD7C1D}"/>
              </a:ext>
            </a:extLst>
          </p:cNvPr>
          <p:cNvSpPr txBox="1"/>
          <p:nvPr/>
        </p:nvSpPr>
        <p:spPr>
          <a:xfrm>
            <a:off x="947652" y="2718697"/>
            <a:ext cx="550231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Income documents (W-2, 1042-S, 1099-MISC)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Passport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Visa -  I-20, DS-2019, etc.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Entry and exit dates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SSN/ ITIN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1099HC (MA forms)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1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100" dirty="0"/>
          </a:p>
        </p:txBody>
      </p:sp>
      <p:pic>
        <p:nvPicPr>
          <p:cNvPr id="5" name="Picture 4" descr="C:\Users\RoBallard\Desktop\icons (1)\icons\icon__0031_Vector-Smart-Object.png">
            <a:extLst>
              <a:ext uri="{FF2B5EF4-FFF2-40B4-BE49-F238E27FC236}">
                <a16:creationId xmlns:a16="http://schemas.microsoft.com/office/drawing/2014/main" id="{116F49E0-33C4-EFE4-AF65-6EE537F5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010" y="2624701"/>
            <a:ext cx="3716338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5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B3B11-95C9-4159-881D-463F332D195B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Nonresident spouse and dependents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80C13-D917-4E67-8115-9F84D18D5927}"/>
              </a:ext>
            </a:extLst>
          </p:cNvPr>
          <p:cNvSpPr txBox="1"/>
          <p:nvPr/>
        </p:nvSpPr>
        <p:spPr>
          <a:xfrm>
            <a:off x="818712" y="2413000"/>
            <a:ext cx="6968435" cy="415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Same filing requirements as visa holder:</a:t>
            </a:r>
            <a:endParaRPr lang="en-US" sz="2400" b="1" dirty="0"/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 joint returns for Nonresidents</a:t>
            </a:r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Obligations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Minimum is Form 8843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1040NR if applicable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Each dependent should mail them in separate envelopes</a:t>
            </a:r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Nonresident can elect to file as resident – when married to a tax resident (ex H-1B)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F08FA-FF26-4CC9-B4C0-C7F467A65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94" y="2969342"/>
            <a:ext cx="2831138" cy="28453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482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0" y="278886"/>
            <a:ext cx="4459286" cy="1478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Disclaime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732" y="2404778"/>
            <a:ext cx="5752862" cy="3965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400" i="1" dirty="0"/>
              <a:t>The aim of this presentation is to provide you with a general understanding of tax principles as they apply to international students and is for information purposes only. Each individual has a unique tax situation and is responsible for his or her own tax determination and compliance.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CC00CC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D2D57-A879-D95E-A49F-EBD057C28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624" y="2790814"/>
            <a:ext cx="2744444" cy="26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719C4E-0814-4DC7-8936-979292CDC40D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FICA taxes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997F1-4F7D-471B-B318-603B71158548}"/>
              </a:ext>
            </a:extLst>
          </p:cNvPr>
          <p:cNvSpPr txBox="1"/>
          <p:nvPr/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Nonresident international students and scholars (J1 &amp; F1) </a:t>
            </a:r>
            <a:r>
              <a:rPr lang="en-US" sz="2400" b="1" dirty="0"/>
              <a:t>are exempt from </a:t>
            </a:r>
            <a:r>
              <a:rPr lang="en-US" sz="2400" dirty="0"/>
              <a:t>paying FICA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H-1B and J-2 visa-holders, are subject to FICA taxes from their first day of employment. 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Opportunity to claim back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From employer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Via Form 843 &amp; Form 8316- Sprintax can help with this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/>
          </a:p>
        </p:txBody>
      </p:sp>
      <p:pic>
        <p:nvPicPr>
          <p:cNvPr id="3" name="Picture 2" descr="C:\Users\RoBallard\Desktop\icons (1)\icons\icon__0011_Vector-Smart-Object.png">
            <a:extLst>
              <a:ext uri="{FF2B5EF4-FFF2-40B4-BE49-F238E27FC236}">
                <a16:creationId xmlns:a16="http://schemas.microsoft.com/office/drawing/2014/main" id="{A4FF071D-488D-4E2B-90B6-2D827645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6138" y="2814638"/>
            <a:ext cx="2913062" cy="29130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B3872-E24C-4365-A161-F14DD045205D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1098 T - Tuition Statement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62068-B800-4D1E-9B28-B4E2A1EDEA2D}"/>
              </a:ext>
            </a:extLst>
          </p:cNvPr>
          <p:cNvSpPr txBox="1"/>
          <p:nvPr/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Tuition Statement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Mostly used to claim education tax credit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Significant cause of misfiling for nonresidents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u="sng" dirty="0"/>
              <a:t>Not relevant for tax nonresidents</a:t>
            </a:r>
            <a:endParaRPr lang="en-US" sz="2000" dirty="0"/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Sometimes - all students with an SSN on file with school will get one – even tax nonresidents, so it can cause a lot of confusion!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</p:txBody>
      </p:sp>
      <p:pic>
        <p:nvPicPr>
          <p:cNvPr id="3" name="Picture 2" descr="C:\Users\RoBallard\Desktop\icons (1)\icons\icon__0020_Vector-Smart-Object.png">
            <a:extLst>
              <a:ext uri="{FF2B5EF4-FFF2-40B4-BE49-F238E27FC236}">
                <a16:creationId xmlns:a16="http://schemas.microsoft.com/office/drawing/2014/main" id="{983AB75E-AF7B-42F1-A6FE-FE8F8F83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r="9708" b="5"/>
          <a:stretch/>
        </p:blipFill>
        <p:spPr bwMode="auto"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7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C2156F-AE4E-42E8-A29D-863D3FF2EC56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1095 A, B &amp; C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97191-079B-4DD0-B557-FEBF7522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" r="2391" b="1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B885-F0E4-44BF-94A0-B02869D6D341}"/>
              </a:ext>
            </a:extLst>
          </p:cNvPr>
          <p:cNvSpPr txBox="1"/>
          <p:nvPr/>
        </p:nvSpPr>
        <p:spPr>
          <a:xfrm>
            <a:off x="4451009" y="2855913"/>
            <a:ext cx="7623004" cy="447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lvl="8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1095-A: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coverage purchased through Health Insurance Marketplace – ‘</a:t>
            </a:r>
            <a:r>
              <a:rPr lang="en-US" sz="1500" dirty="0" err="1"/>
              <a:t>ObamaCare</a:t>
            </a:r>
            <a:r>
              <a:rPr lang="en-US" sz="1500" dirty="0"/>
              <a:t>’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Generally not applicable to international students &amp; scholars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Can be used on a ‘resident’ tax return, in limited circumstances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1095-B: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coverage provided through insurance provider or self-insured employer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You do not need 1095-B for your non-resident return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1095-C: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provided through employer (generally more than 50 employees)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You do not need 1095-C for your non-resident return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216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76069-ED35-4AAB-ADCB-75EA55118F01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400" b="1">
                <a:solidFill>
                  <a:srgbClr val="FEFEFE"/>
                </a:solidFill>
              </a:rPr>
              <a:t>Missed a year? File as resident by mistake?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FDD0-2516-4B53-873F-6C284350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4467" b="-1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CD92D-46B9-4797-A78C-DD95CE17CADC}"/>
              </a:ext>
            </a:extLst>
          </p:cNvPr>
          <p:cNvSpPr txBox="1"/>
          <p:nvPr/>
        </p:nvSpPr>
        <p:spPr>
          <a:xfrm>
            <a:off x="4330699" y="2413000"/>
            <a:ext cx="7052733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Don’t panic - but do set the record straight</a:t>
            </a:r>
          </a:p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Never filed….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Catch up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Can back file at any stage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Can only claim a refund for previous 3 years</a:t>
            </a:r>
          </a:p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Misfiled…..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1040X - Amended U.S. Individual Income Tax Return</a:t>
            </a:r>
          </a:p>
          <a:p>
            <a:pPr marL="628742" lvl="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Simple form, similar to 1040 </a:t>
            </a:r>
          </a:p>
          <a:p>
            <a:pPr marL="257244" lvl="2" indent="-25724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6592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FCF5244-C62C-4E27-B395-14F26DFB1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5BF55-29AF-41DC-BA2D-ECD467B313F0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Implications of not filing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BADC5-324B-4DBA-A478-89C55EDAE08E}"/>
              </a:ext>
            </a:extLst>
          </p:cNvPr>
          <p:cNvSpPr txBox="1"/>
          <p:nvPr/>
        </p:nvSpPr>
        <p:spPr>
          <a:xfrm>
            <a:off x="543410" y="2633176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International students are required to comply with all US laws, including IRS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Filing tax forms (even if only 8843) is part of maintaining visa status in US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Not filing could affect future immigration status (like H1B, LPR)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Fines, penalties, interest can accrue if the IRS are owed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Might be missing out on a refund!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64B43-DDE2-42ED-8C8D-937FB2DB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530" y="2413000"/>
            <a:ext cx="1775873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0D3D2-93F0-404D-907A-1CD7A162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179" y="4353464"/>
            <a:ext cx="2432576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0232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5BF55-29AF-41DC-BA2D-ECD467B313F0}"/>
              </a:ext>
            </a:extLst>
          </p:cNvPr>
          <p:cNvSpPr txBox="1">
            <a:spLocks/>
          </p:cNvSpPr>
          <p:nvPr/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MA State Taxes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BADC5-324B-4DBA-A478-89C55EDAE08E}"/>
              </a:ext>
            </a:extLst>
          </p:cNvPr>
          <p:cNvSpPr txBox="1"/>
          <p:nvPr/>
        </p:nvSpPr>
        <p:spPr>
          <a:xfrm>
            <a:off x="5922983" y="845574"/>
            <a:ext cx="5817502" cy="58691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Form 1NR/PY (non-resident), Form 1 (resident)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Schedule HC (Health Insurance, only for Form 1)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If you earned below $8,000 filing is optional, if you earned above $8,000 filing is required. 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If you earned less than $8,000 you will be refunded all the state tax taken, however you must file to get this refund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Massachusetts Department of Revenue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5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C84E-E0BC-91ED-341A-0A6495B8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B175E-5273-69E0-0978-3B4AB25F5A43}"/>
              </a:ext>
            </a:extLst>
          </p:cNvPr>
          <p:cNvSpPr txBox="1"/>
          <p:nvPr/>
        </p:nvSpPr>
        <p:spPr>
          <a:xfrm>
            <a:off x="558859" y="2408663"/>
            <a:ext cx="7628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NON-RESIDENT ALIEN TAX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Sprintax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 receive a code, you must: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hlinkClick r:id="rId3"/>
              </a:rPr>
              <a:t>Pay here</a:t>
            </a:r>
            <a:r>
              <a:rPr lang="en-US" sz="2000" b="1" dirty="0"/>
              <a:t> </a:t>
            </a:r>
            <a:r>
              <a:rPr lang="en-US" sz="2000" dirty="0"/>
              <a:t>(and take a screenshot of your confirmation email)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Fill out the </a:t>
            </a:r>
            <a:r>
              <a:rPr lang="en-US" sz="2000" b="1" u="sng" dirty="0">
                <a:hlinkClick r:id="rId4"/>
              </a:rPr>
              <a:t>request form here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Sprintax resources</a:t>
            </a:r>
          </a:p>
          <a:p>
            <a:pPr lvl="2"/>
            <a:r>
              <a:rPr lang="en-US" sz="2000" dirty="0"/>
              <a:t>• </a:t>
            </a:r>
            <a:r>
              <a:rPr lang="en-US" sz="2000" u="sng" dirty="0">
                <a:hlinkClick r:id="rId5"/>
              </a:rPr>
              <a:t>Virtual workshops</a:t>
            </a:r>
            <a:br>
              <a:rPr lang="en-US" sz="2000" dirty="0"/>
            </a:br>
            <a:r>
              <a:rPr lang="en-US" sz="2000" dirty="0"/>
              <a:t>• A helpful </a:t>
            </a:r>
            <a:r>
              <a:rPr lang="en-US" sz="2000" u="sng" dirty="0">
                <a:hlinkClick r:id="rId6"/>
              </a:rPr>
              <a:t>YouTube channel</a:t>
            </a:r>
            <a:endParaRPr lang="en-US" sz="2000" u="sng" dirty="0"/>
          </a:p>
          <a:p>
            <a:pPr lvl="2"/>
            <a:r>
              <a:rPr lang="en-US" sz="2000" dirty="0"/>
              <a:t>• </a:t>
            </a:r>
            <a:r>
              <a:rPr lang="en-US" sz="2000" u="sng" dirty="0">
                <a:hlinkClick r:id="rId7"/>
              </a:rPr>
              <a:t>A Non-Resident Alien Tax Blog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VITA clinics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Worcester Volunteer Income Tax Assistance Program </a:t>
            </a:r>
            <a:r>
              <a:rPr lang="en-US" sz="2000" dirty="0"/>
              <a:t>(VITA)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EFEEE-9B45-8DFE-0CB8-5E2C4BB019FE}"/>
              </a:ext>
            </a:extLst>
          </p:cNvPr>
          <p:cNvSpPr txBox="1"/>
          <p:nvPr/>
        </p:nvSpPr>
        <p:spPr>
          <a:xfrm>
            <a:off x="8803758" y="2425000"/>
            <a:ext cx="3019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RESIDENT ALIEN TAX (after 5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Turbotax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H&amp;R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accountants</a:t>
            </a:r>
          </a:p>
          <a:p>
            <a:r>
              <a:rPr lang="en-US" dirty="0"/>
              <a:t>Resident tax forms do not have the “NR.” Only use if you are no longer a non-resident alien</a:t>
            </a:r>
          </a:p>
        </p:txBody>
      </p:sp>
    </p:spTree>
    <p:extLst>
      <p:ext uri="{BB962C8B-B14F-4D97-AF65-F5344CB8AC3E}">
        <p14:creationId xmlns:p14="http://schemas.microsoft.com/office/powerpoint/2010/main" val="54614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14FFB-A4C1-4E26-BABD-B6A0DE4E528D}"/>
              </a:ext>
            </a:extLst>
          </p:cNvPr>
          <p:cNvSpPr txBox="1">
            <a:spLocks/>
          </p:cNvSpPr>
          <p:nvPr/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Tax scams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C1969-B6F2-407E-A952-EB051EDFAD57}"/>
              </a:ext>
            </a:extLst>
          </p:cNvPr>
          <p:cNvSpPr txBox="1"/>
          <p:nvPr/>
        </p:nvSpPr>
        <p:spPr>
          <a:xfrm>
            <a:off x="6191667" y="1415846"/>
            <a:ext cx="5365218" cy="5786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Use caution and common sense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altLang="en-US" sz="4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IRS would never ask for personal details without proper communication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IRS not seeking to penalize anyone – just want to make sure the fair and correct taxes are paid on time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4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Similar format to other schemes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Money owed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‘Instant’ payment will make problem go away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Voucher/prepaid credit card reference preferred payment option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9920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5F18-1C21-46E8-985B-15910531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SHOULD BE SENT IN YOUR TAX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2DFB3-922D-4E87-B97C-CB125C89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069685" cy="43577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/>
              <a:t>Federal (IRS)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8843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One part of W-2/1042-S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1040NR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Send to Austin, Texas (if receiving a refund) or Charlotte, North Carolina (if paying a tax fee)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E5EF97-4688-4996-B8A7-E1A1DCA23974}"/>
              </a:ext>
            </a:extLst>
          </p:cNvPr>
          <p:cNvSpPr txBox="1">
            <a:spLocks/>
          </p:cNvSpPr>
          <p:nvPr/>
        </p:nvSpPr>
        <p:spPr>
          <a:xfrm>
            <a:off x="6271393" y="2657525"/>
            <a:ext cx="4069685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State (MA)</a:t>
            </a:r>
          </a:p>
          <a:p>
            <a:pPr lvl="1"/>
            <a:r>
              <a:rPr lang="en-US" dirty="0"/>
              <a:t>One part of W-2/1042-S</a:t>
            </a:r>
          </a:p>
          <a:p>
            <a:pPr lvl="1"/>
            <a:r>
              <a:rPr lang="en-US" dirty="0"/>
              <a:t>Form 1/ Form 1 NR/PY</a:t>
            </a:r>
          </a:p>
          <a:p>
            <a:pPr lvl="1"/>
            <a:r>
              <a:rPr lang="en-US" dirty="0"/>
              <a:t>Schedule HC (if filing Form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Send to Massachusetts address </a:t>
            </a:r>
          </a:p>
        </p:txBody>
      </p:sp>
    </p:spTree>
    <p:extLst>
      <p:ext uri="{BB962C8B-B14F-4D97-AF65-F5344CB8AC3E}">
        <p14:creationId xmlns:p14="http://schemas.microsoft.com/office/powerpoint/2010/main" val="101771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D828B6-058D-457A-B322-96D9DBAE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549295"/>
            <a:ext cx="1091946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Important dates for Tax Season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E6EB1-719F-493E-8FB9-7EA3E03B25A8}"/>
              </a:ext>
            </a:extLst>
          </p:cNvPr>
          <p:cNvSpPr txBox="1"/>
          <p:nvPr/>
        </p:nvSpPr>
        <p:spPr>
          <a:xfrm>
            <a:off x="517632" y="2338387"/>
            <a:ext cx="58300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+mj-lt"/>
              </a:rPr>
              <a:t>2025 tax filling season is for income from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1371600" lvl="5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1</a:t>
            </a:r>
            <a:r>
              <a:rPr lang="en-IE" sz="2400" baseline="30000" dirty="0">
                <a:latin typeface="+mj-lt"/>
              </a:rPr>
              <a:t>st</a:t>
            </a:r>
            <a:r>
              <a:rPr lang="en-IE" sz="2400" dirty="0">
                <a:latin typeface="+mj-lt"/>
              </a:rPr>
              <a:t> January – 31</a:t>
            </a:r>
            <a:r>
              <a:rPr lang="en-IE" sz="2400" baseline="30000" dirty="0">
                <a:latin typeface="+mj-lt"/>
              </a:rPr>
              <a:t>st</a:t>
            </a:r>
            <a:r>
              <a:rPr lang="en-IE" sz="2400" dirty="0">
                <a:latin typeface="+mj-lt"/>
              </a:rPr>
              <a:t> December 2025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lvl="5"/>
            <a:endParaRPr lang="en-IE" sz="2400" dirty="0">
              <a:latin typeface="+mj-lt"/>
            </a:endParaRPr>
          </a:p>
          <a:p>
            <a:pPr marL="1371600" lvl="5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Filing deadline is Wednesday, April 15</a:t>
            </a:r>
            <a:r>
              <a:rPr lang="en-IE" sz="2400" baseline="30000" dirty="0">
                <a:latin typeface="+mj-lt"/>
              </a:rPr>
              <a:t>th</a:t>
            </a:r>
            <a:r>
              <a:rPr lang="en-IE" sz="2400" dirty="0">
                <a:latin typeface="+mj-lt"/>
              </a:rPr>
              <a:t> 2026</a:t>
            </a: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EFCD3-7300-4595-E26C-EE9D2D5C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04" y="2923501"/>
            <a:ext cx="5142868" cy="36385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9D5DCB-8DBF-433D-BD3D-05A04048599E}"/>
              </a:ext>
            </a:extLst>
          </p:cNvPr>
          <p:cNvSpPr/>
          <p:nvPr/>
        </p:nvSpPr>
        <p:spPr>
          <a:xfrm>
            <a:off x="8994209" y="4659209"/>
            <a:ext cx="838657" cy="91329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66C0-8D29-4038-A097-942614F4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44" y="0"/>
            <a:ext cx="9905998" cy="1478570"/>
          </a:xfrm>
        </p:spPr>
        <p:txBody>
          <a:bodyPr/>
          <a:lstStyle/>
          <a:p>
            <a:r>
              <a:rPr lang="en-US" dirty="0"/>
              <a:t>Getting started: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0C97-5DB9-4F11-96C5-7F4576BE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334047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Internal Revenue Service (IRS) </a:t>
            </a:r>
          </a:p>
          <a:p>
            <a:pPr marL="0" indent="0" algn="ctr">
              <a:buNone/>
            </a:pPr>
            <a:r>
              <a:rPr lang="en-US" sz="4000" dirty="0"/>
              <a:t>vs </a:t>
            </a:r>
          </a:p>
          <a:p>
            <a:pPr marL="0" indent="0" algn="ctr">
              <a:buNone/>
            </a:pPr>
            <a:r>
              <a:rPr lang="en-US" sz="4000" dirty="0"/>
              <a:t>Massachusetts Department of Revenue</a:t>
            </a:r>
          </a:p>
        </p:txBody>
      </p:sp>
    </p:spTree>
    <p:extLst>
      <p:ext uri="{BB962C8B-B14F-4D97-AF65-F5344CB8AC3E}">
        <p14:creationId xmlns:p14="http://schemas.microsoft.com/office/powerpoint/2010/main" val="293796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9" r="5944" b="2237"/>
          <a:stretch/>
        </p:blipFill>
        <p:spPr>
          <a:xfrm>
            <a:off x="-12526" y="1194351"/>
            <a:ext cx="12212876" cy="56323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4340" y="266139"/>
            <a:ext cx="11477244" cy="662782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Differences between residents and nonresidents</a:t>
            </a:r>
          </a:p>
        </p:txBody>
      </p:sp>
    </p:spTree>
    <p:extLst>
      <p:ext uri="{BB962C8B-B14F-4D97-AF65-F5344CB8AC3E}">
        <p14:creationId xmlns:p14="http://schemas.microsoft.com/office/powerpoint/2010/main" val="45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949292BF-4F3E-40DC-939E-EF3D755F6C29}"/>
              </a:ext>
            </a:extLst>
          </p:cNvPr>
          <p:cNvSpPr txBox="1">
            <a:spLocks/>
          </p:cNvSpPr>
          <p:nvPr/>
        </p:nvSpPr>
        <p:spPr>
          <a:xfrm>
            <a:off x="1880125" y="353105"/>
            <a:ext cx="10919460" cy="6627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Resident or nonresident for tax?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5F9E9-93FB-4A20-A0F7-324D8C3AC13F}"/>
              </a:ext>
            </a:extLst>
          </p:cNvPr>
          <p:cNvGrpSpPr/>
          <p:nvPr/>
        </p:nvGrpSpPr>
        <p:grpSpPr>
          <a:xfrm>
            <a:off x="1955540" y="1099029"/>
            <a:ext cx="8280920" cy="1029569"/>
            <a:chOff x="0" y="216018"/>
            <a:chExt cx="8280920" cy="1216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4CE38E43-E637-4197-A377-C1E3EAFAC5DD}"/>
                </a:ext>
              </a:extLst>
            </p:cNvPr>
            <p:cNvSpPr/>
            <p:nvPr/>
          </p:nvSpPr>
          <p:spPr>
            <a:xfrm>
              <a:off x="0" y="216018"/>
              <a:ext cx="8280920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C44BFA1-9C92-4190-89D2-E80889F4C5B0}"/>
                </a:ext>
              </a:extLst>
            </p:cNvPr>
            <p:cNvSpPr/>
            <p:nvPr/>
          </p:nvSpPr>
          <p:spPr>
            <a:xfrm>
              <a:off x="59399" y="269135"/>
              <a:ext cx="8162122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solidFill>
                    <a:schemeClr val="bg1"/>
                  </a:solidFill>
                </a:rPr>
                <a:t>Independent of visa/immigration status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76CB3A9-317E-41F4-B111-C1EACF15943E}"/>
              </a:ext>
            </a:extLst>
          </p:cNvPr>
          <p:cNvSpPr/>
          <p:nvPr/>
        </p:nvSpPr>
        <p:spPr>
          <a:xfrm>
            <a:off x="699155" y="2560532"/>
            <a:ext cx="10793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i="1" dirty="0"/>
              <a:t>Generally</a:t>
            </a:r>
            <a:r>
              <a:rPr lang="en-IE" sz="2400" dirty="0"/>
              <a:t>, most international students &amp; scholars who are on </a:t>
            </a:r>
            <a:r>
              <a:rPr lang="en-IE" sz="2400" b="1" dirty="0"/>
              <a:t>F</a:t>
            </a:r>
            <a:r>
              <a:rPr lang="en-IE" sz="2400" dirty="0"/>
              <a:t>, </a:t>
            </a:r>
            <a:r>
              <a:rPr lang="en-IE" sz="2400" b="1" dirty="0"/>
              <a:t>J visas</a:t>
            </a:r>
            <a:r>
              <a:rPr lang="en-IE" sz="2400" dirty="0"/>
              <a:t> are considered </a:t>
            </a:r>
            <a:r>
              <a:rPr lang="en-IE" sz="2400" b="1" dirty="0"/>
              <a:t>non-resident for tax purposes</a:t>
            </a:r>
            <a:r>
              <a:rPr lang="en-IE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International undergraduate students on J1 &amp; F1 visas are automatically considered non-resident for their first 5 calendar years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Scholars/Researchers on J visas are automatically considered non-residents for 2 out of the last 6 calendar years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If you’ve been in the US for longer than the 5 or 2 year periods, the </a:t>
            </a:r>
            <a:r>
              <a:rPr lang="en-IE" sz="2400" b="1" u="sng" dirty="0">
                <a:hlinkClick r:id="rId2"/>
              </a:rPr>
              <a:t>Substantial Presence Test</a:t>
            </a:r>
            <a:r>
              <a:rPr lang="en-IE" sz="2400" dirty="0"/>
              <a:t> will determine your tax residency.</a:t>
            </a:r>
          </a:p>
        </p:txBody>
      </p:sp>
    </p:spTree>
    <p:extLst>
      <p:ext uri="{BB962C8B-B14F-4D97-AF65-F5344CB8AC3E}">
        <p14:creationId xmlns:p14="http://schemas.microsoft.com/office/powerpoint/2010/main" val="22936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761E-3A98-4775-84FA-C005F56D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6325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8843 – minimum filing requirement for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6E0AB-CFB9-62CC-D6C1-270806D8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62" y="2726273"/>
            <a:ext cx="8419930" cy="66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00845-C3B6-005B-ABB1-09FC778A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0" y="0"/>
            <a:ext cx="55540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0F2C5-4BC7-E927-A9CA-F1B42EC4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13" y="0"/>
            <a:ext cx="5467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F892B-C3F1-455C-A990-7B2937CD36F5}"/>
              </a:ext>
            </a:extLst>
          </p:cNvPr>
          <p:cNvSpPr txBox="1"/>
          <p:nvPr/>
        </p:nvSpPr>
        <p:spPr>
          <a:xfrm>
            <a:off x="6943898" y="2124312"/>
            <a:ext cx="50189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133600">
              <a:lnSpc>
                <a:spcPct val="90000"/>
              </a:lnSpc>
              <a:spcAft>
                <a:spcPct val="35000"/>
              </a:spcAft>
            </a:pPr>
            <a:r>
              <a:rPr lang="en-IE" sz="2400" i="1" dirty="0">
                <a:latin typeface="+mj-lt"/>
              </a:rPr>
              <a:t>Everyone has some type of IRS filing obligation…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C94DA-297A-4D11-AFC0-33293052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33" y="3308149"/>
            <a:ext cx="2564239" cy="2528268"/>
          </a:xfrm>
          <a:prstGeom prst="rect">
            <a:avLst/>
          </a:prstGeom>
        </p:spPr>
      </p:pic>
      <p:sp>
        <p:nvSpPr>
          <p:cNvPr id="4" name="Right Arrow 4">
            <a:extLst>
              <a:ext uri="{FF2B5EF4-FFF2-40B4-BE49-F238E27FC236}">
                <a16:creationId xmlns:a16="http://schemas.microsoft.com/office/drawing/2014/main" id="{179E4C07-8121-4709-8FC6-6C3EA29B1D96}"/>
              </a:ext>
            </a:extLst>
          </p:cNvPr>
          <p:cNvSpPr/>
          <p:nvPr/>
        </p:nvSpPr>
        <p:spPr>
          <a:xfrm>
            <a:off x="809665" y="1118517"/>
            <a:ext cx="5364891" cy="1737746"/>
          </a:xfrm>
          <a:prstGeom prst="rightArrow">
            <a:avLst/>
          </a:prstGeom>
          <a:solidFill>
            <a:srgbClr val="016E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A91AC-C4E1-4BAF-97A0-171BA2140602}"/>
              </a:ext>
            </a:extLst>
          </p:cNvPr>
          <p:cNvSpPr/>
          <p:nvPr/>
        </p:nvSpPr>
        <p:spPr>
          <a:xfrm>
            <a:off x="976148" y="1608017"/>
            <a:ext cx="41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+mj-lt"/>
              </a:rPr>
              <a:t>Received taxable earnings or income over $0 in 2025</a:t>
            </a:r>
          </a:p>
        </p:txBody>
      </p:sp>
      <p:sp>
        <p:nvSpPr>
          <p:cNvPr id="6" name="Right Arrow 16">
            <a:extLst>
              <a:ext uri="{FF2B5EF4-FFF2-40B4-BE49-F238E27FC236}">
                <a16:creationId xmlns:a16="http://schemas.microsoft.com/office/drawing/2014/main" id="{359B5106-FD66-4C26-859B-C87240DBDF03}"/>
              </a:ext>
            </a:extLst>
          </p:cNvPr>
          <p:cNvSpPr/>
          <p:nvPr/>
        </p:nvSpPr>
        <p:spPr>
          <a:xfrm>
            <a:off x="809666" y="3000080"/>
            <a:ext cx="5286334" cy="1626269"/>
          </a:xfrm>
          <a:prstGeom prst="rightArrow">
            <a:avLst/>
          </a:prstGeom>
          <a:solidFill>
            <a:srgbClr val="5A44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F76A1-77C7-4B80-8FF0-D036D12228E2}"/>
              </a:ext>
            </a:extLst>
          </p:cNvPr>
          <p:cNvSpPr/>
          <p:nvPr/>
        </p:nvSpPr>
        <p:spPr>
          <a:xfrm>
            <a:off x="907265" y="3490048"/>
            <a:ext cx="41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Received a taxable stipend, grant or allowance in 2025</a:t>
            </a:r>
          </a:p>
        </p:txBody>
      </p:sp>
      <p:sp>
        <p:nvSpPr>
          <p:cNvPr id="8" name="Right Arrow 18">
            <a:extLst>
              <a:ext uri="{FF2B5EF4-FFF2-40B4-BE49-F238E27FC236}">
                <a16:creationId xmlns:a16="http://schemas.microsoft.com/office/drawing/2014/main" id="{FF6A9BB5-5DBE-4DCA-84C8-4E6D5452F001}"/>
              </a:ext>
            </a:extLst>
          </p:cNvPr>
          <p:cNvSpPr/>
          <p:nvPr/>
        </p:nvSpPr>
        <p:spPr>
          <a:xfrm>
            <a:off x="809666" y="4807239"/>
            <a:ext cx="5364890" cy="1832109"/>
          </a:xfrm>
          <a:prstGeom prst="rightArrow">
            <a:avLst/>
          </a:prstGeom>
          <a:solidFill>
            <a:srgbClr val="B51E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035B7-A485-4584-984E-B212B54FAFCD}"/>
              </a:ext>
            </a:extLst>
          </p:cNvPr>
          <p:cNvSpPr/>
          <p:nvPr/>
        </p:nvSpPr>
        <p:spPr>
          <a:xfrm>
            <a:off x="1121081" y="5320641"/>
            <a:ext cx="416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Everyone must complete Form 8843 – irrespective of income or days of presence.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8023E-F6AF-4D71-84DE-81F291E881C3}"/>
              </a:ext>
            </a:extLst>
          </p:cNvPr>
          <p:cNvSpPr/>
          <p:nvPr/>
        </p:nvSpPr>
        <p:spPr>
          <a:xfrm>
            <a:off x="1676764" y="306560"/>
            <a:ext cx="6003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WHO MUST FILE FOR 2025?</a:t>
            </a:r>
          </a:p>
        </p:txBody>
      </p:sp>
    </p:spTree>
    <p:extLst>
      <p:ext uri="{BB962C8B-B14F-4D97-AF65-F5344CB8AC3E}">
        <p14:creationId xmlns:p14="http://schemas.microsoft.com/office/powerpoint/2010/main" val="44579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89c76f5-ca15-41f9-884b-55ec15a0672a}" enabled="0" method="" siteId="{589c76f5-ca15-41f9-884b-55ec15a067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29320</TotalTime>
  <Words>1223</Words>
  <Application>Microsoft Office PowerPoint</Application>
  <PresentationFormat>Widescreen</PresentationFormat>
  <Paragraphs>198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2</vt:lpstr>
      <vt:lpstr>Quotable</vt:lpstr>
      <vt:lpstr>Non-Resident Alien Tax</vt:lpstr>
      <vt:lpstr>Disclaime      </vt:lpstr>
      <vt:lpstr>Important dates for Tax Season 2025</vt:lpstr>
      <vt:lpstr>Getting started:</vt:lpstr>
      <vt:lpstr>Differences between residents and nonresidents</vt:lpstr>
      <vt:lpstr>PowerPoint Presentation</vt:lpstr>
      <vt:lpstr>Form 8843 – minimum filing requirement for all</vt:lpstr>
      <vt:lpstr>PowerPoint Presentation</vt:lpstr>
      <vt:lpstr>PowerPoint Presentation</vt:lpstr>
      <vt:lpstr>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Resources</vt:lpstr>
      <vt:lpstr>PowerPoint Presentation</vt:lpstr>
      <vt:lpstr>WHAT SHOULD BE SENT IN YOUR TAX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Callahan-Panday, Colleen</dc:creator>
  <cp:lastModifiedBy>Callahan-Panday, Colleen</cp:lastModifiedBy>
  <cp:revision>11</cp:revision>
  <dcterms:created xsi:type="dcterms:W3CDTF">2021-02-15T18:18:05Z</dcterms:created>
  <dcterms:modified xsi:type="dcterms:W3CDTF">2026-02-12T18:59:03Z</dcterms:modified>
</cp:coreProperties>
</file>