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6109A-56EB-49CB-2E32-B7ACAA0A4EEE}" v="1" dt="2026-03-26T15:37:5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58"/>
  </p:normalViewPr>
  <p:slideViewPr>
    <p:cSldViewPr snapToGrid="0">
      <p:cViewPr varScale="1">
        <p:scale>
          <a:sx n="120" d="100"/>
          <a:sy n="120" d="100"/>
        </p:scale>
        <p:origin x="936" y="184"/>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4/9/26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4/9/26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with purpose.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3391787" y="5562393"/>
            <a:ext cx="1169581"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(FY</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2112335" cy="614049"/>
          </a:xfrm>
          <a:prstGeom prst="rect">
            <a:avLst/>
          </a:prstGeom>
          <a:noFill/>
        </p:spPr>
        <p:txBody>
          <a:bodyPr wrap="square" lIns="0" tIns="0" rIns="0" bIns="0" rtlCol="0" anchor="t">
            <a:noAutofit/>
          </a:bodyPr>
          <a:lstStyle/>
          <a:p>
            <a:pPr algn="ctr"/>
            <a:r>
              <a:rPr lang="en-US" sz="3000" b="1" dirty="0">
                <a:solidFill>
                  <a:srgbClr val="AB162B"/>
                </a:solidFill>
              </a:rPr>
              <a:t>63</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(FY</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sp>
        <p:nvSpPr>
          <p:cNvPr id="25" name="TextBox 24">
            <a:extLst>
              <a:ext uri="{FF2B5EF4-FFF2-40B4-BE49-F238E27FC236}">
                <a16:creationId xmlns:a16="http://schemas.microsoft.com/office/drawing/2014/main" id="{5826BF0D-31DD-5FCC-70FB-54FF3EC49613}"/>
              </a:ext>
            </a:extLst>
          </p:cNvPr>
          <p:cNvSpPr txBox="1"/>
          <p:nvPr/>
        </p:nvSpPr>
        <p:spPr>
          <a:xfrm>
            <a:off x="5231219" y="5562393"/>
            <a:ext cx="2806861" cy="1273709"/>
          </a:xfrm>
          <a:prstGeom prst="rect">
            <a:avLst/>
          </a:prstGeom>
          <a:noFill/>
        </p:spPr>
        <p:txBody>
          <a:bodyPr wrap="square" lIns="0" tIns="0" rIns="0" bIns="0" rtlCol="0" anchor="t">
            <a:noAutofit/>
          </a:bodyPr>
          <a:lstStyle/>
          <a:p>
            <a:pPr algn="ctr"/>
            <a:r>
              <a:rPr lang="en-US" sz="3000" b="1" dirty="0">
                <a:solidFill>
                  <a:srgbClr val="AB162B"/>
                </a:solidFill>
              </a:rPr>
              <a:t>$44M</a:t>
            </a:r>
            <a:br>
              <a:rPr lang="en-US" sz="1800" dirty="0"/>
            </a:br>
            <a:r>
              <a:rPr lang="en-US" sz="1400" dirty="0">
                <a:solidFill>
                  <a:srgbClr val="000000"/>
                </a:solidFill>
                <a:latin typeface="Helvetica"/>
                <a:cs typeface="Helvetica"/>
              </a:rPr>
              <a:t>awards received through the Office of Sponsored Programs (FY2025)</a:t>
            </a:r>
            <a:endParaRPr lang="en-US" sz="1400" dirty="0">
              <a:solidFill>
                <a:srgbClr val="000000"/>
              </a:solidFill>
              <a:effectLst/>
              <a:latin typeface="Helvetica" pitchFamily="2" charset="0"/>
              <a:cs typeface="Helvetica"/>
            </a:endParaRPr>
          </a:p>
          <a:p>
            <a:pPr algn="ctr"/>
            <a:endParaRPr lang="en-US" sz="1600" dirty="0">
              <a:highlight>
                <a:srgbClr val="FFFF00"/>
              </a:highlight>
              <a:cs typeface="Arial"/>
            </a:endParaRPr>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456257" y="4895958"/>
            <a:ext cx="1893288"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79,422 </a:t>
            </a:r>
            <a:br>
              <a:rPr lang="en-US" dirty="0"/>
            </a:br>
            <a:r>
              <a:rPr lang="en-US" sz="1300" dirty="0">
                <a:latin typeface="Arial"/>
                <a:ea typeface="Calibri"/>
                <a:cs typeface="Calibri"/>
              </a:rPr>
              <a:t>average starting salary, bachelor’s</a:t>
            </a:r>
            <a:br>
              <a:rPr lang="en-US" sz="1300" dirty="0">
                <a:latin typeface="Arial"/>
                <a:ea typeface="Calibri"/>
                <a:cs typeface="Calibri"/>
              </a:rPr>
            </a:br>
            <a:r>
              <a:rPr lang="en-US" sz="1300" dirty="0">
                <a:latin typeface="Arial"/>
                <a:ea typeface="Calibri"/>
                <a:cs typeface="Calibri"/>
              </a:rPr>
              <a:t>degree (class of 2025)</a:t>
            </a: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86</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employed, in graduate school, serving in the military or doing volunteer service 6 months after graduation (all degree levels) (2025)</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5,461</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$79.2M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(FY2025)</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sp>
        <p:nvSpPr>
          <p:cNvPr id="23" name="TextBox 22">
            <a:extLst>
              <a:ext uri="{FF2B5EF4-FFF2-40B4-BE49-F238E27FC236}">
                <a16:creationId xmlns:a16="http://schemas.microsoft.com/office/drawing/2014/main" id="{951E8D3E-C014-5DED-A1A3-7389FBA0BDC9}"/>
              </a:ext>
            </a:extLst>
          </p:cNvPr>
          <p:cNvSpPr txBox="1"/>
          <p:nvPr/>
        </p:nvSpPr>
        <p:spPr>
          <a:xfrm>
            <a:off x="5564620" y="1948218"/>
            <a:ext cx="2068539" cy="3231654"/>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 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 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
        <p:nvSpPr>
          <p:cNvPr id="8" name="TextBox 7">
            <a:extLst>
              <a:ext uri="{FF2B5EF4-FFF2-40B4-BE49-F238E27FC236}">
                <a16:creationId xmlns:a16="http://schemas.microsoft.com/office/drawing/2014/main" id="{A62D2BAD-A46B-0A7F-0661-5FB9453B197A}"/>
              </a:ext>
            </a:extLst>
          </p:cNvPr>
          <p:cNvSpPr txBox="1"/>
          <p:nvPr/>
        </p:nvSpPr>
        <p:spPr>
          <a:xfrm>
            <a:off x="7602279" y="4699592"/>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C16C9AA9-A8E6-933D-8ACB-96098728B60C}"/>
              </a:ext>
            </a:extLst>
          </p:cNvPr>
          <p:cNvSpPr txBox="1"/>
          <p:nvPr/>
        </p:nvSpPr>
        <p:spPr>
          <a:xfrm>
            <a:off x="7597052" y="1948218"/>
            <a:ext cx="2068539" cy="3421449"/>
          </a:xfrm>
          <a:prstGeom prst="rect">
            <a:avLst/>
          </a:prstGeom>
          <a:noFill/>
        </p:spPr>
        <p:txBody>
          <a:bodyPr wrap="square" lIns="91440" tIns="45720" rIns="91440" bIns="45720" rtlCol="0" anchor="t">
            <a:spAutoFit/>
          </a:bodyPr>
          <a:lstStyle/>
          <a:p>
            <a:pPr algn="ctr"/>
            <a:r>
              <a:rPr lang="en-US" sz="2800" b="1" dirty="0">
                <a:solidFill>
                  <a:srgbClr val="AB162B"/>
                </a:solidFill>
              </a:rPr>
              <a:t>#11</a:t>
            </a:r>
            <a:endParaRPr lang="en-US" sz="2800" b="1" dirty="0">
              <a:solidFill>
                <a:srgbClr val="AB162B"/>
              </a:solidFill>
              <a:cs typeface="Arial"/>
            </a:endParaRPr>
          </a:p>
          <a:p>
            <a:pPr algn="ctr">
              <a:spcAft>
                <a:spcPts val="1000"/>
              </a:spcAft>
            </a:pPr>
            <a:r>
              <a:rPr lang="en-US" sz="1600" dirty="0">
                <a:solidFill>
                  <a:srgbClr val="242424"/>
                </a:solidFill>
                <a:cs typeface="Arial"/>
              </a:rPr>
              <a:t>Co-ops/internships </a:t>
            </a:r>
            <a:r>
              <a:rPr lang="en-US" sz="1400" i="1" dirty="0">
                <a:solidFill>
                  <a:srgbClr val="242424"/>
                </a:solidFill>
                <a:cs typeface="Arial"/>
              </a:rPr>
              <a:t>(2026)</a:t>
            </a: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B162B"/>
                </a:solidFill>
                <a:effectLst/>
                <a:uLnTx/>
                <a:uFillTx/>
                <a:latin typeface="Arial" panose="020B0604020202020204"/>
                <a:ea typeface="+mn-ea"/>
                <a:cs typeface="+mn-cs"/>
              </a:rPr>
              <a:t>#64</a:t>
            </a:r>
            <a:endParaRPr kumimoji="0" lang="en-US" sz="3000" b="1" i="0" u="none" strike="noStrike" kern="1200" cap="none" spc="0" normalizeH="0" baseline="0" noProof="0" dirty="0">
              <a:ln>
                <a:noFill/>
              </a:ln>
              <a:solidFill>
                <a:srgbClr val="AB162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Best undergraduate engineering programs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endParaRPr lang="en-US" sz="1200" i="1" dirty="0">
              <a:solidFill>
                <a:srgbClr val="242424"/>
              </a:solidFill>
              <a:cs typeface="Arial"/>
            </a:endParaRPr>
          </a:p>
        </p:txBody>
      </p:sp>
      <p:sp>
        <p:nvSpPr>
          <p:cNvPr id="11" name="TextBox 10">
            <a:extLst>
              <a:ext uri="{FF2B5EF4-FFF2-40B4-BE49-F238E27FC236}">
                <a16:creationId xmlns:a16="http://schemas.microsoft.com/office/drawing/2014/main" id="{00F6F332-C2B1-F308-CA0F-BF6D801E6B43}"/>
              </a:ext>
            </a:extLst>
          </p:cNvPr>
          <p:cNvSpPr txBox="1"/>
          <p:nvPr/>
        </p:nvSpPr>
        <p:spPr>
          <a:xfrm>
            <a:off x="9516397" y="1948218"/>
            <a:ext cx="2068539" cy="2808461"/>
          </a:xfrm>
          <a:prstGeom prst="rect">
            <a:avLst/>
          </a:prstGeom>
          <a:noFill/>
        </p:spPr>
        <p:txBody>
          <a:bodyPr wrap="square" lIns="91440" tIns="45720" rIns="91440" bIns="45720" rtlCol="0" anchor="t">
            <a:spAutoFit/>
          </a:bodyPr>
          <a:lstStyle/>
          <a:p>
            <a:pPr algn="ctr"/>
            <a:r>
              <a:rPr lang="en-US" sz="2800" b="1" dirty="0">
                <a:solidFill>
                  <a:srgbClr val="AB162B"/>
                </a:solidFill>
              </a:rPr>
              <a:t>#18</a:t>
            </a:r>
            <a:endParaRPr lang="en-US" sz="2800" b="1" dirty="0">
              <a:solidFill>
                <a:srgbClr val="AB162B"/>
              </a:solidFill>
              <a:cs typeface="Arial"/>
            </a:endParaRPr>
          </a:p>
          <a:p>
            <a:pPr algn="ctr">
              <a:spcAft>
                <a:spcPts val="1500"/>
              </a:spcAft>
            </a:pPr>
            <a:r>
              <a:rPr lang="en-US" sz="1600" dirty="0">
                <a:solidFill>
                  <a:srgbClr val="242424"/>
                </a:solidFill>
                <a:cs typeface="Arial"/>
              </a:rPr>
              <a:t>best graduate</a:t>
            </a:r>
            <a:br>
              <a:rPr lang="en-US" sz="1600" dirty="0">
                <a:solidFill>
                  <a:srgbClr val="242424"/>
                </a:solidFill>
                <a:cs typeface="Arial"/>
              </a:rPr>
            </a:br>
            <a:r>
              <a:rPr lang="en-US" sz="1600" dirty="0">
                <a:solidFill>
                  <a:srgbClr val="242424"/>
                </a:solidFill>
                <a:cs typeface="Arial"/>
              </a:rPr>
              <a:t>online engineering program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TOP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COLLEGES</a:t>
            </a:r>
            <a:endParaRPr lang="en-US" sz="2000" b="1" dirty="0">
              <a:solidFill>
                <a:srgbClr val="AB162B"/>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42424"/>
                </a:solidFill>
                <a:cs typeface="Arial"/>
              </a:rPr>
              <a:t>with highest</a:t>
            </a:r>
            <a:br>
              <a:rPr lang="en-US" sz="1600" dirty="0">
                <a:solidFill>
                  <a:srgbClr val="242424"/>
                </a:solidFill>
                <a:cs typeface="Arial"/>
              </a:rPr>
            </a:br>
            <a:r>
              <a:rPr lang="en-US" sz="1600" dirty="0">
                <a:solidFill>
                  <a:srgbClr val="242424"/>
                </a:solidFill>
                <a:cs typeface="Arial"/>
              </a:rPr>
              <a:t>4-year graduation rate </a:t>
            </a:r>
            <a:r>
              <a:rPr lang="en-US" sz="1400" i="1" dirty="0">
                <a:solidFill>
                  <a:srgbClr val="242424"/>
                </a:solidFill>
                <a:cs typeface="Arial"/>
              </a:rPr>
              <a:t>(2026)</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a:solidFill>
                    <a:srgbClr val="AB162B"/>
                  </a:solidFill>
                </a:rPr>
                <a:t>555</a:t>
              </a:r>
              <a:br>
                <a:rPr lang="en-US" sz="1800"/>
              </a:br>
              <a:r>
                <a:rPr lang="en-US" sz="1400">
                  <a:effectLst/>
                  <a:latin typeface="+mj-lt"/>
                  <a:ea typeface="Calibri"/>
                  <a:cs typeface="Arial"/>
                </a:rPr>
                <a:t>full- and part-time faculty </a:t>
              </a:r>
              <a:r>
                <a:rPr lang="en-US" sz="1400">
                  <a:latin typeface="+mj-lt"/>
                  <a:ea typeface="Calibri"/>
                  <a:cs typeface="Arial"/>
                </a:rPr>
                <a:t>(2025)</a:t>
              </a:r>
              <a:endParaRPr lang="en-US" sz="160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455</TotalTime>
  <Words>966</Words>
  <Application>Microsoft Macintosh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Arndt, Melissa</cp:lastModifiedBy>
  <cp:revision>79</cp:revision>
  <cp:lastPrinted>2023-02-14T12:46:00Z</cp:lastPrinted>
  <dcterms:created xsi:type="dcterms:W3CDTF">2023-02-08T18:44:35Z</dcterms:created>
  <dcterms:modified xsi:type="dcterms:W3CDTF">2026-04-09T15:35:13Z</dcterms:modified>
</cp:coreProperties>
</file>