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153" r:id="rId2"/>
    <p:sldId id="2099" r:id="rId3"/>
    <p:sldId id="2139" r:id="rId4"/>
    <p:sldId id="2140" r:id="rId5"/>
    <p:sldId id="2142" r:id="rId6"/>
    <p:sldId id="2151" r:id="rId7"/>
    <p:sldId id="2156" r:id="rId8"/>
    <p:sldId id="2144" r:id="rId9"/>
    <p:sldId id="2152" r:id="rId10"/>
    <p:sldId id="2150" r:id="rId11"/>
    <p:sldId id="2146" r:id="rId12"/>
    <p:sldId id="2155" r:id="rId13"/>
  </p:sldIdLst>
  <p:sldSz cx="12192000" cy="6858000"/>
  <p:notesSz cx="7010400" cy="92964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F470CDB-3D97-4E00-B275-D3602DCE1A19}">
          <p14:sldIdLst>
            <p14:sldId id="2153"/>
            <p14:sldId id="2099"/>
            <p14:sldId id="2139"/>
            <p14:sldId id="2140"/>
            <p14:sldId id="2142"/>
            <p14:sldId id="2151"/>
            <p14:sldId id="2156"/>
            <p14:sldId id="2144"/>
            <p14:sldId id="2152"/>
            <p14:sldId id="2150"/>
            <p14:sldId id="2146"/>
            <p14:sldId id="2155"/>
          </p14:sldIdLst>
        </p14:section>
      </p14:sectionLst>
    </p:ext>
    <p:ext uri="{EFAFB233-063F-42B5-8137-9DF3F51BA10A}">
      <p15:sldGuideLst xmlns:p15="http://schemas.microsoft.com/office/powerpoint/2012/main">
        <p15:guide id="1" orient="horz" pos="720" userDrawn="1">
          <p15:clr>
            <a:srgbClr val="A4A3A4"/>
          </p15:clr>
        </p15:guide>
        <p15:guide id="2" orient="horz" pos="960" userDrawn="1">
          <p15:clr>
            <a:srgbClr val="A4A3A4"/>
          </p15:clr>
        </p15:guide>
        <p15:guide id="3" orient="horz" pos="3888" userDrawn="1">
          <p15:clr>
            <a:srgbClr val="A4A3A4"/>
          </p15:clr>
        </p15:guide>
        <p15:guide id="4" pos="456" userDrawn="1">
          <p15:clr>
            <a:srgbClr val="A4A3A4"/>
          </p15:clr>
        </p15:guide>
        <p15:guide id="5" pos="729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6EC635-C87B-BAB4-0FBF-445F87C44345}" name="Brangan Mell, Eileen" initials="BE" userId="S::ebmell@wpi.edu::c314021b-2382-4ce0-b37d-c6b41ad3987e" providerId="AD"/>
  <p188:author id="{8D604E42-FF04-1C32-8D57-8BC239CCEB3B}" name="Hoffman, Bryce" initials="BH" userId="S::bhoffman@wpi.edu::9b52dcaa-1d45-4dc9-abaf-1550414e0363" providerId="AD"/>
  <p188:author id="{82D0C45D-C390-12C3-999F-C49C9547BB4D}" name="Lumsden, Mia" initials="LM" userId="S::mlumsden@wpi.edu::6d1d029b-c6ae-4c5a-ba42-88bfc7210f0b" providerId="AD"/>
  <p188:author id="{90FED26E-523E-6A09-0CAE-7884C12F8215}" name="Eckelbecker, Lisa" initials="LE" userId="S::leckelbecker@wpi.edu::766f9753-5390-4e88-9e26-a3a1f583d30b" providerId="AD"/>
  <p188:author id="{57D3BA7E-B82B-754D-B8DC-AF4E519DDADC}" name="Duffy, Alison" initials="DA" userId="S::amduffy@wpi.edu::ea12c69b-d404-440c-a023-b619807748b8" providerId="AD"/>
  <p188:author id="{A8601580-F65B-4C17-21E0-36C9B9763FFE}" name="Quinn-Szcesuil, Julia" initials="QSJ" userId="S::jaquinnszcesuil@wpi.edu::858c3ddf-0bcd-41da-b4ef-abfbdc071d49" providerId="AD"/>
  <p188:author id="{BF8A3BAD-4B04-5F3E-59BC-B1F18ED14F61}" name="Arndt, Melissa" initials="MA" userId="S::mearndt@wpi.edu::f1f4fe75-fc3d-4c85-b8e9-30fa3427671e" providerId="AD"/>
  <p188:author id="{8233CBAD-A66E-534B-2C90-70A7E6336079}" name="Dill, Ashley" initials="DA" userId="S::adill@wpi.edu::5afad9cd-924e-44f9-8f8b-28159d791b1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162B"/>
    <a:srgbClr val="BCBEC0"/>
    <a:srgbClr val="000000"/>
    <a:srgbClr val="272626"/>
    <a:srgbClr val="B2B7BB"/>
    <a:srgbClr val="7C6569"/>
    <a:srgbClr val="5E7361"/>
    <a:srgbClr val="002E6D"/>
    <a:srgbClr val="C78A3D"/>
    <a:srgbClr val="C412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A6109A-56EB-49CB-2E32-B7ACAA0A4EEE}" v="1" dt="2026-03-26T15:37:56.8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78"/>
    <p:restoredTop sz="94605"/>
  </p:normalViewPr>
  <p:slideViewPr>
    <p:cSldViewPr snapToGrid="0">
      <p:cViewPr varScale="1">
        <p:scale>
          <a:sx n="107" d="100"/>
          <a:sy n="107" d="100"/>
        </p:scale>
        <p:origin x="372" y="102"/>
      </p:cViewPr>
      <p:guideLst>
        <p:guide orient="horz" pos="720"/>
        <p:guide orient="horz" pos="960"/>
        <p:guide orient="horz" pos="3888"/>
        <p:guide pos="456"/>
        <p:guide pos="7296"/>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50449CD-19C8-44C0-A36B-1667EDB1312B}" type="datetimeFigureOut">
              <a:rPr lang="en-US" smtClean="0"/>
              <a:t>7/1/2026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5C7A2D6-6A74-4789-8A27-67CDFFE8E463}" type="slidenum">
              <a:rPr lang="en-US" smtClean="0"/>
              <a:t>‹#›</a:t>
            </a:fld>
            <a:endParaRPr lang="en-US"/>
          </a:p>
        </p:txBody>
      </p:sp>
    </p:spTree>
    <p:extLst>
      <p:ext uri="{BB962C8B-B14F-4D97-AF65-F5344CB8AC3E}">
        <p14:creationId xmlns:p14="http://schemas.microsoft.com/office/powerpoint/2010/main" val="2909079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14C511E-AA3B-43E3-B946-406AB5E4C4BB}" type="datetimeFigureOut">
              <a:rPr lang="en-US" smtClean="0"/>
              <a:pPr/>
              <a:t>7/1/2026</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8E4A049-8685-4352-9DC2-828F08FD542B}" type="slidenum">
              <a:rPr lang="en-US" smtClean="0"/>
              <a:pPr/>
              <a:t>‹#›</a:t>
            </a:fld>
            <a:endParaRPr lang="en-US"/>
          </a:p>
        </p:txBody>
      </p:sp>
    </p:spTree>
    <p:extLst>
      <p:ext uri="{BB962C8B-B14F-4D97-AF65-F5344CB8AC3E}">
        <p14:creationId xmlns:p14="http://schemas.microsoft.com/office/powerpoint/2010/main" val="544259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22428-6E40-A314-167B-770EF8C8AD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7417E8-57F5-AE55-790C-109951FA1F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B783A3-8705-D742-8DEE-55CAA71F6C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DD3CA6-065C-5474-1F34-85D346EF5AA5}"/>
              </a:ext>
            </a:extLst>
          </p:cNvPr>
          <p:cNvSpPr>
            <a:spLocks noGrp="1"/>
          </p:cNvSpPr>
          <p:nvPr>
            <p:ph type="sldNum" sz="quarter" idx="5"/>
          </p:nvPr>
        </p:nvSpPr>
        <p:spPr/>
        <p:txBody>
          <a:bodyPr/>
          <a:lstStyle/>
          <a:p>
            <a:fld id="{78E4A049-8685-4352-9DC2-828F08FD542B}" type="slidenum">
              <a:rPr lang="en-US" smtClean="0"/>
              <a:pPr/>
              <a:t>1</a:t>
            </a:fld>
            <a:endParaRPr lang="en-US"/>
          </a:p>
        </p:txBody>
      </p:sp>
    </p:spTree>
    <p:extLst>
      <p:ext uri="{BB962C8B-B14F-4D97-AF65-F5344CB8AC3E}">
        <p14:creationId xmlns:p14="http://schemas.microsoft.com/office/powerpoint/2010/main" val="564511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10</a:t>
            </a:fld>
            <a:endParaRPr lang="en-US"/>
          </a:p>
        </p:txBody>
      </p:sp>
    </p:spTree>
    <p:extLst>
      <p:ext uri="{BB962C8B-B14F-4D97-AF65-F5344CB8AC3E}">
        <p14:creationId xmlns:p14="http://schemas.microsoft.com/office/powerpoint/2010/main" val="2210967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11</a:t>
            </a:fld>
            <a:endParaRPr lang="en-US"/>
          </a:p>
        </p:txBody>
      </p:sp>
    </p:spTree>
    <p:extLst>
      <p:ext uri="{BB962C8B-B14F-4D97-AF65-F5344CB8AC3E}">
        <p14:creationId xmlns:p14="http://schemas.microsoft.com/office/powerpoint/2010/main" val="2149905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B283C-C278-1712-657F-015890016A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CE967B-64A0-063B-D407-92D98ED821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A540B9-EEE2-8BB6-6FC8-FD0C473074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EDCA085-BD82-5839-2777-0C0D91D3AE4A}"/>
              </a:ext>
            </a:extLst>
          </p:cNvPr>
          <p:cNvSpPr>
            <a:spLocks noGrp="1"/>
          </p:cNvSpPr>
          <p:nvPr>
            <p:ph type="sldNum" sz="quarter" idx="5"/>
          </p:nvPr>
        </p:nvSpPr>
        <p:spPr/>
        <p:txBody>
          <a:bodyPr/>
          <a:lstStyle/>
          <a:p>
            <a:fld id="{78E4A049-8685-4352-9DC2-828F08FD542B}" type="slidenum">
              <a:rPr lang="en-US" smtClean="0"/>
              <a:pPr/>
              <a:t>12</a:t>
            </a:fld>
            <a:endParaRPr lang="en-US"/>
          </a:p>
        </p:txBody>
      </p:sp>
    </p:spTree>
    <p:extLst>
      <p:ext uri="{BB962C8B-B14F-4D97-AF65-F5344CB8AC3E}">
        <p14:creationId xmlns:p14="http://schemas.microsoft.com/office/powerpoint/2010/main" val="2475685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2</a:t>
            </a:fld>
            <a:endParaRPr lang="en-US"/>
          </a:p>
        </p:txBody>
      </p:sp>
    </p:spTree>
    <p:extLst>
      <p:ext uri="{BB962C8B-B14F-4D97-AF65-F5344CB8AC3E}">
        <p14:creationId xmlns:p14="http://schemas.microsoft.com/office/powerpoint/2010/main" val="930219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3</a:t>
            </a:fld>
            <a:endParaRPr lang="en-US"/>
          </a:p>
        </p:txBody>
      </p:sp>
    </p:spTree>
    <p:extLst>
      <p:ext uri="{BB962C8B-B14F-4D97-AF65-F5344CB8AC3E}">
        <p14:creationId xmlns:p14="http://schemas.microsoft.com/office/powerpoint/2010/main" val="3741858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4</a:t>
            </a:fld>
            <a:endParaRPr lang="en-US"/>
          </a:p>
        </p:txBody>
      </p:sp>
    </p:spTree>
    <p:extLst>
      <p:ext uri="{BB962C8B-B14F-4D97-AF65-F5344CB8AC3E}">
        <p14:creationId xmlns:p14="http://schemas.microsoft.com/office/powerpoint/2010/main" val="2838914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5</a:t>
            </a:fld>
            <a:endParaRPr lang="en-US"/>
          </a:p>
        </p:txBody>
      </p:sp>
    </p:spTree>
    <p:extLst>
      <p:ext uri="{BB962C8B-B14F-4D97-AF65-F5344CB8AC3E}">
        <p14:creationId xmlns:p14="http://schemas.microsoft.com/office/powerpoint/2010/main" val="3842036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6</a:t>
            </a:fld>
            <a:endParaRPr lang="en-US"/>
          </a:p>
        </p:txBody>
      </p:sp>
    </p:spTree>
    <p:extLst>
      <p:ext uri="{BB962C8B-B14F-4D97-AF65-F5344CB8AC3E}">
        <p14:creationId xmlns:p14="http://schemas.microsoft.com/office/powerpoint/2010/main" val="3989415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3E4E8-AFB1-4441-F49B-090775294A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6AF0F2-FD30-7257-62EA-D61DCFF110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9170A7-89A0-D90A-F018-5A324B12A5D5}"/>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F9F540C2-5C7D-E900-A9EA-0BF01334B5C6}"/>
              </a:ext>
            </a:extLst>
          </p:cNvPr>
          <p:cNvSpPr>
            <a:spLocks noGrp="1"/>
          </p:cNvSpPr>
          <p:nvPr>
            <p:ph type="sldNum" sz="quarter" idx="5"/>
          </p:nvPr>
        </p:nvSpPr>
        <p:spPr/>
        <p:txBody>
          <a:bodyPr/>
          <a:lstStyle/>
          <a:p>
            <a:fld id="{78E4A049-8685-4352-9DC2-828F08FD542B}" type="slidenum">
              <a:rPr lang="en-US" smtClean="0"/>
              <a:pPr/>
              <a:t>7</a:t>
            </a:fld>
            <a:endParaRPr lang="en-US"/>
          </a:p>
        </p:txBody>
      </p:sp>
    </p:spTree>
    <p:extLst>
      <p:ext uri="{BB962C8B-B14F-4D97-AF65-F5344CB8AC3E}">
        <p14:creationId xmlns:p14="http://schemas.microsoft.com/office/powerpoint/2010/main" val="1179837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8</a:t>
            </a:fld>
            <a:endParaRPr lang="en-US"/>
          </a:p>
        </p:txBody>
      </p:sp>
    </p:spTree>
    <p:extLst>
      <p:ext uri="{BB962C8B-B14F-4D97-AF65-F5344CB8AC3E}">
        <p14:creationId xmlns:p14="http://schemas.microsoft.com/office/powerpoint/2010/main" val="411766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9</a:t>
            </a:fld>
            <a:endParaRPr lang="en-US"/>
          </a:p>
        </p:txBody>
      </p:sp>
    </p:spTree>
    <p:extLst>
      <p:ext uri="{BB962C8B-B14F-4D97-AF65-F5344CB8AC3E}">
        <p14:creationId xmlns:p14="http://schemas.microsoft.com/office/powerpoint/2010/main" val="3094668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C2D0595-5770-C96B-A9D1-4F753B181841}"/>
              </a:ext>
            </a:extLst>
          </p:cNvPr>
          <p:cNvSpPr>
            <a:spLocks noGrp="1"/>
          </p:cNvSpPr>
          <p:nvPr>
            <p:ph type="ctrTitle" hasCustomPrompt="1"/>
          </p:nvPr>
        </p:nvSpPr>
        <p:spPr>
          <a:xfrm>
            <a:off x="609600" y="2836309"/>
            <a:ext cx="9144000" cy="1524001"/>
          </a:xfrm>
        </p:spPr>
        <p:txBody>
          <a:bodyPr>
            <a:noAutofit/>
          </a:bodyPr>
          <a:lstStyle>
            <a:lvl1pPr>
              <a:lnSpc>
                <a:spcPts val="4200"/>
              </a:lnSpc>
              <a:defRPr sz="4000" b="1"/>
            </a:lvl1pPr>
          </a:lstStyle>
          <a:p>
            <a:r>
              <a:rPr lang="en-US"/>
              <a:t>Click to edit</a:t>
            </a:r>
            <a:br>
              <a:rPr lang="en-US"/>
            </a:br>
            <a:r>
              <a:rPr lang="en-US"/>
              <a:t>Master title style</a:t>
            </a:r>
          </a:p>
        </p:txBody>
      </p:sp>
      <p:sp>
        <p:nvSpPr>
          <p:cNvPr id="9" name="Subtitle 2">
            <a:extLst>
              <a:ext uri="{FF2B5EF4-FFF2-40B4-BE49-F238E27FC236}">
                <a16:creationId xmlns:a16="http://schemas.microsoft.com/office/drawing/2014/main" id="{CE14D3FB-B92A-0140-6727-1A2CFC21BC24}"/>
              </a:ext>
            </a:extLst>
          </p:cNvPr>
          <p:cNvSpPr>
            <a:spLocks noGrp="1"/>
          </p:cNvSpPr>
          <p:nvPr>
            <p:ph type="subTitle" idx="1"/>
          </p:nvPr>
        </p:nvSpPr>
        <p:spPr>
          <a:xfrm>
            <a:off x="609600" y="4591957"/>
            <a:ext cx="9144000" cy="990600"/>
          </a:xfrm>
        </p:spPr>
        <p:txBody>
          <a:bodyPr anchor="t" anchorCtr="0">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1" name="Picture 10" descr="A red letter w on a black background&#10;&#10;Description automatically generated">
            <a:extLst>
              <a:ext uri="{FF2B5EF4-FFF2-40B4-BE49-F238E27FC236}">
                <a16:creationId xmlns:a16="http://schemas.microsoft.com/office/drawing/2014/main" id="{16AFF59A-392A-B90D-90C3-40ADAD4A64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078" y="990600"/>
            <a:ext cx="3393650" cy="1097280"/>
          </a:xfrm>
          <a:prstGeom prst="rect">
            <a:avLst/>
          </a:prstGeom>
        </p:spPr>
      </p:pic>
      <p:pic>
        <p:nvPicPr>
          <p:cNvPr id="12" name="Picture 11" descr="A grey logo with text&#10;&#10;Description automatically generated">
            <a:extLst>
              <a:ext uri="{FF2B5EF4-FFF2-40B4-BE49-F238E27FC236}">
                <a16:creationId xmlns:a16="http://schemas.microsoft.com/office/drawing/2014/main" id="{4C1E441D-3FAC-DA36-0F0B-FE18196D7950}"/>
              </a:ext>
            </a:extLst>
          </p:cNvPr>
          <p:cNvPicPr>
            <a:picLocks noChangeAspect="1"/>
          </p:cNvPicPr>
          <p:nvPr userDrawn="1"/>
        </p:nvPicPr>
        <p:blipFill rotWithShape="1">
          <a:blip r:embed="rId3" cstate="screen">
            <a:alphaModFix amt="20000"/>
            <a:extLst>
              <a:ext uri="{28A0092B-C50C-407E-A947-70E740481C1C}">
                <a14:useLocalDpi xmlns:a14="http://schemas.microsoft.com/office/drawing/2010/main"/>
              </a:ext>
            </a:extLst>
          </a:blip>
          <a:srcRect/>
          <a:stretch/>
        </p:blipFill>
        <p:spPr>
          <a:xfrm>
            <a:off x="8112370" y="2836309"/>
            <a:ext cx="4079630" cy="4021691"/>
          </a:xfrm>
          <a:prstGeom prst="rect">
            <a:avLst/>
          </a:prstGeom>
        </p:spPr>
      </p:pic>
    </p:spTree>
  </p:cSld>
  <p:clrMapOvr>
    <a:masterClrMapping/>
  </p:clrMapOvr>
  <p:hf hdr="0" dt="0"/>
  <p:extLst>
    <p:ext uri="{DCECCB84-F9BA-43D5-87BE-67443E8EF086}">
      <p15:sldGuideLst xmlns:p15="http://schemas.microsoft.com/office/powerpoint/2012/main">
        <p15:guide id="1" pos="4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ts val="3800"/>
              </a:lnSpc>
              <a:defRPr/>
            </a:lvl1pPr>
          </a:lstStyle>
          <a:p>
            <a:r>
              <a:rPr lang="en-US"/>
              <a:t>Click to edit Master title style</a:t>
            </a:r>
            <a:br>
              <a:rPr lang="en-US"/>
            </a:br>
            <a:r>
              <a:rPr lang="en-US" err="1"/>
              <a:t>ghghghg</a:t>
            </a:r>
            <a:endParaRPr lang="en-US"/>
          </a:p>
        </p:txBody>
      </p:sp>
      <p:sp>
        <p:nvSpPr>
          <p:cNvPr id="36" name="Picture Placeholder 29">
            <a:extLst>
              <a:ext uri="{FF2B5EF4-FFF2-40B4-BE49-F238E27FC236}">
                <a16:creationId xmlns:a16="http://schemas.microsoft.com/office/drawing/2014/main" id="{5244BC53-C119-4F58-759C-4315A0FAAA39}"/>
              </a:ext>
            </a:extLst>
          </p:cNvPr>
          <p:cNvSpPr>
            <a:spLocks noGrp="1"/>
          </p:cNvSpPr>
          <p:nvPr>
            <p:ph type="pic" sz="quarter" idx="10"/>
          </p:nvPr>
        </p:nvSpPr>
        <p:spPr>
          <a:xfrm>
            <a:off x="609600" y="1798655"/>
            <a:ext cx="3560461" cy="2009669"/>
          </a:xfrm>
        </p:spPr>
        <p:txBody>
          <a:bodyPr/>
          <a:lstStyle/>
          <a:p>
            <a:endParaRPr lang="en-US"/>
          </a:p>
        </p:txBody>
      </p:sp>
      <p:sp>
        <p:nvSpPr>
          <p:cNvPr id="37" name="Picture Placeholder 29">
            <a:extLst>
              <a:ext uri="{FF2B5EF4-FFF2-40B4-BE49-F238E27FC236}">
                <a16:creationId xmlns:a16="http://schemas.microsoft.com/office/drawing/2014/main" id="{A49D9818-2411-344C-A56B-875F98535DE9}"/>
              </a:ext>
            </a:extLst>
          </p:cNvPr>
          <p:cNvSpPr>
            <a:spLocks noGrp="1"/>
          </p:cNvSpPr>
          <p:nvPr>
            <p:ph type="pic" sz="quarter" idx="11"/>
          </p:nvPr>
        </p:nvSpPr>
        <p:spPr>
          <a:xfrm>
            <a:off x="609599" y="3971259"/>
            <a:ext cx="3560461" cy="2009669"/>
          </a:xfrm>
        </p:spPr>
        <p:txBody>
          <a:bodyPr/>
          <a:lstStyle/>
          <a:p>
            <a:endParaRPr lang="en-US"/>
          </a:p>
        </p:txBody>
      </p:sp>
      <p:sp>
        <p:nvSpPr>
          <p:cNvPr id="38" name="Picture Placeholder 29">
            <a:extLst>
              <a:ext uri="{FF2B5EF4-FFF2-40B4-BE49-F238E27FC236}">
                <a16:creationId xmlns:a16="http://schemas.microsoft.com/office/drawing/2014/main" id="{29DEAC6C-0B95-082C-AE64-4DB58BBA1ACE}"/>
              </a:ext>
            </a:extLst>
          </p:cNvPr>
          <p:cNvSpPr>
            <a:spLocks noGrp="1"/>
          </p:cNvSpPr>
          <p:nvPr>
            <p:ph type="pic" sz="quarter" idx="12"/>
          </p:nvPr>
        </p:nvSpPr>
        <p:spPr>
          <a:xfrm>
            <a:off x="4315769" y="1798655"/>
            <a:ext cx="3560461" cy="2009669"/>
          </a:xfrm>
        </p:spPr>
        <p:txBody>
          <a:bodyPr/>
          <a:lstStyle/>
          <a:p>
            <a:endParaRPr lang="en-US"/>
          </a:p>
        </p:txBody>
      </p:sp>
      <p:sp>
        <p:nvSpPr>
          <p:cNvPr id="39" name="Picture Placeholder 29">
            <a:extLst>
              <a:ext uri="{FF2B5EF4-FFF2-40B4-BE49-F238E27FC236}">
                <a16:creationId xmlns:a16="http://schemas.microsoft.com/office/drawing/2014/main" id="{563B06A4-C363-484C-CF9B-67A85842D4C8}"/>
              </a:ext>
            </a:extLst>
          </p:cNvPr>
          <p:cNvSpPr>
            <a:spLocks noGrp="1"/>
          </p:cNvSpPr>
          <p:nvPr>
            <p:ph type="pic" sz="quarter" idx="13"/>
          </p:nvPr>
        </p:nvSpPr>
        <p:spPr>
          <a:xfrm>
            <a:off x="4315768" y="3971259"/>
            <a:ext cx="3560461" cy="2009669"/>
          </a:xfrm>
        </p:spPr>
        <p:txBody>
          <a:bodyPr/>
          <a:lstStyle/>
          <a:p>
            <a:endParaRPr lang="en-US"/>
          </a:p>
        </p:txBody>
      </p:sp>
      <p:sp>
        <p:nvSpPr>
          <p:cNvPr id="40" name="Picture Placeholder 29">
            <a:extLst>
              <a:ext uri="{FF2B5EF4-FFF2-40B4-BE49-F238E27FC236}">
                <a16:creationId xmlns:a16="http://schemas.microsoft.com/office/drawing/2014/main" id="{6A31F244-4234-8398-1A92-815E5A2CE893}"/>
              </a:ext>
            </a:extLst>
          </p:cNvPr>
          <p:cNvSpPr>
            <a:spLocks noGrp="1"/>
          </p:cNvSpPr>
          <p:nvPr>
            <p:ph type="pic" sz="quarter" idx="14"/>
          </p:nvPr>
        </p:nvSpPr>
        <p:spPr>
          <a:xfrm>
            <a:off x="8021940" y="1798655"/>
            <a:ext cx="3560461" cy="2009669"/>
          </a:xfrm>
        </p:spPr>
        <p:txBody>
          <a:bodyPr/>
          <a:lstStyle/>
          <a:p>
            <a:endParaRPr lang="en-US"/>
          </a:p>
        </p:txBody>
      </p:sp>
      <p:sp>
        <p:nvSpPr>
          <p:cNvPr id="41" name="Picture Placeholder 29">
            <a:extLst>
              <a:ext uri="{FF2B5EF4-FFF2-40B4-BE49-F238E27FC236}">
                <a16:creationId xmlns:a16="http://schemas.microsoft.com/office/drawing/2014/main" id="{A98A7173-01A5-7FE9-3F9D-EB7D34B47BE4}"/>
              </a:ext>
            </a:extLst>
          </p:cNvPr>
          <p:cNvSpPr>
            <a:spLocks noGrp="1"/>
          </p:cNvSpPr>
          <p:nvPr>
            <p:ph type="pic" sz="quarter" idx="15"/>
          </p:nvPr>
        </p:nvSpPr>
        <p:spPr>
          <a:xfrm>
            <a:off x="8021939" y="3971259"/>
            <a:ext cx="3560461" cy="2009669"/>
          </a:xfrm>
        </p:spPr>
        <p:txBody>
          <a:bodyPr/>
          <a:lstStyle/>
          <a:p>
            <a:endParaRPr lang="en-US"/>
          </a:p>
        </p:txBody>
      </p:sp>
    </p:spTree>
    <p:extLst>
      <p:ext uri="{BB962C8B-B14F-4D97-AF65-F5344CB8AC3E}">
        <p14:creationId xmlns:p14="http://schemas.microsoft.com/office/powerpoint/2010/main" val="51941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3">
            <a:extLst>
              <a:ext uri="{FF2B5EF4-FFF2-40B4-BE49-F238E27FC236}">
                <a16:creationId xmlns:a16="http://schemas.microsoft.com/office/drawing/2014/main" id="{F515B657-5011-7715-8F0C-0D7032BCB695}"/>
              </a:ext>
            </a:extLst>
          </p:cNvPr>
          <p:cNvSpPr>
            <a:spLocks noGrp="1"/>
          </p:cNvSpPr>
          <p:nvPr>
            <p:ph type="tbl" sz="quarter" idx="16"/>
          </p:nvPr>
        </p:nvSpPr>
        <p:spPr>
          <a:xfrm>
            <a:off x="609599" y="1798638"/>
            <a:ext cx="10972801" cy="4183062"/>
          </a:xfrm>
        </p:spPr>
        <p:txBody>
          <a:bodyPr/>
          <a:lstStyle/>
          <a:p>
            <a:endParaRPr lang="en-US"/>
          </a:p>
        </p:txBody>
      </p:sp>
    </p:spTree>
    <p:extLst>
      <p:ext uri="{BB962C8B-B14F-4D97-AF65-F5344CB8AC3E}">
        <p14:creationId xmlns:p14="http://schemas.microsoft.com/office/powerpoint/2010/main" val="10426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6" name="Picture Placeholder 29">
            <a:extLst>
              <a:ext uri="{FF2B5EF4-FFF2-40B4-BE49-F238E27FC236}">
                <a16:creationId xmlns:a16="http://schemas.microsoft.com/office/drawing/2014/main" id="{5244BC53-C119-4F58-759C-4315A0FAAA39}"/>
              </a:ext>
            </a:extLst>
          </p:cNvPr>
          <p:cNvSpPr>
            <a:spLocks noGrp="1"/>
          </p:cNvSpPr>
          <p:nvPr>
            <p:ph type="pic" sz="quarter" idx="10"/>
          </p:nvPr>
        </p:nvSpPr>
        <p:spPr>
          <a:xfrm>
            <a:off x="609600" y="1798654"/>
            <a:ext cx="3560461" cy="3558535"/>
          </a:xfrm>
        </p:spPr>
        <p:txBody>
          <a:bodyPr/>
          <a:lstStyle/>
          <a:p>
            <a:endParaRPr lang="en-US"/>
          </a:p>
        </p:txBody>
      </p:sp>
      <p:sp>
        <p:nvSpPr>
          <p:cNvPr id="38" name="Picture Placeholder 29">
            <a:extLst>
              <a:ext uri="{FF2B5EF4-FFF2-40B4-BE49-F238E27FC236}">
                <a16:creationId xmlns:a16="http://schemas.microsoft.com/office/drawing/2014/main" id="{29DEAC6C-0B95-082C-AE64-4DB58BBA1ACE}"/>
              </a:ext>
            </a:extLst>
          </p:cNvPr>
          <p:cNvSpPr>
            <a:spLocks noGrp="1"/>
          </p:cNvSpPr>
          <p:nvPr>
            <p:ph type="pic" sz="quarter" idx="12"/>
          </p:nvPr>
        </p:nvSpPr>
        <p:spPr>
          <a:xfrm>
            <a:off x="4315769" y="1798655"/>
            <a:ext cx="3560461" cy="3558536"/>
          </a:xfrm>
        </p:spPr>
        <p:txBody>
          <a:bodyPr/>
          <a:lstStyle/>
          <a:p>
            <a:endParaRPr lang="en-US"/>
          </a:p>
        </p:txBody>
      </p:sp>
      <p:sp>
        <p:nvSpPr>
          <p:cNvPr id="40" name="Picture Placeholder 29">
            <a:extLst>
              <a:ext uri="{FF2B5EF4-FFF2-40B4-BE49-F238E27FC236}">
                <a16:creationId xmlns:a16="http://schemas.microsoft.com/office/drawing/2014/main" id="{6A31F244-4234-8398-1A92-815E5A2CE893}"/>
              </a:ext>
            </a:extLst>
          </p:cNvPr>
          <p:cNvSpPr>
            <a:spLocks noGrp="1"/>
          </p:cNvSpPr>
          <p:nvPr>
            <p:ph type="pic" sz="quarter" idx="14"/>
          </p:nvPr>
        </p:nvSpPr>
        <p:spPr>
          <a:xfrm>
            <a:off x="8021940" y="1798655"/>
            <a:ext cx="3560461" cy="3558536"/>
          </a:xfrm>
        </p:spPr>
        <p:txBody>
          <a:bodyPr/>
          <a:lstStyle/>
          <a:p>
            <a:endParaRPr lang="en-US"/>
          </a:p>
        </p:txBody>
      </p:sp>
      <p:sp>
        <p:nvSpPr>
          <p:cNvPr id="4" name="Text Placeholder 3">
            <a:extLst>
              <a:ext uri="{FF2B5EF4-FFF2-40B4-BE49-F238E27FC236}">
                <a16:creationId xmlns:a16="http://schemas.microsoft.com/office/drawing/2014/main" id="{EFD57F27-E780-1D1A-2235-3359A9AD23EE}"/>
              </a:ext>
            </a:extLst>
          </p:cNvPr>
          <p:cNvSpPr>
            <a:spLocks noGrp="1"/>
          </p:cNvSpPr>
          <p:nvPr>
            <p:ph type="body" sz="quarter" idx="16"/>
          </p:nvPr>
        </p:nvSpPr>
        <p:spPr>
          <a:xfrm>
            <a:off x="609597"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a:t>Click to edit Master text</a:t>
            </a:r>
          </a:p>
        </p:txBody>
      </p:sp>
      <p:sp>
        <p:nvSpPr>
          <p:cNvPr id="6" name="TextBox 5">
            <a:extLst>
              <a:ext uri="{FF2B5EF4-FFF2-40B4-BE49-F238E27FC236}">
                <a16:creationId xmlns:a16="http://schemas.microsoft.com/office/drawing/2014/main" id="{48C3F6AF-61A0-8B1C-2E91-A2C94FBCE73C}"/>
              </a:ext>
            </a:extLst>
          </p:cNvPr>
          <p:cNvSpPr txBox="1"/>
          <p:nvPr userDrawn="1"/>
        </p:nvSpPr>
        <p:spPr>
          <a:xfrm>
            <a:off x="5327374" y="5396947"/>
            <a:ext cx="0" cy="0"/>
          </a:xfrm>
          <a:prstGeom prst="rect">
            <a:avLst/>
          </a:prstGeom>
          <a:noFill/>
        </p:spPr>
        <p:txBody>
          <a:bodyPr wrap="none" rtlCol="0">
            <a:noAutofit/>
          </a:bodyPr>
          <a:lstStyle/>
          <a:p>
            <a:pPr algn="ctr"/>
            <a:endParaRPr lang="en-US" sz="1600" err="1"/>
          </a:p>
        </p:txBody>
      </p:sp>
      <p:sp>
        <p:nvSpPr>
          <p:cNvPr id="7" name="Text Placeholder 3">
            <a:extLst>
              <a:ext uri="{FF2B5EF4-FFF2-40B4-BE49-F238E27FC236}">
                <a16:creationId xmlns:a16="http://schemas.microsoft.com/office/drawing/2014/main" id="{A23D2F03-3057-A9E9-4126-7CC220620444}"/>
              </a:ext>
            </a:extLst>
          </p:cNvPr>
          <p:cNvSpPr>
            <a:spLocks noGrp="1"/>
          </p:cNvSpPr>
          <p:nvPr>
            <p:ph type="body" sz="quarter" idx="17"/>
          </p:nvPr>
        </p:nvSpPr>
        <p:spPr>
          <a:xfrm>
            <a:off x="4315769"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a:t>Click to edit Master text</a:t>
            </a:r>
          </a:p>
        </p:txBody>
      </p:sp>
      <p:sp>
        <p:nvSpPr>
          <p:cNvPr id="8" name="Text Placeholder 3">
            <a:extLst>
              <a:ext uri="{FF2B5EF4-FFF2-40B4-BE49-F238E27FC236}">
                <a16:creationId xmlns:a16="http://schemas.microsoft.com/office/drawing/2014/main" id="{6A58090A-63C8-ADC3-23D8-A48EFF69A45F}"/>
              </a:ext>
            </a:extLst>
          </p:cNvPr>
          <p:cNvSpPr>
            <a:spLocks noGrp="1"/>
          </p:cNvSpPr>
          <p:nvPr>
            <p:ph type="body" sz="quarter" idx="18"/>
          </p:nvPr>
        </p:nvSpPr>
        <p:spPr>
          <a:xfrm>
            <a:off x="8021939"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a:t>Click to edit Master text</a:t>
            </a:r>
          </a:p>
        </p:txBody>
      </p:sp>
    </p:spTree>
    <p:extLst>
      <p:ext uri="{BB962C8B-B14F-4D97-AF65-F5344CB8AC3E}">
        <p14:creationId xmlns:p14="http://schemas.microsoft.com/office/powerpoint/2010/main" val="1530854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EFD57F27-E780-1D1A-2235-3359A9AD23EE}"/>
              </a:ext>
            </a:extLst>
          </p:cNvPr>
          <p:cNvSpPr>
            <a:spLocks noGrp="1"/>
          </p:cNvSpPr>
          <p:nvPr>
            <p:ph type="body" sz="quarter" idx="16"/>
          </p:nvPr>
        </p:nvSpPr>
        <p:spPr>
          <a:xfrm>
            <a:off x="609597"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a:t>Click to edit Master text</a:t>
            </a:r>
          </a:p>
        </p:txBody>
      </p:sp>
      <p:sp>
        <p:nvSpPr>
          <p:cNvPr id="7" name="Text Placeholder 3">
            <a:extLst>
              <a:ext uri="{FF2B5EF4-FFF2-40B4-BE49-F238E27FC236}">
                <a16:creationId xmlns:a16="http://schemas.microsoft.com/office/drawing/2014/main" id="{A23D2F03-3057-A9E9-4126-7CC220620444}"/>
              </a:ext>
            </a:extLst>
          </p:cNvPr>
          <p:cNvSpPr>
            <a:spLocks noGrp="1"/>
          </p:cNvSpPr>
          <p:nvPr>
            <p:ph type="body" sz="quarter" idx="17"/>
          </p:nvPr>
        </p:nvSpPr>
        <p:spPr>
          <a:xfrm>
            <a:off x="4315769"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a:t>Click to edit Master text</a:t>
            </a:r>
          </a:p>
        </p:txBody>
      </p:sp>
      <p:sp>
        <p:nvSpPr>
          <p:cNvPr id="8" name="Text Placeholder 3">
            <a:extLst>
              <a:ext uri="{FF2B5EF4-FFF2-40B4-BE49-F238E27FC236}">
                <a16:creationId xmlns:a16="http://schemas.microsoft.com/office/drawing/2014/main" id="{6A58090A-63C8-ADC3-23D8-A48EFF69A45F}"/>
              </a:ext>
            </a:extLst>
          </p:cNvPr>
          <p:cNvSpPr>
            <a:spLocks noGrp="1"/>
          </p:cNvSpPr>
          <p:nvPr>
            <p:ph type="body" sz="quarter" idx="18"/>
          </p:nvPr>
        </p:nvSpPr>
        <p:spPr>
          <a:xfrm>
            <a:off x="8021939"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a:t>Click to edit Master text</a:t>
            </a:r>
          </a:p>
        </p:txBody>
      </p:sp>
      <p:sp>
        <p:nvSpPr>
          <p:cNvPr id="11" name="Chart Placeholder 4">
            <a:extLst>
              <a:ext uri="{FF2B5EF4-FFF2-40B4-BE49-F238E27FC236}">
                <a16:creationId xmlns:a16="http://schemas.microsoft.com/office/drawing/2014/main" id="{3EF471E3-3169-E47C-1DF5-8E18891BD311}"/>
              </a:ext>
            </a:extLst>
          </p:cNvPr>
          <p:cNvSpPr>
            <a:spLocks noGrp="1"/>
          </p:cNvSpPr>
          <p:nvPr>
            <p:ph type="chart" sz="quarter" idx="19"/>
          </p:nvPr>
        </p:nvSpPr>
        <p:spPr>
          <a:xfrm>
            <a:off x="609600" y="1798638"/>
            <a:ext cx="3560763" cy="3559175"/>
          </a:xfrm>
        </p:spPr>
        <p:txBody>
          <a:bodyPr/>
          <a:lstStyle/>
          <a:p>
            <a:endParaRPr lang="en-US"/>
          </a:p>
        </p:txBody>
      </p:sp>
      <p:sp>
        <p:nvSpPr>
          <p:cNvPr id="12" name="Chart Placeholder 4">
            <a:extLst>
              <a:ext uri="{FF2B5EF4-FFF2-40B4-BE49-F238E27FC236}">
                <a16:creationId xmlns:a16="http://schemas.microsoft.com/office/drawing/2014/main" id="{AFF3D7C2-5A28-5CCC-774B-408975F809D4}"/>
              </a:ext>
            </a:extLst>
          </p:cNvPr>
          <p:cNvSpPr>
            <a:spLocks noGrp="1"/>
          </p:cNvSpPr>
          <p:nvPr>
            <p:ph type="chart" sz="quarter" idx="20"/>
          </p:nvPr>
        </p:nvSpPr>
        <p:spPr>
          <a:xfrm>
            <a:off x="4315617" y="1798014"/>
            <a:ext cx="3560763" cy="3559175"/>
          </a:xfrm>
        </p:spPr>
        <p:txBody>
          <a:bodyPr/>
          <a:lstStyle/>
          <a:p>
            <a:endParaRPr lang="en-US"/>
          </a:p>
        </p:txBody>
      </p:sp>
      <p:sp>
        <p:nvSpPr>
          <p:cNvPr id="13" name="Chart Placeholder 4">
            <a:extLst>
              <a:ext uri="{FF2B5EF4-FFF2-40B4-BE49-F238E27FC236}">
                <a16:creationId xmlns:a16="http://schemas.microsoft.com/office/drawing/2014/main" id="{F4526561-6D13-A8BC-DFED-3E9422B381E9}"/>
              </a:ext>
            </a:extLst>
          </p:cNvPr>
          <p:cNvSpPr>
            <a:spLocks noGrp="1"/>
          </p:cNvSpPr>
          <p:nvPr>
            <p:ph type="chart" sz="quarter" idx="21"/>
          </p:nvPr>
        </p:nvSpPr>
        <p:spPr>
          <a:xfrm>
            <a:off x="8021634" y="1798014"/>
            <a:ext cx="3560763" cy="3559175"/>
          </a:xfrm>
        </p:spPr>
        <p:txBody>
          <a:bodyPr/>
          <a:lstStyle/>
          <a:p>
            <a:endParaRPr lang="en-US"/>
          </a:p>
        </p:txBody>
      </p:sp>
    </p:spTree>
    <p:extLst>
      <p:ext uri="{BB962C8B-B14F-4D97-AF65-F5344CB8AC3E}">
        <p14:creationId xmlns:p14="http://schemas.microsoft.com/office/powerpoint/2010/main" val="4021952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9523D3-F72C-A737-D43A-E356A52D838C}"/>
              </a:ext>
            </a:extLst>
          </p:cNvPr>
          <p:cNvSpPr/>
          <p:nvPr userDrawn="1"/>
        </p:nvSpPr>
        <p:spPr bwMode="auto">
          <a:xfrm>
            <a:off x="0" y="0"/>
            <a:ext cx="12192000" cy="6858000"/>
          </a:xfrm>
          <a:prstGeom prst="rect">
            <a:avLst/>
          </a:prstGeom>
          <a:solidFill>
            <a:schemeClr val="bg1"/>
          </a:solidFill>
          <a:ln w="12700" cap="sq" algn="ctr">
            <a:noFill/>
            <a:miter lim="800000"/>
            <a:headEnd/>
            <a:tailEnd/>
          </a:ln>
          <a:effectLst/>
        </p:spPr>
        <p:txBody>
          <a:bodyPr wrap="none" rtlCol="0" anchor="ctr"/>
          <a:lstStyle/>
          <a:p>
            <a:pPr algn="ctr"/>
            <a:endParaRPr lang="en-US" sz="1600">
              <a:solidFill>
                <a:schemeClr val="bg1"/>
              </a:solidFill>
              <a:latin typeface="+mn-lt"/>
            </a:endParaRPr>
          </a:p>
        </p:txBody>
      </p:sp>
      <p:pic>
        <p:nvPicPr>
          <p:cNvPr id="6" name="Picture 5" descr="A grey logo with text&#10;&#10;Description automatically generated">
            <a:extLst>
              <a:ext uri="{FF2B5EF4-FFF2-40B4-BE49-F238E27FC236}">
                <a16:creationId xmlns:a16="http://schemas.microsoft.com/office/drawing/2014/main" id="{B1D05FE9-9C13-6D48-7303-93DC7F7D7A37}"/>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tretch/>
        </p:blipFill>
        <p:spPr>
          <a:xfrm>
            <a:off x="3810000" y="1143000"/>
            <a:ext cx="4572000" cy="457200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9523D3-F72C-A737-D43A-E356A52D838C}"/>
              </a:ext>
            </a:extLst>
          </p:cNvPr>
          <p:cNvSpPr/>
          <p:nvPr userDrawn="1"/>
        </p:nvSpPr>
        <p:spPr bwMode="auto">
          <a:xfrm>
            <a:off x="0" y="0"/>
            <a:ext cx="12192000" cy="6858000"/>
          </a:xfrm>
          <a:prstGeom prst="rect">
            <a:avLst/>
          </a:prstGeom>
          <a:solidFill>
            <a:schemeClr val="bg1"/>
          </a:solidFill>
          <a:ln w="12700" cap="sq" algn="ctr">
            <a:noFill/>
            <a:miter lim="800000"/>
            <a:headEnd/>
            <a:tailEnd/>
          </a:ln>
          <a:effectLst/>
        </p:spPr>
        <p:txBody>
          <a:bodyPr wrap="none" rtlCol="0" anchor="ctr"/>
          <a:lstStyle/>
          <a:p>
            <a:pPr algn="ctr"/>
            <a:endParaRPr lang="en-US" sz="1600">
              <a:solidFill>
                <a:schemeClr val="bg1"/>
              </a:solidFill>
              <a:latin typeface="+mn-lt"/>
            </a:endParaRPr>
          </a:p>
        </p:txBody>
      </p:sp>
    </p:spTree>
    <p:extLst>
      <p:ext uri="{BB962C8B-B14F-4D97-AF65-F5344CB8AC3E}">
        <p14:creationId xmlns:p14="http://schemas.microsoft.com/office/powerpoint/2010/main" val="3180747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FE98F50-F8E9-DD5D-F0F3-B177E05FE517}"/>
              </a:ext>
            </a:extLst>
          </p:cNvPr>
          <p:cNvSpPr/>
          <p:nvPr userDrawn="1"/>
        </p:nvSpPr>
        <p:spPr bwMode="auto">
          <a:xfrm>
            <a:off x="0" y="0"/>
            <a:ext cx="12192000" cy="1143000"/>
          </a:xfrm>
          <a:prstGeom prst="rect">
            <a:avLst/>
          </a:prstGeom>
          <a:solidFill>
            <a:srgbClr val="AB162B"/>
          </a:solidFill>
          <a:ln w="12700" cap="sq" algn="ctr">
            <a:noFill/>
            <a:miter lim="800000"/>
            <a:headEnd/>
            <a:tailEnd/>
          </a:ln>
          <a:effectLst/>
        </p:spPr>
        <p:txBody>
          <a:bodyPr wrap="none" rtlCol="0" anchor="ctr"/>
          <a:lstStyle/>
          <a:p>
            <a:pPr algn="ctr"/>
            <a:endParaRPr lang="en-US" sz="1600">
              <a:solidFill>
                <a:schemeClr val="bg1"/>
              </a:solidFill>
              <a:latin typeface="+mn-lt"/>
            </a:endParaRPr>
          </a:p>
        </p:txBody>
      </p:sp>
      <p:sp>
        <p:nvSpPr>
          <p:cNvPr id="15" name="Subtitle 2">
            <a:extLst>
              <a:ext uri="{FF2B5EF4-FFF2-40B4-BE49-F238E27FC236}">
                <a16:creationId xmlns:a16="http://schemas.microsoft.com/office/drawing/2014/main" id="{5CB2D455-4055-7480-CBDA-FD85C71EBDFE}"/>
              </a:ext>
            </a:extLst>
          </p:cNvPr>
          <p:cNvSpPr>
            <a:spLocks noGrp="1"/>
          </p:cNvSpPr>
          <p:nvPr>
            <p:ph type="subTitle" idx="1"/>
          </p:nvPr>
        </p:nvSpPr>
        <p:spPr>
          <a:xfrm>
            <a:off x="609600" y="4024064"/>
            <a:ext cx="9144000" cy="990600"/>
          </a:xfrm>
        </p:spPr>
        <p:txBody>
          <a:bodyPr anchor="t" anchorCtr="0">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6" name="Title 1">
            <a:extLst>
              <a:ext uri="{FF2B5EF4-FFF2-40B4-BE49-F238E27FC236}">
                <a16:creationId xmlns:a16="http://schemas.microsoft.com/office/drawing/2014/main" id="{B1045F49-C082-20D9-8199-F2BED577C03E}"/>
              </a:ext>
            </a:extLst>
          </p:cNvPr>
          <p:cNvSpPr>
            <a:spLocks noGrp="1"/>
          </p:cNvSpPr>
          <p:nvPr>
            <p:ph type="ctrTitle"/>
          </p:nvPr>
        </p:nvSpPr>
        <p:spPr>
          <a:xfrm>
            <a:off x="609600" y="2268416"/>
            <a:ext cx="9144000" cy="1524001"/>
          </a:xfrm>
        </p:spPr>
        <p:txBody>
          <a:bodyPr>
            <a:noAutofit/>
          </a:bodyPr>
          <a:lstStyle>
            <a:lvl1pPr>
              <a:lnSpc>
                <a:spcPts val="4200"/>
              </a:lnSpc>
              <a:defRPr sz="4000" b="1"/>
            </a:lvl1pPr>
          </a:lstStyle>
          <a:p>
            <a:r>
              <a:rPr lang="en-US"/>
              <a:t>Click to edit Master title style</a:t>
            </a:r>
          </a:p>
        </p:txBody>
      </p:sp>
      <p:sp>
        <p:nvSpPr>
          <p:cNvPr id="17" name="TextBox 16">
            <a:extLst>
              <a:ext uri="{FF2B5EF4-FFF2-40B4-BE49-F238E27FC236}">
                <a16:creationId xmlns:a16="http://schemas.microsoft.com/office/drawing/2014/main" id="{04792277-BE88-7783-1DD4-5085D63F96DC}"/>
              </a:ext>
            </a:extLst>
          </p:cNvPr>
          <p:cNvSpPr txBox="1"/>
          <p:nvPr userDrawn="1"/>
        </p:nvSpPr>
        <p:spPr>
          <a:xfrm>
            <a:off x="-433137" y="4360244"/>
            <a:ext cx="0" cy="0"/>
          </a:xfrm>
          <a:prstGeom prst="rect">
            <a:avLst/>
          </a:prstGeom>
          <a:noFill/>
        </p:spPr>
        <p:txBody>
          <a:bodyPr wrap="none" rtlCol="0">
            <a:noAutofit/>
          </a:bodyPr>
          <a:lstStyle/>
          <a:p>
            <a:pPr algn="ctr"/>
            <a:endParaRPr lang="en-US" sz="1600" err="1"/>
          </a:p>
        </p:txBody>
      </p:sp>
      <p:pic>
        <p:nvPicPr>
          <p:cNvPr id="18" name="Picture 17" descr="A grey logo with text&#10;&#10;Description automatically generated">
            <a:extLst>
              <a:ext uri="{FF2B5EF4-FFF2-40B4-BE49-F238E27FC236}">
                <a16:creationId xmlns:a16="http://schemas.microsoft.com/office/drawing/2014/main" id="{5376143C-E399-5AFE-BF3E-718BB884008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8112370" y="2836309"/>
            <a:ext cx="4079630" cy="4021691"/>
          </a:xfrm>
          <a:prstGeom prst="rect">
            <a:avLst/>
          </a:prstGeom>
        </p:spPr>
      </p:pic>
    </p:spTree>
    <p:extLst>
      <p:ext uri="{BB962C8B-B14F-4D97-AF65-F5344CB8AC3E}">
        <p14:creationId xmlns:p14="http://schemas.microsoft.com/office/powerpoint/2010/main" val="2237983437"/>
      </p:ext>
    </p:extLst>
  </p:cSld>
  <p:clrMapOvr>
    <a:masterClrMapping/>
  </p:clrMapOvr>
  <p:hf hdr="0" dt="0"/>
  <p:extLst>
    <p:ext uri="{DCECCB84-F9BA-43D5-87BE-67443E8EF086}">
      <p15:sldGuideLst xmlns:p15="http://schemas.microsoft.com/office/powerpoint/2012/main">
        <p15:guide id="1" pos="4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a:p>
        </p:txBody>
      </p:sp>
      <p:sp>
        <p:nvSpPr>
          <p:cNvPr id="14" name="Rectangle 6"/>
          <p:cNvSpPr>
            <a:spLocks noGrp="1"/>
          </p:cNvSpPr>
          <p:nvPr>
            <p:ph idx="1"/>
          </p:nvPr>
        </p:nvSpPr>
        <p:spPr>
          <a:xfrm>
            <a:off x="609600" y="1524000"/>
            <a:ext cx="10972800" cy="4648200"/>
          </a:xfrm>
        </p:spPr>
        <p:txBody>
          <a:bodyPr/>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Tree>
    <p:extLst>
      <p:ext uri="{BB962C8B-B14F-4D97-AF65-F5344CB8AC3E}">
        <p14:creationId xmlns:p14="http://schemas.microsoft.com/office/powerpoint/2010/main" val="4115709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a:p>
        </p:txBody>
      </p:sp>
      <p:sp>
        <p:nvSpPr>
          <p:cNvPr id="14" name="Rectangle 6"/>
          <p:cNvSpPr>
            <a:spLocks noGrp="1"/>
          </p:cNvSpPr>
          <p:nvPr>
            <p:ph idx="1"/>
          </p:nvPr>
        </p:nvSpPr>
        <p:spPr>
          <a:xfrm>
            <a:off x="609600" y="1795464"/>
            <a:ext cx="3491097" cy="4189412"/>
          </a:xfrm>
        </p:spPr>
        <p:txBody>
          <a:bodyPr anchor="ctr" anchorCtr="0"/>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19" name="Picture Placeholder 11">
            <a:extLst>
              <a:ext uri="{FF2B5EF4-FFF2-40B4-BE49-F238E27FC236}">
                <a16:creationId xmlns:a16="http://schemas.microsoft.com/office/drawing/2014/main" id="{951C2A1F-7537-C4F1-6B37-08D509AD72E4}"/>
              </a:ext>
            </a:extLst>
          </p:cNvPr>
          <p:cNvSpPr>
            <a:spLocks noGrp="1"/>
          </p:cNvSpPr>
          <p:nvPr>
            <p:ph type="pic" sz="quarter" idx="10"/>
          </p:nvPr>
        </p:nvSpPr>
        <p:spPr>
          <a:xfrm>
            <a:off x="4263325" y="1799550"/>
            <a:ext cx="3578225" cy="2012950"/>
          </a:xfrm>
        </p:spPr>
        <p:txBody>
          <a:bodyPr/>
          <a:lstStyle/>
          <a:p>
            <a:endParaRPr lang="en-US"/>
          </a:p>
        </p:txBody>
      </p:sp>
      <p:sp>
        <p:nvSpPr>
          <p:cNvPr id="20" name="Picture Placeholder 11">
            <a:extLst>
              <a:ext uri="{FF2B5EF4-FFF2-40B4-BE49-F238E27FC236}">
                <a16:creationId xmlns:a16="http://schemas.microsoft.com/office/drawing/2014/main" id="{92441D67-6FBE-E495-29AB-89B669EEECE6}"/>
              </a:ext>
            </a:extLst>
          </p:cNvPr>
          <p:cNvSpPr>
            <a:spLocks noGrp="1"/>
          </p:cNvSpPr>
          <p:nvPr>
            <p:ph type="pic" sz="quarter" idx="11"/>
          </p:nvPr>
        </p:nvSpPr>
        <p:spPr>
          <a:xfrm>
            <a:off x="4263322" y="3975484"/>
            <a:ext cx="3578225" cy="2012950"/>
          </a:xfrm>
        </p:spPr>
        <p:txBody>
          <a:bodyPr/>
          <a:lstStyle/>
          <a:p>
            <a:endParaRPr lang="en-US"/>
          </a:p>
        </p:txBody>
      </p:sp>
      <p:sp>
        <p:nvSpPr>
          <p:cNvPr id="21" name="Picture Placeholder 11">
            <a:extLst>
              <a:ext uri="{FF2B5EF4-FFF2-40B4-BE49-F238E27FC236}">
                <a16:creationId xmlns:a16="http://schemas.microsoft.com/office/drawing/2014/main" id="{EF4467BA-E9BA-5857-EAD9-76EDE888A9BB}"/>
              </a:ext>
            </a:extLst>
          </p:cNvPr>
          <p:cNvSpPr>
            <a:spLocks noGrp="1"/>
          </p:cNvSpPr>
          <p:nvPr>
            <p:ph type="pic" sz="quarter" idx="12"/>
          </p:nvPr>
        </p:nvSpPr>
        <p:spPr>
          <a:xfrm>
            <a:off x="8004175" y="1795464"/>
            <a:ext cx="3578225" cy="2012950"/>
          </a:xfrm>
        </p:spPr>
        <p:txBody>
          <a:bodyPr/>
          <a:lstStyle/>
          <a:p>
            <a:endParaRPr lang="en-US"/>
          </a:p>
        </p:txBody>
      </p:sp>
      <p:sp>
        <p:nvSpPr>
          <p:cNvPr id="22" name="Picture Placeholder 11">
            <a:extLst>
              <a:ext uri="{FF2B5EF4-FFF2-40B4-BE49-F238E27FC236}">
                <a16:creationId xmlns:a16="http://schemas.microsoft.com/office/drawing/2014/main" id="{EEE304F3-E1CB-FB4B-9A38-A4949DB383CE}"/>
              </a:ext>
            </a:extLst>
          </p:cNvPr>
          <p:cNvSpPr>
            <a:spLocks noGrp="1"/>
          </p:cNvSpPr>
          <p:nvPr>
            <p:ph type="pic" sz="quarter" idx="13"/>
          </p:nvPr>
        </p:nvSpPr>
        <p:spPr>
          <a:xfrm>
            <a:off x="8004172" y="3971398"/>
            <a:ext cx="3578225" cy="2012950"/>
          </a:xfrm>
        </p:spPr>
        <p:txBody>
          <a:bodyPr/>
          <a:lstStyle/>
          <a:p>
            <a:endParaRPr lang="en-US"/>
          </a:p>
        </p:txBody>
      </p:sp>
    </p:spTree>
    <p:extLst>
      <p:ext uri="{BB962C8B-B14F-4D97-AF65-F5344CB8AC3E}">
        <p14:creationId xmlns:p14="http://schemas.microsoft.com/office/powerpoint/2010/main" val="4205145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a:xfrm>
            <a:off x="609600" y="351367"/>
            <a:ext cx="10972800" cy="800100"/>
          </a:xfrm>
        </p:spPr>
        <p:txBody>
          <a:bodyPr anchor="b" anchorCtr="0"/>
          <a:lstStyle/>
          <a:p>
            <a:r>
              <a:rPr lang="en-US" noProof="1"/>
              <a:t>Click to edit Master title style</a:t>
            </a:r>
            <a:endParaRPr lang="en-US"/>
          </a:p>
        </p:txBody>
      </p:sp>
      <p:sp>
        <p:nvSpPr>
          <p:cNvPr id="14" name="Rectangle 6"/>
          <p:cNvSpPr>
            <a:spLocks noGrp="1"/>
          </p:cNvSpPr>
          <p:nvPr>
            <p:ph idx="1"/>
          </p:nvPr>
        </p:nvSpPr>
        <p:spPr>
          <a:xfrm>
            <a:off x="8091303" y="1795464"/>
            <a:ext cx="3491097" cy="4189412"/>
          </a:xfrm>
        </p:spPr>
        <p:txBody>
          <a:bodyPr anchor="ctr" anchorCtr="0"/>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19" name="Picture Placeholder 11">
            <a:extLst>
              <a:ext uri="{FF2B5EF4-FFF2-40B4-BE49-F238E27FC236}">
                <a16:creationId xmlns:a16="http://schemas.microsoft.com/office/drawing/2014/main" id="{951C2A1F-7537-C4F1-6B37-08D509AD72E4}"/>
              </a:ext>
            </a:extLst>
          </p:cNvPr>
          <p:cNvSpPr>
            <a:spLocks noGrp="1"/>
          </p:cNvSpPr>
          <p:nvPr>
            <p:ph type="pic" sz="quarter" idx="10"/>
          </p:nvPr>
        </p:nvSpPr>
        <p:spPr>
          <a:xfrm>
            <a:off x="609603" y="1799550"/>
            <a:ext cx="3578225" cy="2012950"/>
          </a:xfrm>
        </p:spPr>
        <p:txBody>
          <a:bodyPr/>
          <a:lstStyle/>
          <a:p>
            <a:endParaRPr lang="en-US"/>
          </a:p>
        </p:txBody>
      </p:sp>
      <p:sp>
        <p:nvSpPr>
          <p:cNvPr id="20" name="Picture Placeholder 11">
            <a:extLst>
              <a:ext uri="{FF2B5EF4-FFF2-40B4-BE49-F238E27FC236}">
                <a16:creationId xmlns:a16="http://schemas.microsoft.com/office/drawing/2014/main" id="{92441D67-6FBE-E495-29AB-89B669EEECE6}"/>
              </a:ext>
            </a:extLst>
          </p:cNvPr>
          <p:cNvSpPr>
            <a:spLocks noGrp="1"/>
          </p:cNvSpPr>
          <p:nvPr>
            <p:ph type="pic" sz="quarter" idx="11"/>
          </p:nvPr>
        </p:nvSpPr>
        <p:spPr>
          <a:xfrm>
            <a:off x="609600" y="3975484"/>
            <a:ext cx="3578225" cy="2012950"/>
          </a:xfrm>
        </p:spPr>
        <p:txBody>
          <a:bodyPr/>
          <a:lstStyle/>
          <a:p>
            <a:endParaRPr lang="en-US"/>
          </a:p>
        </p:txBody>
      </p:sp>
      <p:sp>
        <p:nvSpPr>
          <p:cNvPr id="21" name="Picture Placeholder 11">
            <a:extLst>
              <a:ext uri="{FF2B5EF4-FFF2-40B4-BE49-F238E27FC236}">
                <a16:creationId xmlns:a16="http://schemas.microsoft.com/office/drawing/2014/main" id="{EF4467BA-E9BA-5857-EAD9-76EDE888A9BB}"/>
              </a:ext>
            </a:extLst>
          </p:cNvPr>
          <p:cNvSpPr>
            <a:spLocks noGrp="1"/>
          </p:cNvSpPr>
          <p:nvPr>
            <p:ph type="pic" sz="quarter" idx="12"/>
          </p:nvPr>
        </p:nvSpPr>
        <p:spPr>
          <a:xfrm>
            <a:off x="4350453" y="1795464"/>
            <a:ext cx="3578225" cy="2012950"/>
          </a:xfrm>
        </p:spPr>
        <p:txBody>
          <a:bodyPr/>
          <a:lstStyle/>
          <a:p>
            <a:endParaRPr lang="en-US"/>
          </a:p>
        </p:txBody>
      </p:sp>
      <p:sp>
        <p:nvSpPr>
          <p:cNvPr id="22" name="Picture Placeholder 11">
            <a:extLst>
              <a:ext uri="{FF2B5EF4-FFF2-40B4-BE49-F238E27FC236}">
                <a16:creationId xmlns:a16="http://schemas.microsoft.com/office/drawing/2014/main" id="{EEE304F3-E1CB-FB4B-9A38-A4949DB383CE}"/>
              </a:ext>
            </a:extLst>
          </p:cNvPr>
          <p:cNvSpPr>
            <a:spLocks noGrp="1"/>
          </p:cNvSpPr>
          <p:nvPr>
            <p:ph type="pic" sz="quarter" idx="13"/>
          </p:nvPr>
        </p:nvSpPr>
        <p:spPr>
          <a:xfrm>
            <a:off x="4350450" y="3971398"/>
            <a:ext cx="3578225" cy="2012950"/>
          </a:xfrm>
        </p:spPr>
        <p:txBody>
          <a:bodyPr/>
          <a:lstStyle/>
          <a:p>
            <a:endParaRPr lang="en-US"/>
          </a:p>
        </p:txBody>
      </p:sp>
    </p:spTree>
    <p:extLst>
      <p:ext uri="{BB962C8B-B14F-4D97-AF65-F5344CB8AC3E}">
        <p14:creationId xmlns:p14="http://schemas.microsoft.com/office/powerpoint/2010/main" val="4076799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a:p>
        </p:txBody>
      </p:sp>
      <p:sp>
        <p:nvSpPr>
          <p:cNvPr id="14" name="Rectangle 6"/>
          <p:cNvSpPr>
            <a:spLocks noGrp="1"/>
          </p:cNvSpPr>
          <p:nvPr>
            <p:ph idx="1"/>
          </p:nvPr>
        </p:nvSpPr>
        <p:spPr>
          <a:xfrm>
            <a:off x="609600" y="1795464"/>
            <a:ext cx="4141304" cy="4189412"/>
          </a:xfrm>
        </p:spPr>
        <p:txBody>
          <a:bodyPr anchor="ctr" anchorCtr="0"/>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6" name="Picture Placeholder 4">
            <a:extLst>
              <a:ext uri="{FF2B5EF4-FFF2-40B4-BE49-F238E27FC236}">
                <a16:creationId xmlns:a16="http://schemas.microsoft.com/office/drawing/2014/main" id="{47B081FF-3E29-3D08-F3F2-FAADD0528EAA}"/>
              </a:ext>
            </a:extLst>
          </p:cNvPr>
          <p:cNvSpPr>
            <a:spLocks noGrp="1"/>
          </p:cNvSpPr>
          <p:nvPr>
            <p:ph type="pic" sz="quarter" idx="10"/>
          </p:nvPr>
        </p:nvSpPr>
        <p:spPr>
          <a:xfrm>
            <a:off x="5119688" y="1795463"/>
            <a:ext cx="6462712" cy="4189412"/>
          </a:xfrm>
        </p:spPr>
        <p:txBody>
          <a:bodyPr/>
          <a:lstStyle/>
          <a:p>
            <a:endParaRPr lang="en-US"/>
          </a:p>
        </p:txBody>
      </p:sp>
    </p:spTree>
    <p:extLst>
      <p:ext uri="{BB962C8B-B14F-4D97-AF65-F5344CB8AC3E}">
        <p14:creationId xmlns:p14="http://schemas.microsoft.com/office/powerpoint/2010/main" val="3940525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a:p>
        </p:txBody>
      </p:sp>
      <p:sp>
        <p:nvSpPr>
          <p:cNvPr id="14" name="Rectangle 6"/>
          <p:cNvSpPr>
            <a:spLocks noGrp="1"/>
          </p:cNvSpPr>
          <p:nvPr>
            <p:ph idx="1"/>
          </p:nvPr>
        </p:nvSpPr>
        <p:spPr>
          <a:xfrm>
            <a:off x="609600" y="1795464"/>
            <a:ext cx="4141304" cy="4189412"/>
          </a:xfrm>
        </p:spPr>
        <p:txBody>
          <a:bodyPr anchor="ctr" anchorCtr="0"/>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4" name="Chart Placeholder 2">
            <a:extLst>
              <a:ext uri="{FF2B5EF4-FFF2-40B4-BE49-F238E27FC236}">
                <a16:creationId xmlns:a16="http://schemas.microsoft.com/office/drawing/2014/main" id="{6A0E3AFB-EF36-B596-ECF7-DB02E81A9E3B}"/>
              </a:ext>
            </a:extLst>
          </p:cNvPr>
          <p:cNvSpPr>
            <a:spLocks noGrp="1"/>
          </p:cNvSpPr>
          <p:nvPr>
            <p:ph type="chart" sz="quarter" idx="11"/>
          </p:nvPr>
        </p:nvSpPr>
        <p:spPr>
          <a:xfrm>
            <a:off x="5119688" y="1795463"/>
            <a:ext cx="6462712" cy="4189412"/>
          </a:xfrm>
        </p:spPr>
        <p:txBody>
          <a:bodyPr/>
          <a:lstStyle/>
          <a:p>
            <a:endParaRPr lang="en-US"/>
          </a:p>
        </p:txBody>
      </p:sp>
    </p:spTree>
    <p:extLst>
      <p:ext uri="{BB962C8B-B14F-4D97-AF65-F5344CB8AC3E}">
        <p14:creationId xmlns:p14="http://schemas.microsoft.com/office/powerpoint/2010/main" val="192888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a:p>
        </p:txBody>
      </p:sp>
      <p:sp>
        <p:nvSpPr>
          <p:cNvPr id="14" name="Rectangle 6"/>
          <p:cNvSpPr>
            <a:spLocks noGrp="1"/>
          </p:cNvSpPr>
          <p:nvPr>
            <p:ph idx="1"/>
          </p:nvPr>
        </p:nvSpPr>
        <p:spPr>
          <a:xfrm>
            <a:off x="7441096" y="1795464"/>
            <a:ext cx="4141304" cy="4189412"/>
          </a:xfrm>
        </p:spPr>
        <p:txBody>
          <a:bodyPr anchor="ctr" anchorCtr="0"/>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6" name="Picture Placeholder 4">
            <a:extLst>
              <a:ext uri="{FF2B5EF4-FFF2-40B4-BE49-F238E27FC236}">
                <a16:creationId xmlns:a16="http://schemas.microsoft.com/office/drawing/2014/main" id="{47B081FF-3E29-3D08-F3F2-FAADD0528EAA}"/>
              </a:ext>
            </a:extLst>
          </p:cNvPr>
          <p:cNvSpPr>
            <a:spLocks noGrp="1"/>
          </p:cNvSpPr>
          <p:nvPr>
            <p:ph type="pic" sz="quarter" idx="10"/>
          </p:nvPr>
        </p:nvSpPr>
        <p:spPr>
          <a:xfrm>
            <a:off x="609600" y="1795463"/>
            <a:ext cx="6462712" cy="4189412"/>
          </a:xfrm>
        </p:spPr>
        <p:txBody>
          <a:bodyPr/>
          <a:lstStyle/>
          <a:p>
            <a:endParaRPr lang="en-US"/>
          </a:p>
        </p:txBody>
      </p:sp>
    </p:spTree>
    <p:extLst>
      <p:ext uri="{BB962C8B-B14F-4D97-AF65-F5344CB8AC3E}">
        <p14:creationId xmlns:p14="http://schemas.microsoft.com/office/powerpoint/2010/main" val="3725992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27048"/>
            <a:ext cx="5283200" cy="4495800"/>
          </a:xfrm>
        </p:spPr>
        <p:txBody>
          <a:bodyPr>
            <a:normAutofit/>
          </a:bodyPr>
          <a:lstStyle>
            <a:lvl1pPr>
              <a:buClr>
                <a:srgbClr val="C4122F"/>
              </a:buClr>
              <a:defRPr sz="2400"/>
            </a:lvl1pPr>
            <a:lvl2pPr>
              <a:buClr>
                <a:srgbClr val="C4122F"/>
              </a:buClr>
              <a:defRPr sz="2000"/>
            </a:lvl2pPr>
            <a:lvl3pPr>
              <a:buClr>
                <a:srgbClr val="C4122F"/>
              </a:buClr>
              <a:defRPr sz="1800"/>
            </a:lvl3pPr>
            <a:lvl4pPr>
              <a:buClr>
                <a:srgbClr val="C4122F"/>
              </a:buClr>
              <a:defRPr sz="1600"/>
            </a:lvl4pPr>
            <a:lvl5pPr>
              <a:buClr>
                <a:srgbClr val="C4122F"/>
              </a:buCl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2" y="1527048"/>
            <a:ext cx="5283200" cy="4495800"/>
          </a:xfrm>
        </p:spPr>
        <p:txBody>
          <a:bodyPr>
            <a:normAutofit/>
          </a:bodyPr>
          <a:lstStyle>
            <a:lvl1pPr>
              <a:buClr>
                <a:srgbClr val="C4122F"/>
              </a:buClr>
              <a:defRPr sz="2400"/>
            </a:lvl1pPr>
            <a:lvl2pPr>
              <a:buClr>
                <a:srgbClr val="C4122F"/>
              </a:buClr>
              <a:defRPr sz="2000"/>
            </a:lvl2pPr>
            <a:lvl3pPr>
              <a:buClr>
                <a:srgbClr val="C4122F"/>
              </a:buClr>
              <a:defRPr sz="1800"/>
            </a:lvl3pPr>
            <a:lvl4pPr>
              <a:buClr>
                <a:srgbClr val="C4122F"/>
              </a:buClr>
              <a:defRPr sz="1600"/>
            </a:lvl4pPr>
            <a:lvl5pPr>
              <a:buClr>
                <a:srgbClr val="C4122F"/>
              </a:buCl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63090"/>
            <a:ext cx="10972800" cy="800100"/>
          </a:xfrm>
          <a:prstGeom prst="rect">
            <a:avLst/>
          </a:prstGeom>
        </p:spPr>
        <p:txBody>
          <a:bodyPr vert="horz" lIns="0" tIns="45720" rIns="0" bIns="45720" rtlCol="0" anchor="b" anchorCtr="0">
            <a:noAutofit/>
          </a:bodyPr>
          <a:lstStyle/>
          <a:p>
            <a:r>
              <a:rPr lang="en-US"/>
              <a:t>Click to edit Master title style</a:t>
            </a:r>
          </a:p>
        </p:txBody>
      </p:sp>
      <p:sp>
        <p:nvSpPr>
          <p:cNvPr id="3" name="Text Placeholder 2"/>
          <p:cNvSpPr>
            <a:spLocks noGrp="1"/>
          </p:cNvSpPr>
          <p:nvPr>
            <p:ph type="body" idx="1"/>
          </p:nvPr>
        </p:nvSpPr>
        <p:spPr>
          <a:xfrm>
            <a:off x="609600" y="1524000"/>
            <a:ext cx="10972800" cy="4648200"/>
          </a:xfrm>
          <a:prstGeom prst="rect">
            <a:avLst/>
          </a:prstGeom>
        </p:spPr>
        <p:txBody>
          <a:bodyPr vert="horz" lIns="0" tIns="45720" rIns="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p:nvSpPr>
        <p:spPr>
          <a:xfrm>
            <a:off x="609600" y="1234967"/>
            <a:ext cx="11582400" cy="45719"/>
          </a:xfrm>
          <a:prstGeom prst="rect">
            <a:avLst/>
          </a:prstGeom>
          <a:solidFill>
            <a:srgbClr val="AB1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A red letter w on a black background&#10;&#10;Description automatically generated">
            <a:extLst>
              <a:ext uri="{FF2B5EF4-FFF2-40B4-BE49-F238E27FC236}">
                <a16:creationId xmlns:a16="http://schemas.microsoft.com/office/drawing/2014/main" id="{628F81A4-8449-2076-D026-43F034BC1E15}"/>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0474628" y="6237513"/>
            <a:ext cx="1131217" cy="36576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705" r:id="rId2"/>
    <p:sldLayoutId id="2147483695" r:id="rId3"/>
    <p:sldLayoutId id="2147483697" r:id="rId4"/>
    <p:sldLayoutId id="2147483700" r:id="rId5"/>
    <p:sldLayoutId id="2147483699" r:id="rId6"/>
    <p:sldLayoutId id="2147483703" r:id="rId7"/>
    <p:sldLayoutId id="2147483698" r:id="rId8"/>
    <p:sldLayoutId id="2147483664" r:id="rId9"/>
    <p:sldLayoutId id="2147483666" r:id="rId10"/>
    <p:sldLayoutId id="2147483696" r:id="rId11"/>
    <p:sldLayoutId id="2147483702" r:id="rId12"/>
    <p:sldLayoutId id="2147483701" r:id="rId13"/>
    <p:sldLayoutId id="2147483704" r:id="rId14"/>
    <p:sldLayoutId id="2147483667" r:id="rId15"/>
    <p:sldLayoutId id="2147483706" r:id="rId16"/>
  </p:sldLayoutIdLst>
  <p:hf hdr="0" dt="0"/>
  <p:txStyles>
    <p:titleStyle>
      <a:lvl1pPr algn="l" defTabSz="914400" rtl="0" eaLnBrk="1" latinLnBrk="0" hangingPunct="1">
        <a:lnSpc>
          <a:spcPts val="3800"/>
        </a:lnSpc>
        <a:spcBef>
          <a:spcPct val="0"/>
        </a:spcBef>
        <a:buNone/>
        <a:defRPr sz="3600" b="1" kern="1200">
          <a:solidFill>
            <a:srgbClr val="272626"/>
          </a:solidFill>
          <a:latin typeface="Arial" panose="020B0604020202020204" pitchFamily="34" charset="0"/>
          <a:ea typeface="Verdana" pitchFamily="34" charset="0"/>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5000"/>
        </a:lnSpc>
        <a:spcBef>
          <a:spcPts val="1200"/>
        </a:spcBef>
        <a:buClr>
          <a:srgbClr val="AB162B"/>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AB162B"/>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AB162B"/>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AB162B"/>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AB162B"/>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8" Type="http://schemas.openxmlformats.org/officeDocument/2006/relationships/image" Target="../media/image26.emf"/><Relationship Id="rId13" Type="http://schemas.openxmlformats.org/officeDocument/2006/relationships/hyperlink" Target="https://www.linkedin.com/school/worcester-polytechnic-institute/" TargetMode="External"/><Relationship Id="rId18" Type="http://schemas.openxmlformats.org/officeDocument/2006/relationships/image" Target="../media/image31.jpeg"/><Relationship Id="rId3" Type="http://schemas.openxmlformats.org/officeDocument/2006/relationships/hyperlink" Target="https://twitter.com/WPI" TargetMode="External"/><Relationship Id="rId7" Type="http://schemas.openxmlformats.org/officeDocument/2006/relationships/hyperlink" Target="https://www.facebook.com/wpi.edu" TargetMode="External"/><Relationship Id="rId12" Type="http://schemas.openxmlformats.org/officeDocument/2006/relationships/image" Target="../media/image28.emf"/><Relationship Id="rId17" Type="http://schemas.openxmlformats.org/officeDocument/2006/relationships/image" Target="../media/image30.jpeg"/><Relationship Id="rId2" Type="http://schemas.openxmlformats.org/officeDocument/2006/relationships/notesSlide" Target="../notesSlides/notesSlide12.xml"/><Relationship Id="rId16" Type="http://schemas.openxmlformats.org/officeDocument/2006/relationships/image" Target="../media/image6.emf"/><Relationship Id="rId20" Type="http://schemas.openxmlformats.org/officeDocument/2006/relationships/image" Target="../media/image33.jpeg"/><Relationship Id="rId1" Type="http://schemas.openxmlformats.org/officeDocument/2006/relationships/slideLayout" Target="../slideLayouts/slideLayout16.xml"/><Relationship Id="rId6" Type="http://schemas.openxmlformats.org/officeDocument/2006/relationships/image" Target="../media/image25.emf"/><Relationship Id="rId11" Type="http://schemas.openxmlformats.org/officeDocument/2006/relationships/hyperlink" Target="https://www.youtube.com/user/WPI" TargetMode="External"/><Relationship Id="rId5" Type="http://schemas.openxmlformats.org/officeDocument/2006/relationships/hyperlink" Target="https://www.instagram.com/wpi" TargetMode="External"/><Relationship Id="rId15" Type="http://schemas.openxmlformats.org/officeDocument/2006/relationships/hyperlink" Target="https://www.wpi.edu/" TargetMode="External"/><Relationship Id="rId10" Type="http://schemas.openxmlformats.org/officeDocument/2006/relationships/image" Target="../media/image27.emf"/><Relationship Id="rId19" Type="http://schemas.openxmlformats.org/officeDocument/2006/relationships/image" Target="../media/image32.jpeg"/><Relationship Id="rId4" Type="http://schemas.openxmlformats.org/officeDocument/2006/relationships/image" Target="../media/image24.emf"/><Relationship Id="rId9" Type="http://schemas.openxmlformats.org/officeDocument/2006/relationships/hyperlink" Target="https://www.tiktok.com/@wpi.edu" TargetMode="External"/><Relationship Id="rId14" Type="http://schemas.openxmlformats.org/officeDocument/2006/relationships/image" Target="../media/image29.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B9D03-468E-E3AE-0429-329A2472C24F}"/>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69727A17-E139-C3CE-E752-A614FDF89328}"/>
              </a:ext>
            </a:extLst>
          </p:cNvPr>
          <p:cNvSpPr/>
          <p:nvPr/>
        </p:nvSpPr>
        <p:spPr bwMode="auto">
          <a:xfrm>
            <a:off x="7803575" y="3429000"/>
            <a:ext cx="4388425" cy="3429000"/>
          </a:xfrm>
          <a:prstGeom prst="rect">
            <a:avLst/>
          </a:prstGeom>
          <a:solidFill>
            <a:srgbClr val="AB162B"/>
          </a:solidFill>
          <a:ln w="12700" cap="sq" algn="ctr">
            <a:noFill/>
            <a:miter lim="800000"/>
            <a:headEnd/>
            <a:tailEnd/>
          </a:ln>
          <a:effectLst/>
        </p:spPr>
        <p:txBody>
          <a:bodyPr wrap="none" rtlCol="0" anchor="ctr"/>
          <a:lstStyle/>
          <a:p>
            <a:pPr algn="ctr"/>
            <a:endParaRPr lang="en-US" sz="1600">
              <a:solidFill>
                <a:schemeClr val="bg1"/>
              </a:solidFill>
              <a:latin typeface="+mn-lt"/>
            </a:endParaRPr>
          </a:p>
        </p:txBody>
      </p:sp>
      <p:sp>
        <p:nvSpPr>
          <p:cNvPr id="21" name="TextBox 20">
            <a:extLst>
              <a:ext uri="{FF2B5EF4-FFF2-40B4-BE49-F238E27FC236}">
                <a16:creationId xmlns:a16="http://schemas.microsoft.com/office/drawing/2014/main" id="{768A505F-55BA-0936-DB38-B4A93A694F33}"/>
              </a:ext>
            </a:extLst>
          </p:cNvPr>
          <p:cNvSpPr txBox="1"/>
          <p:nvPr/>
        </p:nvSpPr>
        <p:spPr>
          <a:xfrm>
            <a:off x="9997857" y="-1481753"/>
            <a:ext cx="0" cy="0"/>
          </a:xfrm>
          <a:prstGeom prst="rect">
            <a:avLst/>
          </a:prstGeom>
          <a:noFill/>
        </p:spPr>
        <p:txBody>
          <a:bodyPr wrap="none" rtlCol="0">
            <a:noAutofit/>
          </a:bodyPr>
          <a:lstStyle/>
          <a:p>
            <a:pPr algn="ctr"/>
            <a:endParaRPr lang="en-US" sz="1600" err="1"/>
          </a:p>
        </p:txBody>
      </p:sp>
      <p:sp>
        <p:nvSpPr>
          <p:cNvPr id="15" name="TextBox 14">
            <a:extLst>
              <a:ext uri="{FF2B5EF4-FFF2-40B4-BE49-F238E27FC236}">
                <a16:creationId xmlns:a16="http://schemas.microsoft.com/office/drawing/2014/main" id="{956C51D6-9D7F-83DC-0582-DDEF2F0AA6BB}"/>
              </a:ext>
            </a:extLst>
          </p:cNvPr>
          <p:cNvSpPr txBox="1"/>
          <p:nvPr/>
        </p:nvSpPr>
        <p:spPr>
          <a:xfrm>
            <a:off x="9997857" y="1826731"/>
            <a:ext cx="0" cy="0"/>
          </a:xfrm>
          <a:prstGeom prst="rect">
            <a:avLst/>
          </a:prstGeom>
          <a:noFill/>
        </p:spPr>
        <p:txBody>
          <a:bodyPr wrap="none" rtlCol="0">
            <a:noAutofit/>
          </a:bodyPr>
          <a:lstStyle/>
          <a:p>
            <a:pPr algn="ctr"/>
            <a:endParaRPr lang="en-US" sz="1600" err="1">
              <a:solidFill>
                <a:srgbClr val="AB162B"/>
              </a:solidFill>
            </a:endParaRPr>
          </a:p>
        </p:txBody>
      </p:sp>
      <p:sp>
        <p:nvSpPr>
          <p:cNvPr id="16" name="Rectangle 15">
            <a:extLst>
              <a:ext uri="{FF2B5EF4-FFF2-40B4-BE49-F238E27FC236}">
                <a16:creationId xmlns:a16="http://schemas.microsoft.com/office/drawing/2014/main" id="{BD5B32AD-707F-14D7-6E89-7592927D184B}"/>
              </a:ext>
            </a:extLst>
          </p:cNvPr>
          <p:cNvSpPr/>
          <p:nvPr/>
        </p:nvSpPr>
        <p:spPr>
          <a:xfrm>
            <a:off x="9540657" y="2515873"/>
            <a:ext cx="914400" cy="45720"/>
          </a:xfrm>
          <a:prstGeom prst="rect">
            <a:avLst/>
          </a:prstGeom>
          <a:solidFill>
            <a:srgbClr val="AB1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17" name="Content Placeholder 2">
            <a:extLst>
              <a:ext uri="{FF2B5EF4-FFF2-40B4-BE49-F238E27FC236}">
                <a16:creationId xmlns:a16="http://schemas.microsoft.com/office/drawing/2014/main" id="{3E78D084-2786-1673-1A6E-34FCA66B888A}"/>
              </a:ext>
            </a:extLst>
          </p:cNvPr>
          <p:cNvSpPr txBox="1">
            <a:spLocks/>
          </p:cNvSpPr>
          <p:nvPr/>
        </p:nvSpPr>
        <p:spPr>
          <a:xfrm>
            <a:off x="8495227" y="802919"/>
            <a:ext cx="3005261" cy="348230"/>
          </a:xfrm>
          <a:prstGeom prst="rect">
            <a:avLst/>
          </a:prstGeom>
        </p:spPr>
        <p:txBody>
          <a:bodyPr vert="horz" lIns="0" tIns="0" rIns="0" bIns="0" rtlCol="0" anchor="t" anchorCtr="0">
            <a:noAutofit/>
          </a:bodyPr>
          <a:lstStyle>
            <a:lvl1pPr marL="274320" indent="-274320" algn="l" defTabSz="914400" rtl="0" eaLnBrk="1" latinLnBrk="0" hangingPunct="1">
              <a:lnSpc>
                <a:spcPct val="95000"/>
              </a:lnSpc>
              <a:spcBef>
                <a:spcPts val="1200"/>
              </a:spcBef>
              <a:buClr>
                <a:srgbClr val="C4122F"/>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C4122F"/>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C4122F"/>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C4122F"/>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C4122F"/>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lnSpc>
                <a:spcPts val="3800"/>
              </a:lnSpc>
              <a:spcBef>
                <a:spcPts val="0"/>
              </a:spcBef>
              <a:spcAft>
                <a:spcPts val="500"/>
              </a:spcAft>
              <a:buFont typeface="Arial" pitchFamily="34" charset="0"/>
              <a:buNone/>
            </a:pPr>
            <a:r>
              <a:rPr lang="en-US" sz="2800" b="1" spc="500">
                <a:solidFill>
                  <a:srgbClr val="AB162B"/>
                </a:solidFill>
              </a:rPr>
              <a:t>THEORY</a:t>
            </a:r>
            <a:br>
              <a:rPr lang="en-US" sz="2800" b="1" spc="500">
                <a:solidFill>
                  <a:srgbClr val="AB162B"/>
                </a:solidFill>
              </a:rPr>
            </a:br>
            <a:r>
              <a:rPr lang="en-US" sz="2800" b="1" spc="500">
                <a:solidFill>
                  <a:srgbClr val="AB162B"/>
                </a:solidFill>
              </a:rPr>
              <a:t>PRACTICE</a:t>
            </a:r>
            <a:br>
              <a:rPr lang="en-US" sz="2800" b="1" spc="500">
                <a:solidFill>
                  <a:srgbClr val="AB162B"/>
                </a:solidFill>
              </a:rPr>
            </a:br>
            <a:r>
              <a:rPr lang="en-US" sz="2800" b="1" spc="500">
                <a:solidFill>
                  <a:srgbClr val="AB162B"/>
                </a:solidFill>
              </a:rPr>
              <a:t>IMPACT</a:t>
            </a:r>
          </a:p>
        </p:txBody>
      </p:sp>
      <p:sp>
        <p:nvSpPr>
          <p:cNvPr id="27" name="TextBox 26">
            <a:extLst>
              <a:ext uri="{FF2B5EF4-FFF2-40B4-BE49-F238E27FC236}">
                <a16:creationId xmlns:a16="http://schemas.microsoft.com/office/drawing/2014/main" id="{3D8F54C2-D93B-B195-8113-8E3055C8C885}"/>
              </a:ext>
            </a:extLst>
          </p:cNvPr>
          <p:cNvSpPr txBox="1"/>
          <p:nvPr/>
        </p:nvSpPr>
        <p:spPr>
          <a:xfrm>
            <a:off x="10546915" y="-513567"/>
            <a:ext cx="0" cy="0"/>
          </a:xfrm>
          <a:prstGeom prst="rect">
            <a:avLst/>
          </a:prstGeom>
          <a:noFill/>
        </p:spPr>
        <p:txBody>
          <a:bodyPr wrap="none" rtlCol="0">
            <a:noAutofit/>
          </a:bodyPr>
          <a:lstStyle/>
          <a:p>
            <a:pPr algn="ctr"/>
            <a:endParaRPr lang="en-US" sz="1600" err="1"/>
          </a:p>
        </p:txBody>
      </p:sp>
      <p:sp>
        <p:nvSpPr>
          <p:cNvPr id="28" name="TextBox 27">
            <a:extLst>
              <a:ext uri="{FF2B5EF4-FFF2-40B4-BE49-F238E27FC236}">
                <a16:creationId xmlns:a16="http://schemas.microsoft.com/office/drawing/2014/main" id="{A84F8F2D-2A1E-4743-D458-76477A401689}"/>
              </a:ext>
            </a:extLst>
          </p:cNvPr>
          <p:cNvSpPr txBox="1"/>
          <p:nvPr/>
        </p:nvSpPr>
        <p:spPr>
          <a:xfrm>
            <a:off x="11248373" y="-475989"/>
            <a:ext cx="0" cy="0"/>
          </a:xfrm>
          <a:prstGeom prst="rect">
            <a:avLst/>
          </a:prstGeom>
          <a:noFill/>
        </p:spPr>
        <p:txBody>
          <a:bodyPr wrap="none" rtlCol="0">
            <a:noAutofit/>
          </a:bodyPr>
          <a:lstStyle/>
          <a:p>
            <a:pPr algn="ctr"/>
            <a:endParaRPr lang="en-US" sz="1600" err="1"/>
          </a:p>
        </p:txBody>
      </p:sp>
      <p:sp>
        <p:nvSpPr>
          <p:cNvPr id="29" name="TextBox 28">
            <a:extLst>
              <a:ext uri="{FF2B5EF4-FFF2-40B4-BE49-F238E27FC236}">
                <a16:creationId xmlns:a16="http://schemas.microsoft.com/office/drawing/2014/main" id="{D099370F-F272-6D0D-5515-A249C806FAA1}"/>
              </a:ext>
            </a:extLst>
          </p:cNvPr>
          <p:cNvSpPr txBox="1"/>
          <p:nvPr/>
        </p:nvSpPr>
        <p:spPr>
          <a:xfrm>
            <a:off x="9532307" y="-300625"/>
            <a:ext cx="0" cy="0"/>
          </a:xfrm>
          <a:prstGeom prst="rect">
            <a:avLst/>
          </a:prstGeom>
          <a:noFill/>
        </p:spPr>
        <p:txBody>
          <a:bodyPr wrap="none" rtlCol="0">
            <a:noAutofit/>
          </a:bodyPr>
          <a:lstStyle/>
          <a:p>
            <a:pPr algn="ctr"/>
            <a:endParaRPr lang="en-US" sz="1600" err="1"/>
          </a:p>
        </p:txBody>
      </p:sp>
      <p:sp>
        <p:nvSpPr>
          <p:cNvPr id="79" name="TextBox 78">
            <a:extLst>
              <a:ext uri="{FF2B5EF4-FFF2-40B4-BE49-F238E27FC236}">
                <a16:creationId xmlns:a16="http://schemas.microsoft.com/office/drawing/2014/main" id="{7F179F2D-FE45-0336-BA26-453A89F977A2}"/>
              </a:ext>
            </a:extLst>
          </p:cNvPr>
          <p:cNvSpPr txBox="1"/>
          <p:nvPr/>
        </p:nvSpPr>
        <p:spPr>
          <a:xfrm>
            <a:off x="-2487706" y="4370294"/>
            <a:ext cx="0" cy="0"/>
          </a:xfrm>
          <a:prstGeom prst="rect">
            <a:avLst/>
          </a:prstGeom>
          <a:noFill/>
        </p:spPr>
        <p:txBody>
          <a:bodyPr wrap="none" rtlCol="0">
            <a:noAutofit/>
          </a:bodyPr>
          <a:lstStyle/>
          <a:p>
            <a:pPr algn="ctr"/>
            <a:endParaRPr lang="en-US" sz="1600" err="1"/>
          </a:p>
        </p:txBody>
      </p:sp>
      <p:pic>
        <p:nvPicPr>
          <p:cNvPr id="82" name="Picture 81">
            <a:extLst>
              <a:ext uri="{FF2B5EF4-FFF2-40B4-BE49-F238E27FC236}">
                <a16:creationId xmlns:a16="http://schemas.microsoft.com/office/drawing/2014/main" id="{9FECAE36-BBBB-9136-7E2D-1FFF78AA673C}"/>
              </a:ext>
            </a:extLst>
          </p:cNvPr>
          <p:cNvPicPr>
            <a:picLocks noChangeAspect="1"/>
          </p:cNvPicPr>
          <p:nvPr/>
        </p:nvPicPr>
        <p:blipFill>
          <a:blip r:embed="rId3"/>
          <a:stretch>
            <a:fillRect/>
          </a:stretch>
        </p:blipFill>
        <p:spPr>
          <a:xfrm>
            <a:off x="9229761" y="4324171"/>
            <a:ext cx="1536192" cy="1552194"/>
          </a:xfrm>
          <a:prstGeom prst="rect">
            <a:avLst/>
          </a:prstGeom>
        </p:spPr>
      </p:pic>
      <p:sp>
        <p:nvSpPr>
          <p:cNvPr id="95" name="TextBox 94">
            <a:extLst>
              <a:ext uri="{FF2B5EF4-FFF2-40B4-BE49-F238E27FC236}">
                <a16:creationId xmlns:a16="http://schemas.microsoft.com/office/drawing/2014/main" id="{8C1E6D31-6D8A-F71A-D963-84E1BB637534}"/>
              </a:ext>
            </a:extLst>
          </p:cNvPr>
          <p:cNvSpPr txBox="1"/>
          <p:nvPr/>
        </p:nvSpPr>
        <p:spPr>
          <a:xfrm>
            <a:off x="-1653988" y="5190565"/>
            <a:ext cx="0" cy="0"/>
          </a:xfrm>
          <a:prstGeom prst="rect">
            <a:avLst/>
          </a:prstGeom>
          <a:noFill/>
        </p:spPr>
        <p:txBody>
          <a:bodyPr wrap="none" rtlCol="0">
            <a:noAutofit/>
          </a:bodyPr>
          <a:lstStyle/>
          <a:p>
            <a:pPr algn="ctr"/>
            <a:endParaRPr lang="en-US" sz="1600" err="1"/>
          </a:p>
        </p:txBody>
      </p:sp>
      <p:sp>
        <p:nvSpPr>
          <p:cNvPr id="96" name="TextBox 95">
            <a:extLst>
              <a:ext uri="{FF2B5EF4-FFF2-40B4-BE49-F238E27FC236}">
                <a16:creationId xmlns:a16="http://schemas.microsoft.com/office/drawing/2014/main" id="{D03C2B5D-EB6B-5230-F550-FFAFE500BC8E}"/>
              </a:ext>
            </a:extLst>
          </p:cNvPr>
          <p:cNvSpPr txBox="1"/>
          <p:nvPr/>
        </p:nvSpPr>
        <p:spPr>
          <a:xfrm>
            <a:off x="13796682" y="3092824"/>
            <a:ext cx="0" cy="0"/>
          </a:xfrm>
          <a:prstGeom prst="rect">
            <a:avLst/>
          </a:prstGeom>
          <a:noFill/>
        </p:spPr>
        <p:txBody>
          <a:bodyPr wrap="none" rtlCol="0">
            <a:noAutofit/>
          </a:bodyPr>
          <a:lstStyle/>
          <a:p>
            <a:pPr algn="ctr"/>
            <a:endParaRPr lang="en-US" sz="1600" err="1"/>
          </a:p>
        </p:txBody>
      </p:sp>
      <p:sp>
        <p:nvSpPr>
          <p:cNvPr id="102" name="TextBox 101">
            <a:extLst>
              <a:ext uri="{FF2B5EF4-FFF2-40B4-BE49-F238E27FC236}">
                <a16:creationId xmlns:a16="http://schemas.microsoft.com/office/drawing/2014/main" id="{947395B2-3EBA-2F84-EBCF-C15DC983963B}"/>
              </a:ext>
            </a:extLst>
          </p:cNvPr>
          <p:cNvSpPr txBox="1"/>
          <p:nvPr/>
        </p:nvSpPr>
        <p:spPr>
          <a:xfrm>
            <a:off x="-2716306" y="2891118"/>
            <a:ext cx="0" cy="0"/>
          </a:xfrm>
          <a:prstGeom prst="rect">
            <a:avLst/>
          </a:prstGeom>
          <a:noFill/>
        </p:spPr>
        <p:txBody>
          <a:bodyPr wrap="none" rtlCol="0">
            <a:noAutofit/>
          </a:bodyPr>
          <a:lstStyle/>
          <a:p>
            <a:pPr algn="ctr"/>
            <a:endParaRPr lang="en-US" sz="1600" err="1"/>
          </a:p>
        </p:txBody>
      </p:sp>
      <p:sp>
        <p:nvSpPr>
          <p:cNvPr id="116" name="TextBox 115">
            <a:extLst>
              <a:ext uri="{FF2B5EF4-FFF2-40B4-BE49-F238E27FC236}">
                <a16:creationId xmlns:a16="http://schemas.microsoft.com/office/drawing/2014/main" id="{45B03200-7512-91F0-C2F1-C68142CD78A1}"/>
              </a:ext>
            </a:extLst>
          </p:cNvPr>
          <p:cNvSpPr txBox="1"/>
          <p:nvPr/>
        </p:nvSpPr>
        <p:spPr>
          <a:xfrm>
            <a:off x="14859000" y="26894"/>
            <a:ext cx="0" cy="0"/>
          </a:xfrm>
          <a:prstGeom prst="rect">
            <a:avLst/>
          </a:prstGeom>
          <a:noFill/>
        </p:spPr>
        <p:txBody>
          <a:bodyPr wrap="none" rtlCol="0">
            <a:noAutofit/>
          </a:bodyPr>
          <a:lstStyle/>
          <a:p>
            <a:pPr algn="ctr"/>
            <a:endParaRPr lang="en-US" sz="1600" err="1"/>
          </a:p>
        </p:txBody>
      </p:sp>
      <p:sp>
        <p:nvSpPr>
          <p:cNvPr id="18" name="TextBox 17">
            <a:extLst>
              <a:ext uri="{FF2B5EF4-FFF2-40B4-BE49-F238E27FC236}">
                <a16:creationId xmlns:a16="http://schemas.microsoft.com/office/drawing/2014/main" id="{F97E7CF6-8311-DDBA-71D1-85B315EB1EA8}"/>
              </a:ext>
            </a:extLst>
          </p:cNvPr>
          <p:cNvSpPr txBox="1"/>
          <p:nvPr/>
        </p:nvSpPr>
        <p:spPr>
          <a:xfrm>
            <a:off x="-1524000" y="1861457"/>
            <a:ext cx="0" cy="0"/>
          </a:xfrm>
          <a:prstGeom prst="rect">
            <a:avLst/>
          </a:prstGeom>
          <a:noFill/>
        </p:spPr>
        <p:txBody>
          <a:bodyPr wrap="none" rtlCol="0">
            <a:noAutofit/>
          </a:bodyPr>
          <a:lstStyle/>
          <a:p>
            <a:pPr algn="ctr"/>
            <a:endParaRPr lang="en-US" sz="1600" err="1"/>
          </a:p>
        </p:txBody>
      </p:sp>
      <p:pic>
        <p:nvPicPr>
          <p:cNvPr id="37" name="Picture 36" descr="A person wearing goggles holding a small red drone&#10;&#10;AI-generated content may be incorrect.">
            <a:extLst>
              <a:ext uri="{FF2B5EF4-FFF2-40B4-BE49-F238E27FC236}">
                <a16:creationId xmlns:a16="http://schemas.microsoft.com/office/drawing/2014/main" id="{31370C9E-F3A3-2267-FEC5-94B5D073601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3900231" y="3434420"/>
            <a:ext cx="3902900" cy="3423580"/>
          </a:xfrm>
          <a:prstGeom prst="rect">
            <a:avLst/>
          </a:prstGeom>
        </p:spPr>
      </p:pic>
      <p:pic>
        <p:nvPicPr>
          <p:cNvPr id="49" name="Picture 48" descr="A person looking at a microscope&#10;&#10;AI-generated content may be incorrect.">
            <a:extLst>
              <a:ext uri="{FF2B5EF4-FFF2-40B4-BE49-F238E27FC236}">
                <a16:creationId xmlns:a16="http://schemas.microsoft.com/office/drawing/2014/main" id="{D5AD6E24-9554-7D30-EE33-4A29CF72CA0F}"/>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0"/>
            <a:ext cx="3900675" cy="3436782"/>
          </a:xfrm>
          <a:prstGeom prst="rect">
            <a:avLst/>
          </a:prstGeom>
        </p:spPr>
      </p:pic>
      <p:pic>
        <p:nvPicPr>
          <p:cNvPr id="53" name="Picture 52" descr="A person in a goat garment&#10;&#10;AI-generated content may be incorrect.">
            <a:extLst>
              <a:ext uri="{FF2B5EF4-FFF2-40B4-BE49-F238E27FC236}">
                <a16:creationId xmlns:a16="http://schemas.microsoft.com/office/drawing/2014/main" id="{EFCF3632-6E08-4AD3-D6A1-1CCA1CC763C5}"/>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3900675" y="0"/>
            <a:ext cx="3901565" cy="3434420"/>
          </a:xfrm>
          <a:prstGeom prst="rect">
            <a:avLst/>
          </a:prstGeom>
        </p:spPr>
      </p:pic>
      <p:pic>
        <p:nvPicPr>
          <p:cNvPr id="55" name="Picture 54" descr="A group of people crossing a red ribbon&#10;&#10;AI-generated content may be incorrect.">
            <a:extLst>
              <a:ext uri="{FF2B5EF4-FFF2-40B4-BE49-F238E27FC236}">
                <a16:creationId xmlns:a16="http://schemas.microsoft.com/office/drawing/2014/main" id="{2F444CB7-E36E-6918-A54B-84B26E874D8C}"/>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445" y="3434420"/>
            <a:ext cx="3899341" cy="3423580"/>
          </a:xfrm>
          <a:prstGeom prst="rect">
            <a:avLst/>
          </a:prstGeom>
        </p:spPr>
      </p:pic>
    </p:spTree>
    <p:extLst>
      <p:ext uri="{BB962C8B-B14F-4D97-AF65-F5344CB8AC3E}">
        <p14:creationId xmlns:p14="http://schemas.microsoft.com/office/powerpoint/2010/main" val="2982481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a:solidFill>
                  <a:srgbClr val="3F3F3F"/>
                </a:solidFill>
                <a:effectLst/>
                <a:latin typeface="Helvetica" pitchFamily="2" charset="0"/>
              </a:rPr>
              <a:t>Research and Innovation</a:t>
            </a:r>
            <a:endParaRPr lang="en-US"/>
          </a:p>
        </p:txBody>
      </p:sp>
      <p:sp>
        <p:nvSpPr>
          <p:cNvPr id="3" name="Content Placeholder 4">
            <a:extLst>
              <a:ext uri="{FF2B5EF4-FFF2-40B4-BE49-F238E27FC236}">
                <a16:creationId xmlns:a16="http://schemas.microsoft.com/office/drawing/2014/main" id="{D566A0E5-D82B-2C37-D641-5951F112EEAA}"/>
              </a:ext>
            </a:extLst>
          </p:cNvPr>
          <p:cNvSpPr>
            <a:spLocks noGrp="1"/>
          </p:cNvSpPr>
          <p:nvPr>
            <p:ph idx="1"/>
          </p:nvPr>
        </p:nvSpPr>
        <p:spPr>
          <a:xfrm>
            <a:off x="8617059" y="1715388"/>
            <a:ext cx="2965339" cy="4189412"/>
          </a:xfrm>
        </p:spPr>
        <p:txBody>
          <a:bodyPr/>
          <a:lstStyle/>
          <a:p>
            <a:pPr marL="0" indent="0">
              <a:buNone/>
            </a:pPr>
            <a:r>
              <a:rPr lang="en-US" dirty="0">
                <a:latin typeface="Arial"/>
                <a:ea typeface="Verdana"/>
                <a:cs typeface="Arial"/>
              </a:rPr>
              <a:t>WPI’s research focuses on discovery and innovation with purpose. Patents filed by faculty and students reflect</a:t>
            </a:r>
            <a:br>
              <a:rPr lang="en-US" dirty="0"/>
            </a:br>
            <a:r>
              <a:rPr lang="en-US" dirty="0">
                <a:latin typeface="Arial"/>
                <a:ea typeface="Verdana"/>
                <a:cs typeface="Arial"/>
              </a:rPr>
              <a:t>our innovation ecosystem and entrepreneurial spirit.</a:t>
            </a:r>
          </a:p>
        </p:txBody>
      </p:sp>
      <p:sp>
        <p:nvSpPr>
          <p:cNvPr id="23" name="TextBox 22">
            <a:extLst>
              <a:ext uri="{FF2B5EF4-FFF2-40B4-BE49-F238E27FC236}">
                <a16:creationId xmlns:a16="http://schemas.microsoft.com/office/drawing/2014/main" id="{33FD310B-42E6-F46F-2780-6B1A50A595F4}"/>
              </a:ext>
            </a:extLst>
          </p:cNvPr>
          <p:cNvSpPr txBox="1"/>
          <p:nvPr/>
        </p:nvSpPr>
        <p:spPr>
          <a:xfrm>
            <a:off x="4459715" y="5562393"/>
            <a:ext cx="3578365" cy="614049"/>
          </a:xfrm>
          <a:prstGeom prst="rect">
            <a:avLst/>
          </a:prstGeom>
          <a:noFill/>
        </p:spPr>
        <p:txBody>
          <a:bodyPr wrap="square" lIns="0" tIns="0" rIns="0" bIns="0" rtlCol="0" anchor="t">
            <a:noAutofit/>
          </a:bodyPr>
          <a:lstStyle/>
          <a:p>
            <a:pPr algn="ctr"/>
            <a:r>
              <a:rPr lang="en-US" sz="3000" b="1" dirty="0">
                <a:solidFill>
                  <a:srgbClr val="AB162B"/>
                </a:solidFill>
              </a:rPr>
              <a:t>15</a:t>
            </a:r>
            <a:br>
              <a:rPr lang="en-US" sz="1800" dirty="0"/>
            </a:br>
            <a:r>
              <a:rPr lang="en-US" sz="1400" dirty="0">
                <a:solidFill>
                  <a:schemeClr val="tx1">
                    <a:lumMod val="95000"/>
                    <a:lumOff val="5000"/>
                  </a:schemeClr>
                </a:solidFill>
                <a:effectLst/>
                <a:latin typeface="Helvetica"/>
                <a:cs typeface="Helvetica"/>
              </a:rPr>
              <a:t>issued patents</a:t>
            </a:r>
          </a:p>
          <a:p>
            <a:pPr algn="ctr"/>
            <a:r>
              <a:rPr lang="en-US" sz="1400" dirty="0">
                <a:solidFill>
                  <a:schemeClr val="tx1">
                    <a:lumMod val="95000"/>
                    <a:lumOff val="5000"/>
                  </a:schemeClr>
                </a:solidFill>
                <a:effectLst/>
                <a:latin typeface="Helvetica"/>
                <a:cs typeface="Helvetica"/>
              </a:rPr>
              <a:t>(FY</a:t>
            </a:r>
            <a:r>
              <a:rPr lang="en-US" sz="1400" dirty="0">
                <a:solidFill>
                  <a:schemeClr val="tx1">
                    <a:lumMod val="95000"/>
                    <a:lumOff val="5000"/>
                  </a:schemeClr>
                </a:solidFill>
                <a:latin typeface="Helvetica"/>
                <a:cs typeface="Helvetica"/>
              </a:rPr>
              <a:t>2025</a:t>
            </a:r>
            <a:r>
              <a:rPr lang="en-US" sz="1400" dirty="0">
                <a:solidFill>
                  <a:schemeClr val="tx1">
                    <a:lumMod val="95000"/>
                    <a:lumOff val="5000"/>
                  </a:schemeClr>
                </a:solidFill>
                <a:effectLst/>
                <a:latin typeface="Helvetica"/>
                <a:cs typeface="Helvetica"/>
              </a:rPr>
              <a:t>)</a:t>
            </a:r>
          </a:p>
        </p:txBody>
      </p:sp>
      <p:sp>
        <p:nvSpPr>
          <p:cNvPr id="24" name="TextBox 23">
            <a:extLst>
              <a:ext uri="{FF2B5EF4-FFF2-40B4-BE49-F238E27FC236}">
                <a16:creationId xmlns:a16="http://schemas.microsoft.com/office/drawing/2014/main" id="{73770B7F-F1A0-195C-7D58-066F34376803}"/>
              </a:ext>
            </a:extLst>
          </p:cNvPr>
          <p:cNvSpPr txBox="1"/>
          <p:nvPr/>
        </p:nvSpPr>
        <p:spPr>
          <a:xfrm>
            <a:off x="609600" y="5562393"/>
            <a:ext cx="3571091" cy="614049"/>
          </a:xfrm>
          <a:prstGeom prst="rect">
            <a:avLst/>
          </a:prstGeom>
          <a:noFill/>
        </p:spPr>
        <p:txBody>
          <a:bodyPr wrap="square" lIns="0" tIns="0" rIns="0" bIns="0" rtlCol="0" anchor="t">
            <a:noAutofit/>
          </a:bodyPr>
          <a:lstStyle/>
          <a:p>
            <a:pPr algn="ctr"/>
            <a:r>
              <a:rPr lang="en-US" sz="3000" b="1" dirty="0">
                <a:solidFill>
                  <a:srgbClr val="AB162B"/>
                </a:solidFill>
              </a:rPr>
              <a:t>63</a:t>
            </a:r>
            <a:br>
              <a:rPr lang="en-US" dirty="0">
                <a:highlight>
                  <a:srgbClr val="FFFF00"/>
                </a:highlight>
              </a:rPr>
            </a:br>
            <a:r>
              <a:rPr lang="en-US" sz="1400" dirty="0">
                <a:effectLst/>
                <a:latin typeface="+mj-lt"/>
                <a:ea typeface="Calibri"/>
                <a:cs typeface="Arial"/>
              </a:rPr>
              <a:t>new invention disclosures </a:t>
            </a:r>
          </a:p>
          <a:p>
            <a:pPr algn="ctr"/>
            <a:r>
              <a:rPr lang="en-US" sz="1400" dirty="0">
                <a:effectLst/>
                <a:latin typeface="+mj-lt"/>
                <a:ea typeface="Calibri"/>
                <a:cs typeface="Arial"/>
              </a:rPr>
              <a:t>(FY</a:t>
            </a:r>
            <a:r>
              <a:rPr lang="en-US" sz="1400" dirty="0">
                <a:latin typeface="+mj-lt"/>
                <a:ea typeface="Calibri"/>
                <a:cs typeface="Arial"/>
              </a:rPr>
              <a:t>2025</a:t>
            </a:r>
            <a:r>
              <a:rPr lang="en-US" sz="1400" dirty="0">
                <a:effectLst/>
                <a:latin typeface="+mj-lt"/>
                <a:ea typeface="Calibri"/>
                <a:cs typeface="Arial"/>
              </a:rPr>
              <a:t>)</a:t>
            </a:r>
          </a:p>
          <a:p>
            <a:pPr algn="ctr"/>
            <a:endParaRPr lang="en-US" sz="1600" dirty="0"/>
          </a:p>
        </p:txBody>
      </p:sp>
      <p:pic>
        <p:nvPicPr>
          <p:cNvPr id="10" name="Picture 9" descr="A group of people standing around a machine&#10;&#10;AI-generated content may be incorrect.">
            <a:extLst>
              <a:ext uri="{FF2B5EF4-FFF2-40B4-BE49-F238E27FC236}">
                <a16:creationId xmlns:a16="http://schemas.microsoft.com/office/drawing/2014/main" id="{98CBCC88-C261-8C7D-DC39-1C338BB50E41}"/>
              </a:ext>
            </a:extLst>
          </p:cNvPr>
          <p:cNvPicPr>
            <a:picLocks noChangeAspect="1"/>
          </p:cNvPicPr>
          <p:nvPr/>
        </p:nvPicPr>
        <p:blipFill>
          <a:blip r:embed="rId3" cstate="screen">
            <a:extLst>
              <a:ext uri="{28A0092B-C50C-407E-A947-70E740481C1C}">
                <a14:useLocalDpi xmlns:a14="http://schemas.microsoft.com/office/drawing/2010/main"/>
              </a:ext>
            </a:extLst>
          </a:blip>
          <a:srcRect l="1972" r="3907"/>
          <a:stretch>
            <a:fillRect/>
          </a:stretch>
        </p:blipFill>
        <p:spPr>
          <a:xfrm>
            <a:off x="609600" y="1828796"/>
            <a:ext cx="3571091" cy="3377188"/>
          </a:xfrm>
          <a:prstGeom prst="rect">
            <a:avLst/>
          </a:prstGeom>
        </p:spPr>
      </p:pic>
      <p:pic>
        <p:nvPicPr>
          <p:cNvPr id="11" name="Picture 10" descr="A person wearing protective gloves and gloves pointing at a computer screen&#10;&#10;AI-generated content may be incorrect.">
            <a:extLst>
              <a:ext uri="{FF2B5EF4-FFF2-40B4-BE49-F238E27FC236}">
                <a16:creationId xmlns:a16="http://schemas.microsoft.com/office/drawing/2014/main" id="{67BAB46C-767C-9F69-A9B1-857D34CAE44C}"/>
              </a:ext>
            </a:extLst>
          </p:cNvPr>
          <p:cNvPicPr>
            <a:picLocks noChangeAspect="1"/>
          </p:cNvPicPr>
          <p:nvPr/>
        </p:nvPicPr>
        <p:blipFill>
          <a:blip r:embed="rId4" cstate="screen">
            <a:extLst>
              <a:ext uri="{28A0092B-C50C-407E-A947-70E740481C1C}">
                <a14:useLocalDpi xmlns:a14="http://schemas.microsoft.com/office/drawing/2010/main"/>
              </a:ext>
            </a:extLst>
          </a:blip>
          <a:srcRect l="6218" t="1" b="359"/>
          <a:stretch>
            <a:fillRect/>
          </a:stretch>
        </p:blipFill>
        <p:spPr>
          <a:xfrm>
            <a:off x="4459714" y="1828796"/>
            <a:ext cx="3578366" cy="3377188"/>
          </a:xfrm>
          <a:prstGeom prst="rect">
            <a:avLst/>
          </a:prstGeom>
        </p:spPr>
      </p:pic>
      <p:sp>
        <p:nvSpPr>
          <p:cNvPr id="5" name="TextBox 4">
            <a:extLst>
              <a:ext uri="{FF2B5EF4-FFF2-40B4-BE49-F238E27FC236}">
                <a16:creationId xmlns:a16="http://schemas.microsoft.com/office/drawing/2014/main" id="{36B3D1D7-1371-6350-7044-623FC841F7C4}"/>
              </a:ext>
            </a:extLst>
          </p:cNvPr>
          <p:cNvSpPr txBox="1"/>
          <p:nvPr/>
        </p:nvSpPr>
        <p:spPr>
          <a:xfrm>
            <a:off x="4521200" y="6827520"/>
            <a:ext cx="0" cy="0"/>
          </a:xfrm>
          <a:prstGeom prst="rect">
            <a:avLst/>
          </a:prstGeom>
          <a:noFill/>
        </p:spPr>
        <p:txBody>
          <a:bodyPr wrap="none" rtlCol="0">
            <a:noAutofit/>
          </a:bodyPr>
          <a:lstStyle/>
          <a:p>
            <a:pPr algn="ctr"/>
            <a:endParaRPr lang="en-US" sz="1600" dirty="0" err="1"/>
          </a:p>
        </p:txBody>
      </p:sp>
    </p:spTree>
    <p:extLst>
      <p:ext uri="{BB962C8B-B14F-4D97-AF65-F5344CB8AC3E}">
        <p14:creationId xmlns:p14="http://schemas.microsoft.com/office/powerpoint/2010/main" val="2051668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a:t>Alumni Success</a:t>
            </a:r>
          </a:p>
        </p:txBody>
      </p:sp>
      <p:sp>
        <p:nvSpPr>
          <p:cNvPr id="11" name="Content Placeholder 4">
            <a:extLst>
              <a:ext uri="{FF2B5EF4-FFF2-40B4-BE49-F238E27FC236}">
                <a16:creationId xmlns:a16="http://schemas.microsoft.com/office/drawing/2014/main" id="{A23DB71F-3CBA-6E5C-9E12-EB0652F307F6}"/>
              </a:ext>
            </a:extLst>
          </p:cNvPr>
          <p:cNvSpPr>
            <a:spLocks noGrp="1"/>
          </p:cNvSpPr>
          <p:nvPr>
            <p:ph idx="1"/>
          </p:nvPr>
        </p:nvSpPr>
        <p:spPr>
          <a:xfrm>
            <a:off x="10019550" y="2394387"/>
            <a:ext cx="1771398" cy="3178630"/>
          </a:xfrm>
        </p:spPr>
        <p:txBody>
          <a:bodyPr>
            <a:normAutofit/>
          </a:bodyPr>
          <a:lstStyle/>
          <a:p>
            <a:pPr marL="0" indent="0">
              <a:buNone/>
            </a:pPr>
            <a:r>
              <a:rPr lang="en-US" dirty="0">
                <a:latin typeface="Arial"/>
                <a:ea typeface="Verdana"/>
                <a:cs typeface="Arial"/>
              </a:rPr>
              <a:t>The WPI alumni community is active</a:t>
            </a:r>
            <a:br>
              <a:rPr lang="en-US" dirty="0"/>
            </a:br>
            <a:r>
              <a:rPr lang="en-US" dirty="0">
                <a:latin typeface="Arial"/>
                <a:ea typeface="Verdana"/>
                <a:cs typeface="Arial"/>
              </a:rPr>
              <a:t>and thriving, boasting a worldwide network.</a:t>
            </a:r>
            <a:endParaRPr lang="en-US" dirty="0"/>
          </a:p>
        </p:txBody>
      </p:sp>
      <p:sp>
        <p:nvSpPr>
          <p:cNvPr id="16" name="TextBox 15">
            <a:extLst>
              <a:ext uri="{FF2B5EF4-FFF2-40B4-BE49-F238E27FC236}">
                <a16:creationId xmlns:a16="http://schemas.microsoft.com/office/drawing/2014/main" id="{63EC0454-51E5-DD36-5CF3-FB327FC90FDD}"/>
              </a:ext>
            </a:extLst>
          </p:cNvPr>
          <p:cNvSpPr txBox="1"/>
          <p:nvPr/>
        </p:nvSpPr>
        <p:spPr>
          <a:xfrm>
            <a:off x="2349544" y="4895958"/>
            <a:ext cx="1389755" cy="1572550"/>
          </a:xfrm>
          <a:prstGeom prst="rect">
            <a:avLst/>
          </a:prstGeom>
          <a:noFill/>
        </p:spPr>
        <p:txBody>
          <a:bodyPr wrap="square" lIns="0" tIns="0" rIns="0" bIns="0" rtlCol="0" anchor="t">
            <a:noAutofit/>
          </a:bodyPr>
          <a:lstStyle/>
          <a:p>
            <a:pPr algn="ctr">
              <a:defRPr/>
            </a:pPr>
            <a:r>
              <a:rPr kumimoji="0" lang="en-US" sz="2800" b="1" i="0" u="none" strike="noStrike" kern="1200" cap="none" spc="0" normalizeH="0" baseline="0" noProof="0" dirty="0">
                <a:ln>
                  <a:noFill/>
                </a:ln>
                <a:solidFill>
                  <a:srgbClr val="AB162B"/>
                </a:solidFill>
                <a:effectLst/>
                <a:uLnTx/>
                <a:uFillTx/>
                <a:latin typeface="Arial" panose="020B0604020202020204"/>
                <a:ea typeface="+mn-ea"/>
                <a:cs typeface="+mn-cs"/>
              </a:rPr>
              <a:t>92%</a:t>
            </a:r>
            <a:br>
              <a:rPr lang="en-US" dirty="0"/>
            </a:br>
            <a:r>
              <a:rPr lang="en-US" sz="1300" dirty="0">
                <a:effectLst/>
                <a:latin typeface="Helvetica"/>
                <a:cs typeface="Helvetica"/>
              </a:rPr>
              <a:t>of alumni surveyed reported being satisfied</a:t>
            </a:r>
            <a:br>
              <a:rPr lang="en-US" sz="1300" dirty="0">
                <a:effectLst/>
                <a:latin typeface="Helvetica" pitchFamily="2" charset="0"/>
              </a:rPr>
            </a:br>
            <a:r>
              <a:rPr lang="en-US" sz="1300" dirty="0">
                <a:effectLst/>
                <a:latin typeface="Helvetica"/>
                <a:cs typeface="Helvetica"/>
              </a:rPr>
              <a:t>or very satisfied with their </a:t>
            </a:r>
            <a:r>
              <a:rPr lang="en-US" sz="1300" dirty="0">
                <a:latin typeface="Arial"/>
                <a:cs typeface="Calibri"/>
              </a:rPr>
              <a:t>careers</a:t>
            </a:r>
            <a:r>
              <a:rPr lang="en-US" sz="1300" dirty="0">
                <a:effectLst/>
                <a:latin typeface="Helvetica"/>
                <a:cs typeface="Helvetica"/>
              </a:rPr>
              <a:t> (2021)</a:t>
            </a:r>
          </a:p>
        </p:txBody>
      </p:sp>
      <p:sp>
        <p:nvSpPr>
          <p:cNvPr id="18" name="TextBox 17">
            <a:extLst>
              <a:ext uri="{FF2B5EF4-FFF2-40B4-BE49-F238E27FC236}">
                <a16:creationId xmlns:a16="http://schemas.microsoft.com/office/drawing/2014/main" id="{327763A0-381F-7EAF-DD62-D0C973122D50}"/>
              </a:ext>
            </a:extLst>
          </p:cNvPr>
          <p:cNvSpPr txBox="1"/>
          <p:nvPr/>
        </p:nvSpPr>
        <p:spPr>
          <a:xfrm>
            <a:off x="3903526" y="4895958"/>
            <a:ext cx="1771399" cy="1390603"/>
          </a:xfrm>
          <a:prstGeom prst="rect">
            <a:avLst/>
          </a:prstGeom>
          <a:noFill/>
        </p:spPr>
        <p:txBody>
          <a:bodyPr wrap="square" lIns="0" tIns="0" rIns="0" bIns="0" rtlCol="0" anchor="t">
            <a:noAutofit/>
          </a:bodyPr>
          <a:lstStyle/>
          <a:p>
            <a:pPr algn="ctr">
              <a:defRPr/>
            </a:pPr>
            <a:r>
              <a:rPr lang="en-US" sz="2800" b="1" dirty="0">
                <a:solidFill>
                  <a:srgbClr val="AB162B"/>
                </a:solidFill>
              </a:rPr>
              <a:t>95%</a:t>
            </a:r>
            <a:br>
              <a:rPr lang="en-US" sz="2400" dirty="0"/>
            </a:br>
            <a:r>
              <a:rPr lang="en-US" sz="1300" dirty="0">
                <a:effectLst/>
                <a:latin typeface="Helvetica"/>
                <a:cs typeface="Helvetica"/>
              </a:rPr>
              <a:t>of alumni surveyed reported that their project experience prepared them for their current careers (2021)</a:t>
            </a:r>
          </a:p>
          <a:p>
            <a:pPr algn="ctr">
              <a:defRPr/>
            </a:pPr>
            <a:endParaRPr lang="en-US" sz="1400" dirty="0">
              <a:solidFill>
                <a:srgbClr val="3F3F3F"/>
              </a:solidFill>
              <a:effectLst/>
              <a:latin typeface="Helvetica" pitchFamily="2" charset="0"/>
            </a:endParaRPr>
          </a:p>
        </p:txBody>
      </p:sp>
      <p:sp>
        <p:nvSpPr>
          <p:cNvPr id="19" name="TextBox 18">
            <a:extLst>
              <a:ext uri="{FF2B5EF4-FFF2-40B4-BE49-F238E27FC236}">
                <a16:creationId xmlns:a16="http://schemas.microsoft.com/office/drawing/2014/main" id="{0A29BBFC-C095-E716-0D72-E0EF5E7E857D}"/>
              </a:ext>
            </a:extLst>
          </p:cNvPr>
          <p:cNvSpPr txBox="1"/>
          <p:nvPr/>
        </p:nvSpPr>
        <p:spPr>
          <a:xfrm>
            <a:off x="5839152" y="4895958"/>
            <a:ext cx="1537576" cy="636795"/>
          </a:xfrm>
          <a:prstGeom prst="rect">
            <a:avLst/>
          </a:prstGeom>
          <a:noFill/>
        </p:spPr>
        <p:txBody>
          <a:bodyPr wrap="square" lIns="0" tIns="0" rIns="0" bIns="0" rtlCol="0" anchor="t">
            <a:noAutofit/>
          </a:bodyPr>
          <a:lstStyle/>
          <a:p>
            <a:pPr algn="ctr"/>
            <a:r>
              <a:rPr kumimoji="0" lang="en-US" sz="2800" b="1" i="0" u="none" strike="noStrike" kern="1200" cap="none" spc="0" normalizeH="0" baseline="0" noProof="0" dirty="0">
                <a:ln>
                  <a:noFill/>
                </a:ln>
                <a:solidFill>
                  <a:srgbClr val="AB162B"/>
                </a:solidFill>
                <a:effectLst/>
                <a:uLnTx/>
                <a:uFillTx/>
                <a:latin typeface="Arial" panose="020B0604020202020204"/>
                <a:ea typeface="+mn-ea"/>
                <a:cs typeface="+mn-cs"/>
              </a:rPr>
              <a:t>50,000</a:t>
            </a:r>
            <a:r>
              <a:rPr lang="en-US" sz="2800" b="1" dirty="0">
                <a:solidFill>
                  <a:srgbClr val="AB162B"/>
                </a:solidFill>
                <a:latin typeface="Arial" panose="020B0604020202020204"/>
              </a:rPr>
              <a:t>+</a:t>
            </a:r>
            <a:br>
              <a:rPr lang="en-US" dirty="0"/>
            </a:br>
            <a:r>
              <a:rPr lang="en-US" sz="1300" dirty="0">
                <a:effectLst/>
                <a:latin typeface="Arial"/>
                <a:ea typeface="Calibri"/>
                <a:cs typeface="Arial"/>
              </a:rPr>
              <a:t>alumni</a:t>
            </a:r>
            <a:r>
              <a:rPr lang="en-US" sz="1300" dirty="0">
                <a:latin typeface="Arial"/>
                <a:ea typeface="Calibri"/>
                <a:cs typeface="Arial"/>
              </a:rPr>
              <a:t> </a:t>
            </a:r>
            <a:r>
              <a:rPr lang="en-US" sz="1300" dirty="0">
                <a:effectLst/>
                <a:latin typeface="Arial"/>
                <a:ea typeface="Calibri"/>
                <a:cs typeface="Arial"/>
              </a:rPr>
              <a:t>live in</a:t>
            </a:r>
            <a:br>
              <a:rPr lang="en-US" sz="1300" dirty="0">
                <a:effectLst/>
                <a:latin typeface="Arial"/>
                <a:ea typeface="Calibri" panose="020F0502020204030204" pitchFamily="34" charset="0"/>
                <a:cs typeface="Arial"/>
              </a:rPr>
            </a:br>
            <a:r>
              <a:rPr lang="en-US" sz="1300" b="1" dirty="0">
                <a:latin typeface="Arial"/>
                <a:ea typeface="Calibri"/>
                <a:cs typeface="Arial"/>
              </a:rPr>
              <a:t>115</a:t>
            </a:r>
            <a:r>
              <a:rPr lang="en-US" sz="1300" dirty="0">
                <a:effectLst/>
                <a:latin typeface="Arial"/>
                <a:ea typeface="Calibri"/>
                <a:cs typeface="Arial"/>
              </a:rPr>
              <a:t> countries</a:t>
            </a:r>
            <a:endParaRPr lang="en-US" sz="1300" dirty="0">
              <a:latin typeface="Arial"/>
              <a:ea typeface="Calibri"/>
              <a:cs typeface="Calibri"/>
            </a:endParaRPr>
          </a:p>
        </p:txBody>
      </p:sp>
      <p:sp>
        <p:nvSpPr>
          <p:cNvPr id="31" name="TextBox 30">
            <a:extLst>
              <a:ext uri="{FF2B5EF4-FFF2-40B4-BE49-F238E27FC236}">
                <a16:creationId xmlns:a16="http://schemas.microsoft.com/office/drawing/2014/main" id="{81A0C30E-E524-4BF1-219E-EF24103D4FF8}"/>
              </a:ext>
            </a:extLst>
          </p:cNvPr>
          <p:cNvSpPr txBox="1"/>
          <p:nvPr/>
        </p:nvSpPr>
        <p:spPr>
          <a:xfrm>
            <a:off x="12445465" y="3753853"/>
            <a:ext cx="0" cy="0"/>
          </a:xfrm>
          <a:prstGeom prst="rect">
            <a:avLst/>
          </a:prstGeom>
          <a:noFill/>
        </p:spPr>
        <p:txBody>
          <a:bodyPr wrap="none" rtlCol="0">
            <a:noAutofit/>
          </a:bodyPr>
          <a:lstStyle/>
          <a:p>
            <a:pPr algn="ctr"/>
            <a:endParaRPr lang="en-US" sz="1600" err="1"/>
          </a:p>
        </p:txBody>
      </p:sp>
      <p:sp>
        <p:nvSpPr>
          <p:cNvPr id="32" name="TextBox 31">
            <a:extLst>
              <a:ext uri="{FF2B5EF4-FFF2-40B4-BE49-F238E27FC236}">
                <a16:creationId xmlns:a16="http://schemas.microsoft.com/office/drawing/2014/main" id="{E7BF6AAE-2F86-10FA-7E17-03FA30BF3662}"/>
              </a:ext>
            </a:extLst>
          </p:cNvPr>
          <p:cNvSpPr txBox="1"/>
          <p:nvPr/>
        </p:nvSpPr>
        <p:spPr>
          <a:xfrm>
            <a:off x="12618720" y="2502568"/>
            <a:ext cx="0" cy="0"/>
          </a:xfrm>
          <a:prstGeom prst="rect">
            <a:avLst/>
          </a:prstGeom>
          <a:noFill/>
        </p:spPr>
        <p:txBody>
          <a:bodyPr wrap="none" rtlCol="0">
            <a:noAutofit/>
          </a:bodyPr>
          <a:lstStyle/>
          <a:p>
            <a:pPr algn="ctr"/>
            <a:endParaRPr lang="en-US" sz="1600" err="1"/>
          </a:p>
        </p:txBody>
      </p:sp>
      <p:sp>
        <p:nvSpPr>
          <p:cNvPr id="5" name="TextBox 4">
            <a:extLst>
              <a:ext uri="{FF2B5EF4-FFF2-40B4-BE49-F238E27FC236}">
                <a16:creationId xmlns:a16="http://schemas.microsoft.com/office/drawing/2014/main" id="{61DB90A5-EC8E-EC2E-EAC0-240431ACFCFE}"/>
              </a:ext>
            </a:extLst>
          </p:cNvPr>
          <p:cNvSpPr txBox="1"/>
          <p:nvPr/>
        </p:nvSpPr>
        <p:spPr>
          <a:xfrm>
            <a:off x="13040591" y="5673436"/>
            <a:ext cx="0" cy="0"/>
          </a:xfrm>
          <a:prstGeom prst="rect">
            <a:avLst/>
          </a:prstGeom>
          <a:noFill/>
        </p:spPr>
        <p:txBody>
          <a:bodyPr wrap="none" rtlCol="0">
            <a:noAutofit/>
          </a:bodyPr>
          <a:lstStyle/>
          <a:p>
            <a:pPr algn="ctr"/>
            <a:endParaRPr lang="en-US" sz="1600" err="1"/>
          </a:p>
        </p:txBody>
      </p:sp>
      <p:sp>
        <p:nvSpPr>
          <p:cNvPr id="6" name="TextBox 5">
            <a:extLst>
              <a:ext uri="{FF2B5EF4-FFF2-40B4-BE49-F238E27FC236}">
                <a16:creationId xmlns:a16="http://schemas.microsoft.com/office/drawing/2014/main" id="{7AE7E59D-7CFF-285B-8619-9313E09E58C0}"/>
              </a:ext>
            </a:extLst>
          </p:cNvPr>
          <p:cNvSpPr txBox="1"/>
          <p:nvPr/>
        </p:nvSpPr>
        <p:spPr>
          <a:xfrm>
            <a:off x="13508182" y="4166755"/>
            <a:ext cx="0" cy="0"/>
          </a:xfrm>
          <a:prstGeom prst="rect">
            <a:avLst/>
          </a:prstGeom>
          <a:noFill/>
        </p:spPr>
        <p:txBody>
          <a:bodyPr wrap="none" rtlCol="0">
            <a:noAutofit/>
          </a:bodyPr>
          <a:lstStyle/>
          <a:p>
            <a:pPr algn="ctr"/>
            <a:endParaRPr lang="en-US" sz="1600" err="1"/>
          </a:p>
        </p:txBody>
      </p:sp>
      <p:sp>
        <p:nvSpPr>
          <p:cNvPr id="34" name="TextBox 33">
            <a:extLst>
              <a:ext uri="{FF2B5EF4-FFF2-40B4-BE49-F238E27FC236}">
                <a16:creationId xmlns:a16="http://schemas.microsoft.com/office/drawing/2014/main" id="{C440475C-E5D8-48B6-88D4-0C3A3ADC6920}"/>
              </a:ext>
            </a:extLst>
          </p:cNvPr>
          <p:cNvSpPr txBox="1"/>
          <p:nvPr/>
        </p:nvSpPr>
        <p:spPr>
          <a:xfrm>
            <a:off x="456257" y="4895958"/>
            <a:ext cx="1893288" cy="1572550"/>
          </a:xfrm>
          <a:prstGeom prst="rect">
            <a:avLst/>
          </a:prstGeom>
          <a:noFill/>
        </p:spPr>
        <p:txBody>
          <a:bodyPr wrap="square" lIns="0" tIns="0" rIns="0" bIns="0" rtlCol="0" anchor="t">
            <a:noAutofit/>
          </a:bodyPr>
          <a:lstStyle/>
          <a:p>
            <a:pPr algn="ctr">
              <a:defRPr/>
            </a:pPr>
            <a:r>
              <a:rPr kumimoji="0" lang="en-US" sz="2800" b="1" i="0" u="none" strike="noStrike" kern="1200" cap="none" spc="0" normalizeH="0" baseline="0" noProof="0" dirty="0">
                <a:ln>
                  <a:noFill/>
                </a:ln>
                <a:solidFill>
                  <a:srgbClr val="AB162B"/>
                </a:solidFill>
                <a:effectLst/>
                <a:uLnTx/>
                <a:uFillTx/>
                <a:latin typeface="Arial" panose="020B0604020202020204"/>
                <a:ea typeface="+mn-ea"/>
                <a:cs typeface="+mn-cs"/>
              </a:rPr>
              <a:t>$</a:t>
            </a:r>
            <a:r>
              <a:rPr lang="en-US" sz="2800" b="1" dirty="0">
                <a:solidFill>
                  <a:srgbClr val="AB162B"/>
                </a:solidFill>
                <a:latin typeface="Arial" panose="020B0604020202020204"/>
              </a:rPr>
              <a:t>79,422 </a:t>
            </a:r>
            <a:br>
              <a:rPr lang="en-US" dirty="0"/>
            </a:br>
            <a:r>
              <a:rPr lang="en-US" sz="1300" dirty="0">
                <a:latin typeface="Arial"/>
                <a:ea typeface="Calibri"/>
                <a:cs typeface="Calibri"/>
              </a:rPr>
              <a:t>average starting salary, bachelor’s</a:t>
            </a:r>
            <a:br>
              <a:rPr lang="en-US" sz="1300" dirty="0">
                <a:latin typeface="Arial"/>
                <a:ea typeface="Calibri"/>
                <a:cs typeface="Calibri"/>
              </a:rPr>
            </a:br>
            <a:r>
              <a:rPr lang="en-US" sz="1300" dirty="0">
                <a:latin typeface="Arial"/>
                <a:ea typeface="Calibri"/>
                <a:cs typeface="Calibri"/>
              </a:rPr>
              <a:t>degree (class of 2025)</a:t>
            </a:r>
            <a:endParaRPr lang="en-US" sz="1300" dirty="0">
              <a:solidFill>
                <a:srgbClr val="3F3F3F"/>
              </a:solidFill>
              <a:effectLst/>
              <a:latin typeface="Helvetica" pitchFamily="2" charset="0"/>
            </a:endParaRPr>
          </a:p>
        </p:txBody>
      </p:sp>
      <p:pic>
        <p:nvPicPr>
          <p:cNvPr id="20" name="Picture 19" descr="A group of people working on a construction site&#10;&#10;AI-generated content may be incorrect.">
            <a:extLst>
              <a:ext uri="{FF2B5EF4-FFF2-40B4-BE49-F238E27FC236}">
                <a16:creationId xmlns:a16="http://schemas.microsoft.com/office/drawing/2014/main" id="{31E09EC7-E04F-E9C3-A246-2BFFEFA7BD8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0484" y="1893040"/>
            <a:ext cx="2851100" cy="2751697"/>
          </a:xfrm>
          <a:prstGeom prst="rect">
            <a:avLst/>
          </a:prstGeom>
        </p:spPr>
      </p:pic>
      <p:pic>
        <p:nvPicPr>
          <p:cNvPr id="21" name="Picture 20" descr="A few men wearing hard hats working on a construction site&#10;&#10;AI-generated content may be incorrect.">
            <a:extLst>
              <a:ext uri="{FF2B5EF4-FFF2-40B4-BE49-F238E27FC236}">
                <a16:creationId xmlns:a16="http://schemas.microsoft.com/office/drawing/2014/main" id="{3755A29C-6839-82E9-2C44-BD6ABD9B053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698523" y="1888249"/>
            <a:ext cx="2861984" cy="2756488"/>
          </a:xfrm>
          <a:prstGeom prst="rect">
            <a:avLst/>
          </a:prstGeom>
        </p:spPr>
      </p:pic>
      <p:pic>
        <p:nvPicPr>
          <p:cNvPr id="22" name="Picture 21" descr="A few people in white lab coats&#10;&#10;AI-generated content may be incorrect.">
            <a:extLst>
              <a:ext uri="{FF2B5EF4-FFF2-40B4-BE49-F238E27FC236}">
                <a16:creationId xmlns:a16="http://schemas.microsoft.com/office/drawing/2014/main" id="{F26AA777-9DC7-3225-7DAD-0C0E7E4BBE7F}"/>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3654061" y="1887232"/>
            <a:ext cx="2861984" cy="2756488"/>
          </a:xfrm>
          <a:prstGeom prst="rect">
            <a:avLst/>
          </a:prstGeom>
        </p:spPr>
      </p:pic>
      <p:sp>
        <p:nvSpPr>
          <p:cNvPr id="3" name="TextBox 2">
            <a:extLst>
              <a:ext uri="{FF2B5EF4-FFF2-40B4-BE49-F238E27FC236}">
                <a16:creationId xmlns:a16="http://schemas.microsoft.com/office/drawing/2014/main" id="{A1C472C7-5057-65C8-0A2E-2431F588423F}"/>
              </a:ext>
            </a:extLst>
          </p:cNvPr>
          <p:cNvSpPr txBox="1"/>
          <p:nvPr/>
        </p:nvSpPr>
        <p:spPr>
          <a:xfrm>
            <a:off x="7540957" y="4895958"/>
            <a:ext cx="2019550" cy="636795"/>
          </a:xfrm>
          <a:prstGeom prst="rect">
            <a:avLst/>
          </a:prstGeom>
          <a:noFill/>
        </p:spPr>
        <p:txBody>
          <a:bodyPr wrap="square" lIns="0" tIns="0" rIns="0" bIns="0" rtlCol="0" anchor="t">
            <a:noAutofit/>
          </a:bodyPr>
          <a:lstStyle/>
          <a:p>
            <a:pPr algn="ctr"/>
            <a:r>
              <a:rPr lang="en-US" sz="2800" b="1" dirty="0">
                <a:solidFill>
                  <a:srgbClr val="AB162B"/>
                </a:solidFill>
                <a:latin typeface="Arial" panose="020B0604020202020204"/>
              </a:rPr>
              <a:t>86</a:t>
            </a:r>
            <a:r>
              <a:rPr kumimoji="0" lang="en-US" sz="2800" b="1" i="0" u="none" strike="noStrike" kern="1200" cap="none" spc="0" normalizeH="0" baseline="0" noProof="0" dirty="0">
                <a:ln>
                  <a:noFill/>
                </a:ln>
                <a:solidFill>
                  <a:srgbClr val="AB162B"/>
                </a:solidFill>
                <a:effectLst/>
                <a:uLnTx/>
                <a:uFillTx/>
                <a:latin typeface="Arial" panose="020B0604020202020204"/>
                <a:ea typeface="+mn-ea"/>
                <a:cs typeface="+mn-cs"/>
              </a:rPr>
              <a:t>%</a:t>
            </a:r>
            <a:br>
              <a:rPr lang="en-US" dirty="0"/>
            </a:br>
            <a:r>
              <a:rPr lang="en-US" sz="1300" dirty="0">
                <a:latin typeface="+mj-lt"/>
                <a:ea typeface="Calibri"/>
                <a:cs typeface="Calibri"/>
              </a:rPr>
              <a:t>of graduates are employed, in graduate school, serving in the military or doing volunteer service 6 months after graduation (all degree levels) (2025)</a:t>
            </a:r>
          </a:p>
        </p:txBody>
      </p:sp>
    </p:spTree>
    <p:extLst>
      <p:ext uri="{BB962C8B-B14F-4D97-AF65-F5344CB8AC3E}">
        <p14:creationId xmlns:p14="http://schemas.microsoft.com/office/powerpoint/2010/main" val="2804065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FE8F7-42C3-1A45-92CE-904DF3758812}"/>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A1541064-B9A1-2AB9-4D90-322B14D444F9}"/>
              </a:ext>
            </a:extLst>
          </p:cNvPr>
          <p:cNvSpPr/>
          <p:nvPr/>
        </p:nvSpPr>
        <p:spPr bwMode="auto">
          <a:xfrm>
            <a:off x="7803715" y="10493"/>
            <a:ext cx="4388285" cy="3429000"/>
          </a:xfrm>
          <a:prstGeom prst="rect">
            <a:avLst/>
          </a:prstGeom>
          <a:solidFill>
            <a:schemeClr val="bg1">
              <a:alpha val="50196"/>
            </a:schemeClr>
          </a:solidFill>
          <a:ln w="12700" cap="sq" algn="ctr">
            <a:noFill/>
            <a:miter lim="800000"/>
            <a:headEnd/>
            <a:tailEnd/>
          </a:ln>
          <a:effectLst/>
        </p:spPr>
        <p:txBody>
          <a:bodyPr wrap="none" rtlCol="0" anchor="ctr"/>
          <a:lstStyle/>
          <a:p>
            <a:pPr algn="ctr"/>
            <a:endParaRPr lang="en-US" sz="1600">
              <a:solidFill>
                <a:schemeClr val="bg1"/>
              </a:solidFill>
              <a:latin typeface="+mn-lt"/>
            </a:endParaRPr>
          </a:p>
        </p:txBody>
      </p:sp>
      <p:sp>
        <p:nvSpPr>
          <p:cNvPr id="19" name="Rectangle 18">
            <a:extLst>
              <a:ext uri="{FF2B5EF4-FFF2-40B4-BE49-F238E27FC236}">
                <a16:creationId xmlns:a16="http://schemas.microsoft.com/office/drawing/2014/main" id="{CE84F6A7-6FD6-2378-6A7C-7FE7894720A8}"/>
              </a:ext>
            </a:extLst>
          </p:cNvPr>
          <p:cNvSpPr/>
          <p:nvPr/>
        </p:nvSpPr>
        <p:spPr bwMode="auto">
          <a:xfrm>
            <a:off x="7799573" y="3429000"/>
            <a:ext cx="4392427" cy="3429000"/>
          </a:xfrm>
          <a:prstGeom prst="rect">
            <a:avLst/>
          </a:prstGeom>
          <a:solidFill>
            <a:srgbClr val="AB162B"/>
          </a:solidFill>
          <a:ln w="12700" cap="sq" algn="ctr">
            <a:noFill/>
            <a:miter lim="800000"/>
            <a:headEnd/>
            <a:tailEnd/>
          </a:ln>
          <a:effectLst/>
        </p:spPr>
        <p:txBody>
          <a:bodyPr wrap="none" rtlCol="0" anchor="ctr"/>
          <a:lstStyle/>
          <a:p>
            <a:pPr algn="ctr"/>
            <a:endParaRPr lang="en-US" sz="1600">
              <a:solidFill>
                <a:schemeClr val="bg1"/>
              </a:solidFill>
              <a:latin typeface="+mn-lt"/>
            </a:endParaRPr>
          </a:p>
        </p:txBody>
      </p:sp>
      <p:sp>
        <p:nvSpPr>
          <p:cNvPr id="21" name="TextBox 20">
            <a:extLst>
              <a:ext uri="{FF2B5EF4-FFF2-40B4-BE49-F238E27FC236}">
                <a16:creationId xmlns:a16="http://schemas.microsoft.com/office/drawing/2014/main" id="{2C0BE875-EFA1-8B29-5606-0301440A132D}"/>
              </a:ext>
            </a:extLst>
          </p:cNvPr>
          <p:cNvSpPr txBox="1"/>
          <p:nvPr/>
        </p:nvSpPr>
        <p:spPr>
          <a:xfrm>
            <a:off x="9997857" y="-1481753"/>
            <a:ext cx="0" cy="0"/>
          </a:xfrm>
          <a:prstGeom prst="rect">
            <a:avLst/>
          </a:prstGeom>
          <a:noFill/>
        </p:spPr>
        <p:txBody>
          <a:bodyPr wrap="none" rtlCol="0">
            <a:noAutofit/>
          </a:bodyPr>
          <a:lstStyle/>
          <a:p>
            <a:pPr algn="ctr"/>
            <a:endParaRPr lang="en-US" sz="1600" err="1"/>
          </a:p>
        </p:txBody>
      </p:sp>
      <p:sp>
        <p:nvSpPr>
          <p:cNvPr id="27" name="TextBox 26">
            <a:extLst>
              <a:ext uri="{FF2B5EF4-FFF2-40B4-BE49-F238E27FC236}">
                <a16:creationId xmlns:a16="http://schemas.microsoft.com/office/drawing/2014/main" id="{4F3655AB-261C-47D5-4B45-B328FDEEEA32}"/>
              </a:ext>
            </a:extLst>
          </p:cNvPr>
          <p:cNvSpPr txBox="1"/>
          <p:nvPr/>
        </p:nvSpPr>
        <p:spPr>
          <a:xfrm>
            <a:off x="10546915" y="-513567"/>
            <a:ext cx="0" cy="0"/>
          </a:xfrm>
          <a:prstGeom prst="rect">
            <a:avLst/>
          </a:prstGeom>
          <a:noFill/>
        </p:spPr>
        <p:txBody>
          <a:bodyPr wrap="none" rtlCol="0">
            <a:noAutofit/>
          </a:bodyPr>
          <a:lstStyle/>
          <a:p>
            <a:pPr algn="ctr"/>
            <a:endParaRPr lang="en-US" sz="1600" err="1"/>
          </a:p>
        </p:txBody>
      </p:sp>
      <p:sp>
        <p:nvSpPr>
          <p:cNvPr id="28" name="TextBox 27">
            <a:extLst>
              <a:ext uri="{FF2B5EF4-FFF2-40B4-BE49-F238E27FC236}">
                <a16:creationId xmlns:a16="http://schemas.microsoft.com/office/drawing/2014/main" id="{82C736BF-28D6-4641-05E4-3952BBB115E8}"/>
              </a:ext>
            </a:extLst>
          </p:cNvPr>
          <p:cNvSpPr txBox="1"/>
          <p:nvPr/>
        </p:nvSpPr>
        <p:spPr>
          <a:xfrm>
            <a:off x="11248373" y="-475989"/>
            <a:ext cx="0" cy="0"/>
          </a:xfrm>
          <a:prstGeom prst="rect">
            <a:avLst/>
          </a:prstGeom>
          <a:noFill/>
        </p:spPr>
        <p:txBody>
          <a:bodyPr wrap="none" rtlCol="0">
            <a:noAutofit/>
          </a:bodyPr>
          <a:lstStyle/>
          <a:p>
            <a:pPr algn="ctr"/>
            <a:endParaRPr lang="en-US" sz="1600" err="1"/>
          </a:p>
        </p:txBody>
      </p:sp>
      <p:sp>
        <p:nvSpPr>
          <p:cNvPr id="79" name="TextBox 78">
            <a:extLst>
              <a:ext uri="{FF2B5EF4-FFF2-40B4-BE49-F238E27FC236}">
                <a16:creationId xmlns:a16="http://schemas.microsoft.com/office/drawing/2014/main" id="{1CFECE98-98C8-FE7A-1D46-E71CDD28C605}"/>
              </a:ext>
            </a:extLst>
          </p:cNvPr>
          <p:cNvSpPr txBox="1"/>
          <p:nvPr/>
        </p:nvSpPr>
        <p:spPr>
          <a:xfrm>
            <a:off x="-2487706" y="4370294"/>
            <a:ext cx="0" cy="0"/>
          </a:xfrm>
          <a:prstGeom prst="rect">
            <a:avLst/>
          </a:prstGeom>
          <a:noFill/>
        </p:spPr>
        <p:txBody>
          <a:bodyPr wrap="none" rtlCol="0">
            <a:noAutofit/>
          </a:bodyPr>
          <a:lstStyle/>
          <a:p>
            <a:pPr algn="ctr"/>
            <a:endParaRPr lang="en-US" sz="1600" err="1"/>
          </a:p>
        </p:txBody>
      </p:sp>
      <p:grpSp>
        <p:nvGrpSpPr>
          <p:cNvPr id="9" name="Group 8">
            <a:extLst>
              <a:ext uri="{FF2B5EF4-FFF2-40B4-BE49-F238E27FC236}">
                <a16:creationId xmlns:a16="http://schemas.microsoft.com/office/drawing/2014/main" id="{8358FF59-D30B-A187-A0A0-3B57A9FC4554}"/>
              </a:ext>
            </a:extLst>
          </p:cNvPr>
          <p:cNvGrpSpPr/>
          <p:nvPr/>
        </p:nvGrpSpPr>
        <p:grpSpPr>
          <a:xfrm>
            <a:off x="8493614" y="1064105"/>
            <a:ext cx="3008486" cy="374730"/>
            <a:chOff x="8062857" y="1006388"/>
            <a:chExt cx="3772550" cy="469900"/>
          </a:xfrm>
        </p:grpSpPr>
        <p:pic>
          <p:nvPicPr>
            <p:cNvPr id="2" name="Picture 1">
              <a:hlinkClick r:id="rId3"/>
              <a:extLst>
                <a:ext uri="{FF2B5EF4-FFF2-40B4-BE49-F238E27FC236}">
                  <a16:creationId xmlns:a16="http://schemas.microsoft.com/office/drawing/2014/main" id="{4B0D287A-2439-CFD3-46D4-8F03D5D9B763}"/>
                </a:ext>
              </a:extLst>
            </p:cNvPr>
            <p:cNvPicPr>
              <a:picLocks noChangeAspect="1"/>
            </p:cNvPicPr>
            <p:nvPr/>
          </p:nvPicPr>
          <p:blipFill>
            <a:blip r:embed="rId4"/>
            <a:stretch>
              <a:fillRect/>
            </a:stretch>
          </p:blipFill>
          <p:spPr>
            <a:xfrm>
              <a:off x="8062857" y="1006388"/>
              <a:ext cx="469900" cy="469900"/>
            </a:xfrm>
            <a:prstGeom prst="rect">
              <a:avLst/>
            </a:prstGeom>
          </p:spPr>
        </p:pic>
        <p:pic>
          <p:nvPicPr>
            <p:cNvPr id="3" name="Picture 2">
              <a:hlinkClick r:id="rId5"/>
              <a:extLst>
                <a:ext uri="{FF2B5EF4-FFF2-40B4-BE49-F238E27FC236}">
                  <a16:creationId xmlns:a16="http://schemas.microsoft.com/office/drawing/2014/main" id="{3D60AE04-B93B-D6C2-4D75-5EFC0E431132}"/>
                </a:ext>
              </a:extLst>
            </p:cNvPr>
            <p:cNvPicPr>
              <a:picLocks noChangeAspect="1"/>
            </p:cNvPicPr>
            <p:nvPr/>
          </p:nvPicPr>
          <p:blipFill>
            <a:blip r:embed="rId6"/>
            <a:stretch>
              <a:fillRect/>
            </a:stretch>
          </p:blipFill>
          <p:spPr>
            <a:xfrm>
              <a:off x="8723387" y="1006388"/>
              <a:ext cx="469900" cy="469900"/>
            </a:xfrm>
            <a:prstGeom prst="rect">
              <a:avLst/>
            </a:prstGeom>
          </p:spPr>
        </p:pic>
        <p:pic>
          <p:nvPicPr>
            <p:cNvPr id="4" name="Picture 3">
              <a:hlinkClick r:id="rId7"/>
              <a:extLst>
                <a:ext uri="{FF2B5EF4-FFF2-40B4-BE49-F238E27FC236}">
                  <a16:creationId xmlns:a16="http://schemas.microsoft.com/office/drawing/2014/main" id="{16782C15-BCEA-071A-0C8D-48884A0377E9}"/>
                </a:ext>
              </a:extLst>
            </p:cNvPr>
            <p:cNvPicPr>
              <a:picLocks noChangeAspect="1"/>
            </p:cNvPicPr>
            <p:nvPr/>
          </p:nvPicPr>
          <p:blipFill>
            <a:blip r:embed="rId8"/>
            <a:stretch>
              <a:fillRect/>
            </a:stretch>
          </p:blipFill>
          <p:spPr>
            <a:xfrm>
              <a:off x="9383917" y="1006388"/>
              <a:ext cx="469900" cy="469900"/>
            </a:xfrm>
            <a:prstGeom prst="rect">
              <a:avLst/>
            </a:prstGeom>
          </p:spPr>
        </p:pic>
        <p:pic>
          <p:nvPicPr>
            <p:cNvPr id="5" name="Picture 4">
              <a:hlinkClick r:id="rId9"/>
              <a:extLst>
                <a:ext uri="{FF2B5EF4-FFF2-40B4-BE49-F238E27FC236}">
                  <a16:creationId xmlns:a16="http://schemas.microsoft.com/office/drawing/2014/main" id="{B36C2FE7-8D99-3A37-FDB8-11BE0AFFF376}"/>
                </a:ext>
              </a:extLst>
            </p:cNvPr>
            <p:cNvPicPr>
              <a:picLocks noChangeAspect="1"/>
            </p:cNvPicPr>
            <p:nvPr/>
          </p:nvPicPr>
          <p:blipFill>
            <a:blip r:embed="rId10"/>
            <a:stretch>
              <a:fillRect/>
            </a:stretch>
          </p:blipFill>
          <p:spPr>
            <a:xfrm>
              <a:off x="10044447" y="1006388"/>
              <a:ext cx="469900" cy="469900"/>
            </a:xfrm>
            <a:prstGeom prst="rect">
              <a:avLst/>
            </a:prstGeom>
          </p:spPr>
        </p:pic>
        <p:pic>
          <p:nvPicPr>
            <p:cNvPr id="6" name="Picture 5">
              <a:hlinkClick r:id="rId11"/>
              <a:extLst>
                <a:ext uri="{FF2B5EF4-FFF2-40B4-BE49-F238E27FC236}">
                  <a16:creationId xmlns:a16="http://schemas.microsoft.com/office/drawing/2014/main" id="{1B8A10E8-F65B-0D89-4828-C416FF179DF8}"/>
                </a:ext>
              </a:extLst>
            </p:cNvPr>
            <p:cNvPicPr>
              <a:picLocks noChangeAspect="1"/>
            </p:cNvPicPr>
            <p:nvPr/>
          </p:nvPicPr>
          <p:blipFill>
            <a:blip r:embed="rId12"/>
            <a:stretch>
              <a:fillRect/>
            </a:stretch>
          </p:blipFill>
          <p:spPr>
            <a:xfrm>
              <a:off x="10704977" y="1006388"/>
              <a:ext cx="469900" cy="469900"/>
            </a:xfrm>
            <a:prstGeom prst="rect">
              <a:avLst/>
            </a:prstGeom>
          </p:spPr>
        </p:pic>
        <p:pic>
          <p:nvPicPr>
            <p:cNvPr id="7" name="Picture 6">
              <a:hlinkClick r:id="rId13"/>
              <a:extLst>
                <a:ext uri="{FF2B5EF4-FFF2-40B4-BE49-F238E27FC236}">
                  <a16:creationId xmlns:a16="http://schemas.microsoft.com/office/drawing/2014/main" id="{C2F0E8F7-BD35-84C9-390E-1878993CA7F7}"/>
                </a:ext>
              </a:extLst>
            </p:cNvPr>
            <p:cNvPicPr>
              <a:picLocks noChangeAspect="1"/>
            </p:cNvPicPr>
            <p:nvPr/>
          </p:nvPicPr>
          <p:blipFill>
            <a:blip r:embed="rId14"/>
            <a:stretch>
              <a:fillRect/>
            </a:stretch>
          </p:blipFill>
          <p:spPr>
            <a:xfrm>
              <a:off x="11365507" y="1006388"/>
              <a:ext cx="469900" cy="469900"/>
            </a:xfrm>
            <a:prstGeom prst="rect">
              <a:avLst/>
            </a:prstGeom>
          </p:spPr>
        </p:pic>
      </p:grpSp>
      <p:sp>
        <p:nvSpPr>
          <p:cNvPr id="8" name="TextBox 7">
            <a:extLst>
              <a:ext uri="{FF2B5EF4-FFF2-40B4-BE49-F238E27FC236}">
                <a16:creationId xmlns:a16="http://schemas.microsoft.com/office/drawing/2014/main" id="{69858AC8-3FE3-5D60-83CA-DBDB2C2E7AFA}"/>
              </a:ext>
            </a:extLst>
          </p:cNvPr>
          <p:cNvSpPr txBox="1"/>
          <p:nvPr/>
        </p:nvSpPr>
        <p:spPr>
          <a:xfrm>
            <a:off x="8479810" y="2015621"/>
            <a:ext cx="3036094" cy="547571"/>
          </a:xfrm>
          <a:prstGeom prst="rect">
            <a:avLst/>
          </a:prstGeom>
          <a:noFill/>
        </p:spPr>
        <p:txBody>
          <a:bodyPr wrap="square" lIns="0" tIns="0" rIns="0" bIns="0" rtlCol="0">
            <a:noAutofit/>
          </a:bodyPr>
          <a:lstStyle/>
          <a:p>
            <a:pPr algn="ctr"/>
            <a:r>
              <a:rPr lang="en-US" sz="2800" b="1" u="sng">
                <a:solidFill>
                  <a:srgbClr val="AB162B"/>
                </a:solidFill>
                <a:hlinkClick r:id="rId15">
                  <a:extLst>
                    <a:ext uri="{A12FA001-AC4F-418D-AE19-62706E023703}">
                      <ahyp:hlinkClr xmlns:ahyp="http://schemas.microsoft.com/office/drawing/2018/hyperlinkcolor" val="tx"/>
                    </a:ext>
                  </a:extLst>
                </a:hlinkClick>
              </a:rPr>
              <a:t>wpi.edu</a:t>
            </a:r>
            <a:endParaRPr lang="en-US" sz="2800" u="sng">
              <a:solidFill>
                <a:srgbClr val="AB162B"/>
              </a:solidFill>
            </a:endParaRPr>
          </a:p>
        </p:txBody>
      </p:sp>
      <p:sp>
        <p:nvSpPr>
          <p:cNvPr id="10" name="TextBox 9">
            <a:extLst>
              <a:ext uri="{FF2B5EF4-FFF2-40B4-BE49-F238E27FC236}">
                <a16:creationId xmlns:a16="http://schemas.microsoft.com/office/drawing/2014/main" id="{1A84AC37-CDBE-E623-AA53-F0DC5D00D778}"/>
              </a:ext>
            </a:extLst>
          </p:cNvPr>
          <p:cNvSpPr txBox="1"/>
          <p:nvPr/>
        </p:nvSpPr>
        <p:spPr>
          <a:xfrm>
            <a:off x="13608424" y="645459"/>
            <a:ext cx="0" cy="0"/>
          </a:xfrm>
          <a:prstGeom prst="rect">
            <a:avLst/>
          </a:prstGeom>
          <a:noFill/>
        </p:spPr>
        <p:txBody>
          <a:bodyPr wrap="none" rtlCol="0">
            <a:noAutofit/>
          </a:bodyPr>
          <a:lstStyle/>
          <a:p>
            <a:pPr algn="ctr"/>
            <a:endParaRPr lang="en-US" sz="1600" err="1"/>
          </a:p>
        </p:txBody>
      </p:sp>
      <p:sp>
        <p:nvSpPr>
          <p:cNvPr id="11" name="TextBox 10">
            <a:extLst>
              <a:ext uri="{FF2B5EF4-FFF2-40B4-BE49-F238E27FC236}">
                <a16:creationId xmlns:a16="http://schemas.microsoft.com/office/drawing/2014/main" id="{DF532815-A046-6E10-7AD9-EB309F3471B4}"/>
              </a:ext>
            </a:extLst>
          </p:cNvPr>
          <p:cNvSpPr txBox="1"/>
          <p:nvPr/>
        </p:nvSpPr>
        <p:spPr>
          <a:xfrm>
            <a:off x="14616953" y="1761565"/>
            <a:ext cx="0" cy="0"/>
          </a:xfrm>
          <a:prstGeom prst="rect">
            <a:avLst/>
          </a:prstGeom>
          <a:noFill/>
        </p:spPr>
        <p:txBody>
          <a:bodyPr wrap="none" rtlCol="0">
            <a:noAutofit/>
          </a:bodyPr>
          <a:lstStyle/>
          <a:p>
            <a:pPr algn="ctr"/>
            <a:endParaRPr lang="en-US" sz="1600" err="1"/>
          </a:p>
        </p:txBody>
      </p:sp>
      <p:sp>
        <p:nvSpPr>
          <p:cNvPr id="13" name="TextBox 12">
            <a:extLst>
              <a:ext uri="{FF2B5EF4-FFF2-40B4-BE49-F238E27FC236}">
                <a16:creationId xmlns:a16="http://schemas.microsoft.com/office/drawing/2014/main" id="{A282B24C-4C84-8F37-B206-0C238D844BD5}"/>
              </a:ext>
            </a:extLst>
          </p:cNvPr>
          <p:cNvSpPr txBox="1"/>
          <p:nvPr/>
        </p:nvSpPr>
        <p:spPr>
          <a:xfrm>
            <a:off x="13984941" y="1008529"/>
            <a:ext cx="0" cy="0"/>
          </a:xfrm>
          <a:prstGeom prst="rect">
            <a:avLst/>
          </a:prstGeom>
          <a:noFill/>
        </p:spPr>
        <p:txBody>
          <a:bodyPr wrap="none" rtlCol="0">
            <a:noAutofit/>
          </a:bodyPr>
          <a:lstStyle/>
          <a:p>
            <a:pPr algn="ctr"/>
            <a:endParaRPr lang="en-US" sz="1600" err="1"/>
          </a:p>
        </p:txBody>
      </p:sp>
      <p:sp>
        <p:nvSpPr>
          <p:cNvPr id="14" name="TextBox 13">
            <a:extLst>
              <a:ext uri="{FF2B5EF4-FFF2-40B4-BE49-F238E27FC236}">
                <a16:creationId xmlns:a16="http://schemas.microsoft.com/office/drawing/2014/main" id="{B2F07FAB-F56D-54F7-2719-2F726EC26241}"/>
              </a:ext>
            </a:extLst>
          </p:cNvPr>
          <p:cNvSpPr txBox="1"/>
          <p:nvPr/>
        </p:nvSpPr>
        <p:spPr>
          <a:xfrm>
            <a:off x="13245353" y="2191871"/>
            <a:ext cx="0" cy="0"/>
          </a:xfrm>
          <a:prstGeom prst="rect">
            <a:avLst/>
          </a:prstGeom>
          <a:noFill/>
        </p:spPr>
        <p:txBody>
          <a:bodyPr wrap="none" rtlCol="0">
            <a:noAutofit/>
          </a:bodyPr>
          <a:lstStyle/>
          <a:p>
            <a:pPr algn="ctr"/>
            <a:endParaRPr lang="en-US" sz="1600" err="1"/>
          </a:p>
        </p:txBody>
      </p:sp>
      <p:pic>
        <p:nvPicPr>
          <p:cNvPr id="24" name="Picture 23">
            <a:extLst>
              <a:ext uri="{FF2B5EF4-FFF2-40B4-BE49-F238E27FC236}">
                <a16:creationId xmlns:a16="http://schemas.microsoft.com/office/drawing/2014/main" id="{5655763A-ABF3-7693-9926-BD129E22407A}"/>
              </a:ext>
            </a:extLst>
          </p:cNvPr>
          <p:cNvPicPr>
            <a:picLocks noChangeAspect="1"/>
          </p:cNvPicPr>
          <p:nvPr/>
        </p:nvPicPr>
        <p:blipFill>
          <a:blip r:embed="rId16"/>
          <a:stretch>
            <a:fillRect/>
          </a:stretch>
        </p:blipFill>
        <p:spPr>
          <a:xfrm>
            <a:off x="9229761" y="4324171"/>
            <a:ext cx="1536192" cy="1552194"/>
          </a:xfrm>
          <a:prstGeom prst="rect">
            <a:avLst/>
          </a:prstGeom>
        </p:spPr>
      </p:pic>
      <p:sp>
        <p:nvSpPr>
          <p:cNvPr id="33" name="TextBox 32">
            <a:extLst>
              <a:ext uri="{FF2B5EF4-FFF2-40B4-BE49-F238E27FC236}">
                <a16:creationId xmlns:a16="http://schemas.microsoft.com/office/drawing/2014/main" id="{175335D7-CD9A-7BAF-DF17-D693C58B93B3}"/>
              </a:ext>
            </a:extLst>
          </p:cNvPr>
          <p:cNvSpPr txBox="1"/>
          <p:nvPr/>
        </p:nvSpPr>
        <p:spPr>
          <a:xfrm>
            <a:off x="995082" y="7866529"/>
            <a:ext cx="0" cy="0"/>
          </a:xfrm>
          <a:prstGeom prst="rect">
            <a:avLst/>
          </a:prstGeom>
          <a:noFill/>
        </p:spPr>
        <p:txBody>
          <a:bodyPr wrap="none" rtlCol="0">
            <a:noAutofit/>
          </a:bodyPr>
          <a:lstStyle/>
          <a:p>
            <a:pPr algn="ctr"/>
            <a:endParaRPr lang="en-US" sz="1600" err="1"/>
          </a:p>
        </p:txBody>
      </p:sp>
      <p:sp>
        <p:nvSpPr>
          <p:cNvPr id="12" name="TextBox 11">
            <a:extLst>
              <a:ext uri="{FF2B5EF4-FFF2-40B4-BE49-F238E27FC236}">
                <a16:creationId xmlns:a16="http://schemas.microsoft.com/office/drawing/2014/main" id="{13328032-CA57-9670-A15F-2320A5C1AA83}"/>
              </a:ext>
            </a:extLst>
          </p:cNvPr>
          <p:cNvSpPr txBox="1"/>
          <p:nvPr/>
        </p:nvSpPr>
        <p:spPr>
          <a:xfrm>
            <a:off x="-1653988" y="5190565"/>
            <a:ext cx="0" cy="0"/>
          </a:xfrm>
          <a:prstGeom prst="rect">
            <a:avLst/>
          </a:prstGeom>
          <a:noFill/>
        </p:spPr>
        <p:txBody>
          <a:bodyPr wrap="none" rtlCol="0">
            <a:noAutofit/>
          </a:bodyPr>
          <a:lstStyle/>
          <a:p>
            <a:pPr algn="ctr"/>
            <a:endParaRPr lang="en-US" sz="1600" err="1"/>
          </a:p>
        </p:txBody>
      </p:sp>
      <p:sp>
        <p:nvSpPr>
          <p:cNvPr id="15" name="TextBox 14">
            <a:extLst>
              <a:ext uri="{FF2B5EF4-FFF2-40B4-BE49-F238E27FC236}">
                <a16:creationId xmlns:a16="http://schemas.microsoft.com/office/drawing/2014/main" id="{FA7F1711-1C1B-A759-91EB-D13E353669A7}"/>
              </a:ext>
            </a:extLst>
          </p:cNvPr>
          <p:cNvSpPr txBox="1"/>
          <p:nvPr/>
        </p:nvSpPr>
        <p:spPr>
          <a:xfrm>
            <a:off x="-1524000" y="1861457"/>
            <a:ext cx="0" cy="0"/>
          </a:xfrm>
          <a:prstGeom prst="rect">
            <a:avLst/>
          </a:prstGeom>
          <a:noFill/>
        </p:spPr>
        <p:txBody>
          <a:bodyPr wrap="none" rtlCol="0">
            <a:noAutofit/>
          </a:bodyPr>
          <a:lstStyle/>
          <a:p>
            <a:pPr algn="ctr"/>
            <a:endParaRPr lang="en-US" sz="1600" err="1"/>
          </a:p>
        </p:txBody>
      </p:sp>
      <p:pic>
        <p:nvPicPr>
          <p:cNvPr id="35" name="Picture 34" descr="A person writing on a glass board&#10;&#10;AI-generated content may be incorrect.">
            <a:extLst>
              <a:ext uri="{FF2B5EF4-FFF2-40B4-BE49-F238E27FC236}">
                <a16:creationId xmlns:a16="http://schemas.microsoft.com/office/drawing/2014/main" id="{A96AE0D6-7115-E862-08BA-16ECB8437C8D}"/>
              </a:ext>
            </a:extLst>
          </p:cNvPr>
          <p:cNvPicPr>
            <a:picLocks noChangeAspect="1"/>
          </p:cNvPicPr>
          <p:nvPr/>
        </p:nvPicPr>
        <p:blipFill>
          <a:blip r:embed="rId17" cstate="screen">
            <a:extLst>
              <a:ext uri="{28A0092B-C50C-407E-A947-70E740481C1C}">
                <a14:useLocalDpi xmlns:a14="http://schemas.microsoft.com/office/drawing/2010/main"/>
              </a:ext>
            </a:extLst>
          </a:blip>
          <a:srcRect/>
          <a:stretch>
            <a:fillRect/>
          </a:stretch>
        </p:blipFill>
        <p:spPr>
          <a:xfrm>
            <a:off x="3897716" y="3426295"/>
            <a:ext cx="3905998" cy="3431704"/>
          </a:xfrm>
          <a:prstGeom prst="rect">
            <a:avLst/>
          </a:prstGeom>
        </p:spPr>
      </p:pic>
      <p:pic>
        <p:nvPicPr>
          <p:cNvPr id="38" name="Picture 37" descr="A person and person in a lab&#10;&#10;AI-generated content may be incorrect.">
            <a:extLst>
              <a:ext uri="{FF2B5EF4-FFF2-40B4-BE49-F238E27FC236}">
                <a16:creationId xmlns:a16="http://schemas.microsoft.com/office/drawing/2014/main" id="{DC9D3847-B32B-5DB5-E3B9-44A304C1DD02}"/>
              </a:ext>
            </a:extLst>
          </p:cNvPr>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a:xfrm>
            <a:off x="0" y="1"/>
            <a:ext cx="3899786" cy="3439492"/>
          </a:xfrm>
          <a:prstGeom prst="rect">
            <a:avLst/>
          </a:prstGeom>
        </p:spPr>
      </p:pic>
      <p:pic>
        <p:nvPicPr>
          <p:cNvPr id="42" name="Picture 41" descr="A group of people jumping in the air&#10;&#10;AI-generated content may be incorrect.">
            <a:extLst>
              <a:ext uri="{FF2B5EF4-FFF2-40B4-BE49-F238E27FC236}">
                <a16:creationId xmlns:a16="http://schemas.microsoft.com/office/drawing/2014/main" id="{3843DD39-A106-4423-D2D1-F1D99663D2BB}"/>
              </a:ext>
            </a:extLst>
          </p:cNvPr>
          <p:cNvPicPr>
            <a:picLocks noChangeAspect="1"/>
          </p:cNvPicPr>
          <p:nvPr/>
        </p:nvPicPr>
        <p:blipFill>
          <a:blip r:embed="rId19" cstate="screen">
            <a:extLst>
              <a:ext uri="{28A0092B-C50C-407E-A947-70E740481C1C}">
                <a14:useLocalDpi xmlns:a14="http://schemas.microsoft.com/office/drawing/2010/main"/>
              </a:ext>
            </a:extLst>
          </a:blip>
          <a:srcRect b="-226"/>
          <a:stretch>
            <a:fillRect/>
          </a:stretch>
        </p:blipFill>
        <p:spPr>
          <a:xfrm>
            <a:off x="0" y="3426295"/>
            <a:ext cx="3899786" cy="3439492"/>
          </a:xfrm>
          <a:prstGeom prst="rect">
            <a:avLst/>
          </a:prstGeom>
        </p:spPr>
      </p:pic>
      <p:pic>
        <p:nvPicPr>
          <p:cNvPr id="55" name="Picture 54" descr="A person waving to a group of people&#10;&#10;AI-generated content may be incorrect.">
            <a:extLst>
              <a:ext uri="{FF2B5EF4-FFF2-40B4-BE49-F238E27FC236}">
                <a16:creationId xmlns:a16="http://schemas.microsoft.com/office/drawing/2014/main" id="{1A5E5D57-777F-8287-27F9-5C31345FE4C0}"/>
              </a:ext>
            </a:extLst>
          </p:cNvPr>
          <p:cNvPicPr>
            <a:picLocks noChangeAspect="1"/>
          </p:cNvPicPr>
          <p:nvPr/>
        </p:nvPicPr>
        <p:blipFill>
          <a:blip r:embed="rId20" cstate="screen">
            <a:extLst>
              <a:ext uri="{28A0092B-C50C-407E-A947-70E740481C1C}">
                <a14:useLocalDpi xmlns:a14="http://schemas.microsoft.com/office/drawing/2010/main"/>
              </a:ext>
            </a:extLst>
          </a:blip>
          <a:srcRect/>
          <a:stretch>
            <a:fillRect/>
          </a:stretch>
        </p:blipFill>
        <p:spPr>
          <a:xfrm>
            <a:off x="3899786" y="0"/>
            <a:ext cx="3897716" cy="3426293"/>
          </a:xfrm>
          <a:prstGeom prst="rect">
            <a:avLst/>
          </a:prstGeom>
        </p:spPr>
      </p:pic>
    </p:spTree>
    <p:extLst>
      <p:ext uri="{BB962C8B-B14F-4D97-AF65-F5344CB8AC3E}">
        <p14:creationId xmlns:p14="http://schemas.microsoft.com/office/powerpoint/2010/main" val="130304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a:t>WPI’s Mission</a:t>
            </a:r>
          </a:p>
        </p:txBody>
      </p:sp>
      <p:sp>
        <p:nvSpPr>
          <p:cNvPr id="7" name="Content Placeholder 2">
            <a:extLst>
              <a:ext uri="{FF2B5EF4-FFF2-40B4-BE49-F238E27FC236}">
                <a16:creationId xmlns:a16="http://schemas.microsoft.com/office/drawing/2014/main" id="{34FA913C-EED1-CFA9-89ED-51284C48C8B0}"/>
              </a:ext>
            </a:extLst>
          </p:cNvPr>
          <p:cNvSpPr>
            <a:spLocks noGrp="1"/>
          </p:cNvSpPr>
          <p:nvPr>
            <p:ph sz="half" idx="1"/>
          </p:nvPr>
        </p:nvSpPr>
        <p:spPr>
          <a:xfrm>
            <a:off x="1523383" y="2910262"/>
            <a:ext cx="9145234" cy="348230"/>
          </a:xfrm>
        </p:spPr>
        <p:txBody>
          <a:bodyPr lIns="0" tIns="0" rIns="0" bIns="0" anchor="t" anchorCtr="0">
            <a:noAutofit/>
          </a:bodyPr>
          <a:lstStyle/>
          <a:p>
            <a:pPr marL="0" indent="0" algn="ctr">
              <a:spcBef>
                <a:spcPts val="0"/>
              </a:spcBef>
              <a:spcAft>
                <a:spcPts val="500"/>
              </a:spcAft>
              <a:buNone/>
            </a:pPr>
            <a:r>
              <a:rPr lang="en-US" spc="-20"/>
              <a:t>Respect – Community – Inclusion – Innovation – Achievement</a:t>
            </a:r>
          </a:p>
        </p:txBody>
      </p:sp>
      <p:sp>
        <p:nvSpPr>
          <p:cNvPr id="14" name="Content Placeholder 2">
            <a:extLst>
              <a:ext uri="{FF2B5EF4-FFF2-40B4-BE49-F238E27FC236}">
                <a16:creationId xmlns:a16="http://schemas.microsoft.com/office/drawing/2014/main" id="{453412BB-127B-DE40-5A33-1929CF1D843C}"/>
              </a:ext>
            </a:extLst>
          </p:cNvPr>
          <p:cNvSpPr txBox="1">
            <a:spLocks/>
          </p:cNvSpPr>
          <p:nvPr/>
        </p:nvSpPr>
        <p:spPr>
          <a:xfrm>
            <a:off x="1523383" y="1936203"/>
            <a:ext cx="9145234" cy="348230"/>
          </a:xfrm>
          <a:prstGeom prst="rect">
            <a:avLst/>
          </a:prstGeom>
        </p:spPr>
        <p:txBody>
          <a:bodyPr vert="horz" lIns="0" tIns="0" rIns="0" bIns="0" rtlCol="0" anchor="t" anchorCtr="0">
            <a:noAutofit/>
          </a:bodyPr>
          <a:lstStyle>
            <a:lvl1pPr marL="274320" indent="-274320" algn="l" defTabSz="914400" rtl="0" eaLnBrk="1" latinLnBrk="0" hangingPunct="1">
              <a:lnSpc>
                <a:spcPct val="95000"/>
              </a:lnSpc>
              <a:spcBef>
                <a:spcPts val="1200"/>
              </a:spcBef>
              <a:buClr>
                <a:srgbClr val="C4122F"/>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C4122F"/>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C4122F"/>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C4122F"/>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C4122F"/>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spcBef>
                <a:spcPts val="0"/>
              </a:spcBef>
              <a:spcAft>
                <a:spcPts val="500"/>
              </a:spcAft>
              <a:buFont typeface="Arial" pitchFamily="34" charset="0"/>
              <a:buNone/>
            </a:pPr>
            <a:r>
              <a:rPr lang="en-US" sz="2800" b="1" spc="500">
                <a:solidFill>
                  <a:srgbClr val="B2B7BB"/>
                </a:solidFill>
              </a:rPr>
              <a:t>OUR VALUES</a:t>
            </a:r>
          </a:p>
        </p:txBody>
      </p:sp>
      <p:sp>
        <p:nvSpPr>
          <p:cNvPr id="23" name="Content Placeholder 2">
            <a:extLst>
              <a:ext uri="{FF2B5EF4-FFF2-40B4-BE49-F238E27FC236}">
                <a16:creationId xmlns:a16="http://schemas.microsoft.com/office/drawing/2014/main" id="{F6D6D5C8-C722-6095-65EA-FFCA861E5221}"/>
              </a:ext>
            </a:extLst>
          </p:cNvPr>
          <p:cNvSpPr txBox="1">
            <a:spLocks/>
          </p:cNvSpPr>
          <p:nvPr/>
        </p:nvSpPr>
        <p:spPr>
          <a:xfrm>
            <a:off x="2689853" y="4736518"/>
            <a:ext cx="6812294" cy="348230"/>
          </a:xfrm>
          <a:prstGeom prst="rect">
            <a:avLst/>
          </a:prstGeom>
        </p:spPr>
        <p:txBody>
          <a:bodyPr vert="horz" lIns="0" tIns="0" rIns="0" bIns="0" rtlCol="0" anchor="t" anchorCtr="0">
            <a:noAutofit/>
          </a:bodyPr>
          <a:lstStyle>
            <a:lvl1pPr marL="274320" indent="-274320" algn="l" defTabSz="914400" rtl="0" eaLnBrk="1" latinLnBrk="0" hangingPunct="1">
              <a:lnSpc>
                <a:spcPct val="95000"/>
              </a:lnSpc>
              <a:spcBef>
                <a:spcPts val="1200"/>
              </a:spcBef>
              <a:buClr>
                <a:srgbClr val="C4122F"/>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C4122F"/>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C4122F"/>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C4122F"/>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C4122F"/>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spcBef>
                <a:spcPts val="0"/>
              </a:spcBef>
              <a:spcAft>
                <a:spcPts val="500"/>
              </a:spcAft>
              <a:buNone/>
            </a:pPr>
            <a:r>
              <a:rPr lang="en-US"/>
              <a:t>WPI transforms lives, turns knowledge into action to confront global challenges, and revolutionizes STEM through distinctive and inclusive education, projects, and research.</a:t>
            </a:r>
            <a:endParaRPr lang="en-US" spc="-20"/>
          </a:p>
        </p:txBody>
      </p:sp>
      <p:sp>
        <p:nvSpPr>
          <p:cNvPr id="24" name="Content Placeholder 2">
            <a:extLst>
              <a:ext uri="{FF2B5EF4-FFF2-40B4-BE49-F238E27FC236}">
                <a16:creationId xmlns:a16="http://schemas.microsoft.com/office/drawing/2014/main" id="{3C0D0503-6287-2656-8DD6-1F629D28C8EC}"/>
              </a:ext>
            </a:extLst>
          </p:cNvPr>
          <p:cNvSpPr txBox="1">
            <a:spLocks/>
          </p:cNvSpPr>
          <p:nvPr/>
        </p:nvSpPr>
        <p:spPr>
          <a:xfrm>
            <a:off x="1523383" y="3762459"/>
            <a:ext cx="9145234" cy="348230"/>
          </a:xfrm>
          <a:prstGeom prst="rect">
            <a:avLst/>
          </a:prstGeom>
        </p:spPr>
        <p:txBody>
          <a:bodyPr vert="horz" lIns="0" tIns="0" rIns="0" bIns="0" rtlCol="0" anchor="t" anchorCtr="0">
            <a:noAutofit/>
          </a:bodyPr>
          <a:lstStyle>
            <a:lvl1pPr marL="274320" indent="-274320" algn="l" defTabSz="914400" rtl="0" eaLnBrk="1" latinLnBrk="0" hangingPunct="1">
              <a:lnSpc>
                <a:spcPct val="95000"/>
              </a:lnSpc>
              <a:spcBef>
                <a:spcPts val="1200"/>
              </a:spcBef>
              <a:buClr>
                <a:srgbClr val="C4122F"/>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C4122F"/>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C4122F"/>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C4122F"/>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C4122F"/>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spcBef>
                <a:spcPts val="0"/>
              </a:spcBef>
              <a:spcAft>
                <a:spcPts val="500"/>
              </a:spcAft>
              <a:buFont typeface="Arial" pitchFamily="34" charset="0"/>
              <a:buNone/>
            </a:pPr>
            <a:r>
              <a:rPr lang="en-US" sz="2800" b="1" spc="500">
                <a:solidFill>
                  <a:srgbClr val="B2B7BB"/>
                </a:solidFill>
              </a:rPr>
              <a:t>OUR MISSION</a:t>
            </a:r>
          </a:p>
        </p:txBody>
      </p:sp>
      <p:sp>
        <p:nvSpPr>
          <p:cNvPr id="33" name="Rectangle 32">
            <a:extLst>
              <a:ext uri="{FF2B5EF4-FFF2-40B4-BE49-F238E27FC236}">
                <a16:creationId xmlns:a16="http://schemas.microsoft.com/office/drawing/2014/main" id="{84DC21B9-2975-15C2-EB9B-A1B892BFD573}"/>
              </a:ext>
            </a:extLst>
          </p:cNvPr>
          <p:cNvSpPr/>
          <p:nvPr/>
        </p:nvSpPr>
        <p:spPr>
          <a:xfrm>
            <a:off x="5638800" y="2630805"/>
            <a:ext cx="914400" cy="45720"/>
          </a:xfrm>
          <a:prstGeom prst="rect">
            <a:avLst/>
          </a:prstGeom>
          <a:solidFill>
            <a:srgbClr val="AB1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Rectangle 33">
            <a:extLst>
              <a:ext uri="{FF2B5EF4-FFF2-40B4-BE49-F238E27FC236}">
                <a16:creationId xmlns:a16="http://schemas.microsoft.com/office/drawing/2014/main" id="{9D8FB3DE-1DA5-E5ED-F11F-DDBAE6AFCC7E}"/>
              </a:ext>
            </a:extLst>
          </p:cNvPr>
          <p:cNvSpPr/>
          <p:nvPr/>
        </p:nvSpPr>
        <p:spPr>
          <a:xfrm>
            <a:off x="5638800" y="4455159"/>
            <a:ext cx="914400" cy="45720"/>
          </a:xfrm>
          <a:prstGeom prst="rect">
            <a:avLst/>
          </a:prstGeom>
          <a:solidFill>
            <a:srgbClr val="AB1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2455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dirty="0"/>
              <a:t>WPI at a Glance</a:t>
            </a:r>
          </a:p>
        </p:txBody>
      </p:sp>
      <p:sp>
        <p:nvSpPr>
          <p:cNvPr id="71" name="TextBox 70">
            <a:extLst>
              <a:ext uri="{FF2B5EF4-FFF2-40B4-BE49-F238E27FC236}">
                <a16:creationId xmlns:a16="http://schemas.microsoft.com/office/drawing/2014/main" id="{069B7352-058A-1F43-5BD8-AA7FEE7FD6C1}"/>
              </a:ext>
            </a:extLst>
          </p:cNvPr>
          <p:cNvSpPr txBox="1"/>
          <p:nvPr/>
        </p:nvSpPr>
        <p:spPr>
          <a:xfrm>
            <a:off x="6291943" y="7217229"/>
            <a:ext cx="0" cy="0"/>
          </a:xfrm>
          <a:prstGeom prst="rect">
            <a:avLst/>
          </a:prstGeom>
          <a:noFill/>
        </p:spPr>
        <p:txBody>
          <a:bodyPr wrap="none" rtlCol="0">
            <a:noAutofit/>
          </a:bodyPr>
          <a:lstStyle/>
          <a:p>
            <a:pPr algn="ctr"/>
            <a:endParaRPr lang="en-US" sz="1600" err="1"/>
          </a:p>
        </p:txBody>
      </p:sp>
      <p:sp>
        <p:nvSpPr>
          <p:cNvPr id="72" name="Rectangle 71">
            <a:extLst>
              <a:ext uri="{FF2B5EF4-FFF2-40B4-BE49-F238E27FC236}">
                <a16:creationId xmlns:a16="http://schemas.microsoft.com/office/drawing/2014/main" id="{36779F1B-7201-ECE2-20A3-AF0F994982E8}"/>
              </a:ext>
            </a:extLst>
          </p:cNvPr>
          <p:cNvSpPr/>
          <p:nvPr/>
        </p:nvSpPr>
        <p:spPr bwMode="auto">
          <a:xfrm>
            <a:off x="4280330" y="1507671"/>
            <a:ext cx="7302070" cy="442375"/>
          </a:xfrm>
          <a:prstGeom prst="rect">
            <a:avLst/>
          </a:prstGeom>
          <a:solidFill>
            <a:srgbClr val="AB162B"/>
          </a:solidFill>
          <a:ln w="12700" cap="sq" algn="ctr">
            <a:noFill/>
            <a:miter lim="800000"/>
            <a:headEnd/>
            <a:tailEnd/>
          </a:ln>
          <a:effectLst/>
        </p:spPr>
        <p:txBody>
          <a:bodyPr wrap="none" lIns="91440" tIns="118872" rIns="91440" bIns="128016" rtlCol="0" anchor="ctr"/>
          <a:lstStyle/>
          <a:p>
            <a:pPr algn="ctr"/>
            <a:r>
              <a:rPr lang="en-US" sz="1600" b="1" dirty="0">
                <a:solidFill>
                  <a:schemeClr val="bg1"/>
                </a:solidFill>
              </a:rPr>
              <a:t>DEGREES AWARDED 2025</a:t>
            </a:r>
            <a:endParaRPr lang="en-US" sz="1600" dirty="0">
              <a:solidFill>
                <a:schemeClr val="bg1"/>
              </a:solidFill>
            </a:endParaRPr>
          </a:p>
        </p:txBody>
      </p:sp>
      <p:sp>
        <p:nvSpPr>
          <p:cNvPr id="73" name="TextBox 72">
            <a:extLst>
              <a:ext uri="{FF2B5EF4-FFF2-40B4-BE49-F238E27FC236}">
                <a16:creationId xmlns:a16="http://schemas.microsoft.com/office/drawing/2014/main" id="{CD5677A5-F7C9-4469-A9B6-E35DA9BF8DDA}"/>
              </a:ext>
            </a:extLst>
          </p:cNvPr>
          <p:cNvSpPr txBox="1"/>
          <p:nvPr/>
        </p:nvSpPr>
        <p:spPr>
          <a:xfrm>
            <a:off x="4280330" y="2147917"/>
            <a:ext cx="1926464" cy="442375"/>
          </a:xfrm>
          <a:prstGeom prst="rect">
            <a:avLst/>
          </a:prstGeom>
          <a:noFill/>
        </p:spPr>
        <p:txBody>
          <a:bodyPr wrap="square" lIns="0" tIns="0" rIns="0" bIns="0" rtlCol="0" anchor="t">
            <a:noAutofit/>
          </a:bodyPr>
          <a:lstStyle/>
          <a:p>
            <a:pPr algn="ctr">
              <a:lnSpc>
                <a:spcPts val="1500"/>
              </a:lnSpc>
              <a:spcAft>
                <a:spcPts val="1000"/>
              </a:spcAft>
            </a:pPr>
            <a:r>
              <a:rPr lang="en-US" sz="2000" b="1" dirty="0">
                <a:solidFill>
                  <a:srgbClr val="AB162B"/>
                </a:solidFill>
              </a:rPr>
              <a:t>1,298</a:t>
            </a:r>
            <a:br>
              <a:rPr lang="en-US" sz="1400" b="1" dirty="0"/>
            </a:br>
            <a:r>
              <a:rPr lang="en-US" sz="1300" dirty="0"/>
              <a:t>bachelor’s degrees</a:t>
            </a:r>
            <a:endParaRPr lang="en-US" sz="1300" dirty="0">
              <a:cs typeface="Arial"/>
            </a:endParaRPr>
          </a:p>
        </p:txBody>
      </p:sp>
      <p:sp>
        <p:nvSpPr>
          <p:cNvPr id="79" name="TextBox 78">
            <a:extLst>
              <a:ext uri="{FF2B5EF4-FFF2-40B4-BE49-F238E27FC236}">
                <a16:creationId xmlns:a16="http://schemas.microsoft.com/office/drawing/2014/main" id="{F5EF04E8-2521-BDFB-BDFC-E77BB1665294}"/>
              </a:ext>
            </a:extLst>
          </p:cNvPr>
          <p:cNvSpPr txBox="1"/>
          <p:nvPr/>
        </p:nvSpPr>
        <p:spPr>
          <a:xfrm>
            <a:off x="13737771" y="5355772"/>
            <a:ext cx="0" cy="0"/>
          </a:xfrm>
          <a:prstGeom prst="rect">
            <a:avLst/>
          </a:prstGeom>
          <a:noFill/>
        </p:spPr>
        <p:txBody>
          <a:bodyPr wrap="none" rtlCol="0">
            <a:noAutofit/>
          </a:bodyPr>
          <a:lstStyle/>
          <a:p>
            <a:pPr algn="ctr"/>
            <a:endParaRPr lang="en-US" sz="1600" err="1"/>
          </a:p>
        </p:txBody>
      </p:sp>
      <p:sp>
        <p:nvSpPr>
          <p:cNvPr id="76" name="Rectangle 75">
            <a:extLst>
              <a:ext uri="{FF2B5EF4-FFF2-40B4-BE49-F238E27FC236}">
                <a16:creationId xmlns:a16="http://schemas.microsoft.com/office/drawing/2014/main" id="{245F5C72-ED32-EBC3-B6DC-038D7F17860C}"/>
              </a:ext>
            </a:extLst>
          </p:cNvPr>
          <p:cNvSpPr/>
          <p:nvPr/>
        </p:nvSpPr>
        <p:spPr bwMode="auto">
          <a:xfrm>
            <a:off x="4280323" y="2675533"/>
            <a:ext cx="7302072" cy="745589"/>
          </a:xfrm>
          <a:prstGeom prst="rect">
            <a:avLst/>
          </a:prstGeom>
          <a:solidFill>
            <a:srgbClr val="AB162B"/>
          </a:solidFill>
          <a:ln w="12700" cap="sq" algn="ctr">
            <a:noFill/>
            <a:miter lim="800000"/>
            <a:headEnd/>
            <a:tailEnd/>
          </a:ln>
          <a:effectLst/>
        </p:spPr>
        <p:txBody>
          <a:bodyPr wrap="none" lIns="91440" tIns="118872" rIns="91440" bIns="109728"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lang="en-US" sz="1600" b="1" spc="-20" dirty="0">
                <a:solidFill>
                  <a:schemeClr val="bg1"/>
                </a:solidFill>
              </a:rPr>
              <a:t>THE RESEARCH ENVIRONMENT</a:t>
            </a:r>
            <a:br>
              <a:rPr lang="en-US" sz="1600" b="1" i="0" u="none" strike="noStrike" kern="1200" cap="none" spc="0" normalizeH="0" baseline="0" noProof="0" dirty="0">
                <a:ln>
                  <a:noFill/>
                </a:ln>
                <a:effectLst/>
                <a:uLnTx/>
                <a:uFillTx/>
                <a:latin typeface="Arial" panose="020B0604020202020204"/>
              </a:rPr>
            </a:br>
            <a:r>
              <a:rPr lang="en-US" sz="1600" dirty="0">
                <a:solidFill>
                  <a:schemeClr val="bg1"/>
                </a:solidFill>
              </a:rPr>
              <a:t>Record-Setting Growth</a:t>
            </a:r>
            <a:endParaRPr kumimoji="0" lang="en-US" sz="1600" b="0"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86" name="TextBox 85">
            <a:extLst>
              <a:ext uri="{FF2B5EF4-FFF2-40B4-BE49-F238E27FC236}">
                <a16:creationId xmlns:a16="http://schemas.microsoft.com/office/drawing/2014/main" id="{59D73FCC-3659-A116-4F52-A94C60605F93}"/>
              </a:ext>
            </a:extLst>
          </p:cNvPr>
          <p:cNvSpPr txBox="1"/>
          <p:nvPr/>
        </p:nvSpPr>
        <p:spPr>
          <a:xfrm>
            <a:off x="12112856" y="10083800"/>
            <a:ext cx="0" cy="0"/>
          </a:xfrm>
          <a:prstGeom prst="rect">
            <a:avLst/>
          </a:prstGeom>
          <a:noFill/>
        </p:spPr>
        <p:txBody>
          <a:bodyPr wrap="none" rtlCol="0">
            <a:noAutofit/>
          </a:bodyPr>
          <a:lstStyle/>
          <a:p>
            <a:pPr algn="ctr"/>
            <a:endParaRPr lang="en-US" sz="1600" err="1"/>
          </a:p>
        </p:txBody>
      </p:sp>
      <p:sp>
        <p:nvSpPr>
          <p:cNvPr id="95" name="TextBox 94">
            <a:extLst>
              <a:ext uri="{FF2B5EF4-FFF2-40B4-BE49-F238E27FC236}">
                <a16:creationId xmlns:a16="http://schemas.microsoft.com/office/drawing/2014/main" id="{21F455FE-42D6-2CAB-B118-D2C59220ADB0}"/>
              </a:ext>
            </a:extLst>
          </p:cNvPr>
          <p:cNvSpPr txBox="1"/>
          <p:nvPr/>
        </p:nvSpPr>
        <p:spPr>
          <a:xfrm flipH="1">
            <a:off x="6988628" y="5768898"/>
            <a:ext cx="45719" cy="0"/>
          </a:xfrm>
          <a:prstGeom prst="rect">
            <a:avLst/>
          </a:prstGeom>
          <a:noFill/>
        </p:spPr>
        <p:txBody>
          <a:bodyPr wrap="none" rtlCol="0">
            <a:noAutofit/>
          </a:bodyPr>
          <a:lstStyle/>
          <a:p>
            <a:pPr algn="ctr"/>
            <a:endParaRPr lang="en-US" sz="1600" err="1"/>
          </a:p>
        </p:txBody>
      </p:sp>
      <p:sp>
        <p:nvSpPr>
          <p:cNvPr id="6" name="TextBox 5">
            <a:extLst>
              <a:ext uri="{FF2B5EF4-FFF2-40B4-BE49-F238E27FC236}">
                <a16:creationId xmlns:a16="http://schemas.microsoft.com/office/drawing/2014/main" id="{60A9252A-CD4D-DD7B-B94D-A1697FC285CE}"/>
              </a:ext>
            </a:extLst>
          </p:cNvPr>
          <p:cNvSpPr txBox="1"/>
          <p:nvPr/>
        </p:nvSpPr>
        <p:spPr>
          <a:xfrm>
            <a:off x="6072199" y="2147917"/>
            <a:ext cx="1926464" cy="442375"/>
          </a:xfrm>
          <a:prstGeom prst="rect">
            <a:avLst/>
          </a:prstGeom>
          <a:noFill/>
        </p:spPr>
        <p:txBody>
          <a:bodyPr wrap="square" lIns="0" tIns="0" rIns="0" bIns="0" rtlCol="0" anchor="t">
            <a:noAutofit/>
          </a:bodyPr>
          <a:lstStyle/>
          <a:p>
            <a:pPr algn="ctr">
              <a:lnSpc>
                <a:spcPts val="1500"/>
              </a:lnSpc>
              <a:spcAft>
                <a:spcPts val="1000"/>
              </a:spcAft>
            </a:pPr>
            <a:r>
              <a:rPr lang="en-US" sz="2000" b="1" dirty="0">
                <a:solidFill>
                  <a:srgbClr val="AB162B"/>
                </a:solidFill>
                <a:latin typeface="Arial" panose="020B0604020202020204"/>
              </a:rPr>
              <a:t>867</a:t>
            </a:r>
            <a:br>
              <a:rPr lang="en-US" sz="2000" dirty="0">
                <a:latin typeface="Arial" panose="020B0604020202020204"/>
              </a:rPr>
            </a:b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master’s degrees</a:t>
            </a:r>
          </a:p>
        </p:txBody>
      </p:sp>
      <p:sp>
        <p:nvSpPr>
          <p:cNvPr id="7" name="TextBox 6">
            <a:extLst>
              <a:ext uri="{FF2B5EF4-FFF2-40B4-BE49-F238E27FC236}">
                <a16:creationId xmlns:a16="http://schemas.microsoft.com/office/drawing/2014/main" id="{1CC5EA3A-7D51-EA0C-4B6F-BAC28CC55A29}"/>
              </a:ext>
            </a:extLst>
          </p:cNvPr>
          <p:cNvSpPr txBox="1"/>
          <p:nvPr/>
        </p:nvSpPr>
        <p:spPr>
          <a:xfrm>
            <a:off x="7864068" y="2147917"/>
            <a:ext cx="1926464" cy="442375"/>
          </a:xfrm>
          <a:prstGeom prst="rect">
            <a:avLst/>
          </a:prstGeom>
          <a:noFill/>
        </p:spPr>
        <p:txBody>
          <a:bodyPr wrap="square" lIns="0" tIns="0" rIns="0" bIns="0" rtlCol="0" anchor="t">
            <a:noAutofit/>
          </a:bodyPr>
          <a:lstStyle/>
          <a:p>
            <a:pPr algn="ctr">
              <a:lnSpc>
                <a:spcPts val="1500"/>
              </a:lnSpc>
              <a:spcAft>
                <a:spcPts val="1000"/>
              </a:spcAft>
            </a:pPr>
            <a:r>
              <a:rPr lang="en-US" sz="2000" b="1">
                <a:solidFill>
                  <a:srgbClr val="AB162B"/>
                </a:solidFill>
              </a:rPr>
              <a:t>87</a:t>
            </a:r>
            <a:br>
              <a:rPr lang="en-US" sz="1400" b="1"/>
            </a:br>
            <a:r>
              <a:rPr lang="en-US" sz="1300"/>
              <a:t>doctoral degrees</a:t>
            </a:r>
            <a:endParaRPr lang="en-US" sz="1400">
              <a:cs typeface="Arial"/>
            </a:endParaRPr>
          </a:p>
        </p:txBody>
      </p:sp>
      <p:sp>
        <p:nvSpPr>
          <p:cNvPr id="8" name="TextBox 7">
            <a:extLst>
              <a:ext uri="{FF2B5EF4-FFF2-40B4-BE49-F238E27FC236}">
                <a16:creationId xmlns:a16="http://schemas.microsoft.com/office/drawing/2014/main" id="{243E8DC3-80AC-AED1-93EE-F861C808732B}"/>
              </a:ext>
            </a:extLst>
          </p:cNvPr>
          <p:cNvSpPr txBox="1"/>
          <p:nvPr/>
        </p:nvSpPr>
        <p:spPr>
          <a:xfrm>
            <a:off x="9655936" y="2147917"/>
            <a:ext cx="1926464" cy="442375"/>
          </a:xfrm>
          <a:prstGeom prst="rect">
            <a:avLst/>
          </a:prstGeom>
          <a:noFill/>
        </p:spPr>
        <p:txBody>
          <a:bodyPr wrap="square" lIns="0" tIns="0" rIns="0" bIns="0" rtlCol="0" anchor="t">
            <a:noAutofit/>
          </a:bodyPr>
          <a:lstStyle/>
          <a:p>
            <a:pPr algn="ctr">
              <a:lnSpc>
                <a:spcPts val="1500"/>
              </a:lnSpc>
              <a:spcAft>
                <a:spcPts val="1000"/>
              </a:spcAft>
            </a:pPr>
            <a:r>
              <a:rPr lang="en-US" sz="2000" b="1" dirty="0">
                <a:solidFill>
                  <a:srgbClr val="AB162B"/>
                </a:solidFill>
                <a:latin typeface="Arial" panose="020B0604020202020204"/>
              </a:rPr>
              <a:t>100</a:t>
            </a: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a:t>
            </a:r>
            <a:br>
              <a:rPr lang="en-US" sz="1400" dirty="0">
                <a:latin typeface="Arial" panose="020B0604020202020204"/>
              </a:rPr>
            </a:b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degree programs</a:t>
            </a:r>
          </a:p>
          <a:p>
            <a:pPr algn="ctr">
              <a:lnSpc>
                <a:spcPts val="1500"/>
              </a:lnSpc>
            </a:pPr>
            <a:endParaRPr lang="en-US" sz="1400" dirty="0"/>
          </a:p>
        </p:txBody>
      </p:sp>
      <p:sp>
        <p:nvSpPr>
          <p:cNvPr id="27" name="TextBox 26">
            <a:extLst>
              <a:ext uri="{FF2B5EF4-FFF2-40B4-BE49-F238E27FC236}">
                <a16:creationId xmlns:a16="http://schemas.microsoft.com/office/drawing/2014/main" id="{D2B2112F-B2E7-6338-B266-20E695C6E2FB}"/>
              </a:ext>
            </a:extLst>
          </p:cNvPr>
          <p:cNvSpPr txBox="1"/>
          <p:nvPr/>
        </p:nvSpPr>
        <p:spPr>
          <a:xfrm>
            <a:off x="12452195" y="2334322"/>
            <a:ext cx="0" cy="0"/>
          </a:xfrm>
          <a:prstGeom prst="rect">
            <a:avLst/>
          </a:prstGeom>
          <a:noFill/>
        </p:spPr>
        <p:txBody>
          <a:bodyPr wrap="none" rtlCol="0">
            <a:noAutofit/>
          </a:bodyPr>
          <a:lstStyle/>
          <a:p>
            <a:pPr algn="ctr"/>
            <a:endParaRPr lang="en-US" sz="1600" err="1"/>
          </a:p>
        </p:txBody>
      </p:sp>
      <p:sp>
        <p:nvSpPr>
          <p:cNvPr id="5" name="TextBox 4">
            <a:extLst>
              <a:ext uri="{FF2B5EF4-FFF2-40B4-BE49-F238E27FC236}">
                <a16:creationId xmlns:a16="http://schemas.microsoft.com/office/drawing/2014/main" id="{AD622561-C943-99A0-1940-74F38A5BA092}"/>
              </a:ext>
            </a:extLst>
          </p:cNvPr>
          <p:cNvSpPr txBox="1"/>
          <p:nvPr/>
        </p:nvSpPr>
        <p:spPr>
          <a:xfrm>
            <a:off x="6202496" y="7094863"/>
            <a:ext cx="0" cy="0"/>
          </a:xfrm>
          <a:prstGeom prst="rect">
            <a:avLst/>
          </a:prstGeom>
          <a:noFill/>
        </p:spPr>
        <p:txBody>
          <a:bodyPr wrap="none" rtlCol="0">
            <a:noAutofit/>
          </a:bodyPr>
          <a:lstStyle/>
          <a:p>
            <a:pPr algn="ctr"/>
            <a:endParaRPr lang="en-US" sz="1600" err="1"/>
          </a:p>
        </p:txBody>
      </p:sp>
      <p:sp>
        <p:nvSpPr>
          <p:cNvPr id="14" name="Rectangle 13">
            <a:extLst>
              <a:ext uri="{FF2B5EF4-FFF2-40B4-BE49-F238E27FC236}">
                <a16:creationId xmlns:a16="http://schemas.microsoft.com/office/drawing/2014/main" id="{4434F575-86E0-104F-FAB0-EAE1731FF19C}"/>
              </a:ext>
            </a:extLst>
          </p:cNvPr>
          <p:cNvSpPr/>
          <p:nvPr/>
        </p:nvSpPr>
        <p:spPr bwMode="auto">
          <a:xfrm>
            <a:off x="609598" y="3647190"/>
            <a:ext cx="3434501" cy="442375"/>
          </a:xfrm>
          <a:prstGeom prst="rect">
            <a:avLst/>
          </a:prstGeom>
          <a:solidFill>
            <a:srgbClr val="AB162B"/>
          </a:solidFill>
          <a:ln w="12700" cap="sq" algn="ctr">
            <a:noFill/>
            <a:miter lim="800000"/>
            <a:headEnd/>
            <a:tailEnd/>
          </a:ln>
          <a:effectLst/>
        </p:spPr>
        <p:txBody>
          <a:bodyPr wrap="none" tIns="118872" bIns="109728" rtlCol="0" anchor="ctr"/>
          <a:lstStyle/>
          <a:p>
            <a:pPr algn="ctr">
              <a:lnSpc>
                <a:spcPts val="2000"/>
              </a:lnSpc>
            </a:pPr>
            <a:r>
              <a:rPr lang="en-US" sz="1600" b="1" dirty="0">
                <a:solidFill>
                  <a:schemeClr val="bg1"/>
                </a:solidFill>
              </a:rPr>
              <a:t>OUR SCHOOLS</a:t>
            </a:r>
            <a:endParaRPr lang="en-US" sz="1600" dirty="0">
              <a:solidFill>
                <a:schemeClr val="bg1"/>
              </a:solidFill>
            </a:endParaRPr>
          </a:p>
        </p:txBody>
      </p:sp>
      <p:sp>
        <p:nvSpPr>
          <p:cNvPr id="15" name="TextBox 14">
            <a:extLst>
              <a:ext uri="{FF2B5EF4-FFF2-40B4-BE49-F238E27FC236}">
                <a16:creationId xmlns:a16="http://schemas.microsoft.com/office/drawing/2014/main" id="{B5FCC4FB-EB34-13ED-1D8B-3E61E7FEE47A}"/>
              </a:ext>
            </a:extLst>
          </p:cNvPr>
          <p:cNvSpPr txBox="1"/>
          <p:nvPr/>
        </p:nvSpPr>
        <p:spPr>
          <a:xfrm>
            <a:off x="609598" y="4212925"/>
            <a:ext cx="3434501" cy="763698"/>
          </a:xfrm>
          <a:prstGeom prst="rect">
            <a:avLst/>
          </a:prstGeom>
          <a:noFill/>
        </p:spPr>
        <p:txBody>
          <a:bodyPr wrap="square" lIns="0" tIns="0" rIns="0" bIns="0" rtlCol="0" anchor="t">
            <a:noAutofit/>
          </a:bodyPr>
          <a:lstStyle/>
          <a:p>
            <a:pPr marL="0" marR="0" lvl="0" indent="0" algn="ctr" defTabSz="914400" rtl="0" eaLnBrk="1" fontAlgn="auto" latinLnBrk="0" hangingPunct="1">
              <a:lnSpc>
                <a:spcPts val="1500"/>
              </a:lnSpc>
              <a:spcBef>
                <a:spcPts val="0"/>
              </a:spcBef>
              <a:spcAft>
                <a:spcPts val="110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School of Engineering</a:t>
            </a:r>
            <a:b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School of Arts &amp; Sciences</a:t>
            </a:r>
            <a:b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The Business School</a:t>
            </a:r>
            <a:b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The Global School</a:t>
            </a:r>
            <a:endParaRPr lang="en-US" sz="1400" dirty="0"/>
          </a:p>
        </p:txBody>
      </p:sp>
      <p:sp>
        <p:nvSpPr>
          <p:cNvPr id="20" name="Rectangle 19">
            <a:extLst>
              <a:ext uri="{FF2B5EF4-FFF2-40B4-BE49-F238E27FC236}">
                <a16:creationId xmlns:a16="http://schemas.microsoft.com/office/drawing/2014/main" id="{B362938F-522F-4921-3E2A-0C5E4B733B82}"/>
              </a:ext>
            </a:extLst>
          </p:cNvPr>
          <p:cNvSpPr/>
          <p:nvPr/>
        </p:nvSpPr>
        <p:spPr bwMode="auto">
          <a:xfrm>
            <a:off x="609598" y="5147397"/>
            <a:ext cx="3434501" cy="442375"/>
          </a:xfrm>
          <a:prstGeom prst="rect">
            <a:avLst/>
          </a:prstGeom>
          <a:solidFill>
            <a:srgbClr val="AB162B"/>
          </a:solidFill>
          <a:ln w="12700" cap="sq" algn="ctr">
            <a:noFill/>
            <a:miter lim="800000"/>
            <a:headEnd/>
            <a:tailEnd/>
          </a:ln>
          <a:effectLst/>
        </p:spPr>
        <p:txBody>
          <a:bodyPr wrap="none" tIns="118872" bIns="109728" rtlCol="0" anchor="ctr"/>
          <a:lstStyle/>
          <a:p>
            <a:pPr algn="ctr">
              <a:lnSpc>
                <a:spcPts val="2000"/>
              </a:lnSpc>
            </a:pPr>
            <a:r>
              <a:rPr lang="en-US" b="1" dirty="0">
                <a:solidFill>
                  <a:schemeClr val="bg1"/>
                </a:solidFill>
              </a:rPr>
              <a:t>DIII </a:t>
            </a:r>
            <a:r>
              <a:rPr lang="en-US" sz="1600" b="1" dirty="0">
                <a:solidFill>
                  <a:schemeClr val="bg1"/>
                </a:solidFill>
              </a:rPr>
              <a:t>ATHLETICS</a:t>
            </a:r>
            <a:endParaRPr lang="en-US" sz="1600" dirty="0">
              <a:solidFill>
                <a:schemeClr val="bg1"/>
              </a:solidFill>
            </a:endParaRPr>
          </a:p>
        </p:txBody>
      </p:sp>
      <p:sp>
        <p:nvSpPr>
          <p:cNvPr id="24" name="TextBox 23">
            <a:extLst>
              <a:ext uri="{FF2B5EF4-FFF2-40B4-BE49-F238E27FC236}">
                <a16:creationId xmlns:a16="http://schemas.microsoft.com/office/drawing/2014/main" id="{A36A541B-C37E-5CBA-A921-BA9FD06856F1}"/>
              </a:ext>
            </a:extLst>
          </p:cNvPr>
          <p:cNvSpPr txBox="1"/>
          <p:nvPr/>
        </p:nvSpPr>
        <p:spPr>
          <a:xfrm>
            <a:off x="609599" y="5787643"/>
            <a:ext cx="1640423" cy="442375"/>
          </a:xfrm>
          <a:prstGeom prst="rect">
            <a:avLst/>
          </a:prstGeom>
          <a:noFill/>
        </p:spPr>
        <p:txBody>
          <a:bodyPr wrap="square" lIns="0" tIns="0" rIns="0" bIns="0" rtlCol="0" anchor="t">
            <a:noAutofit/>
          </a:bodyPr>
          <a:lstStyle/>
          <a:p>
            <a:pPr algn="ctr">
              <a:lnSpc>
                <a:spcPts val="1500"/>
              </a:lnSpc>
              <a:spcAft>
                <a:spcPts val="1000"/>
              </a:spcAft>
            </a:pPr>
            <a:r>
              <a:rPr lang="en-US" sz="2000" b="1" dirty="0">
                <a:solidFill>
                  <a:srgbClr val="AB162B"/>
                </a:solidFill>
              </a:rPr>
              <a:t>10</a:t>
            </a:r>
            <a:br>
              <a:rPr lang="en-US" sz="1400" b="1" dirty="0"/>
            </a:br>
            <a:r>
              <a:rPr lang="en-US" sz="1300" dirty="0"/>
              <a:t>men’s teams</a:t>
            </a:r>
            <a:endParaRPr lang="en-US" sz="1300" dirty="0">
              <a:cs typeface="Arial"/>
            </a:endParaRPr>
          </a:p>
        </p:txBody>
      </p:sp>
      <p:sp>
        <p:nvSpPr>
          <p:cNvPr id="25" name="TextBox 24">
            <a:extLst>
              <a:ext uri="{FF2B5EF4-FFF2-40B4-BE49-F238E27FC236}">
                <a16:creationId xmlns:a16="http://schemas.microsoft.com/office/drawing/2014/main" id="{3D7E0E1F-3FEC-85D8-334D-2E5C37D9486A}"/>
              </a:ext>
            </a:extLst>
          </p:cNvPr>
          <p:cNvSpPr txBox="1"/>
          <p:nvPr/>
        </p:nvSpPr>
        <p:spPr>
          <a:xfrm>
            <a:off x="2403676" y="5787643"/>
            <a:ext cx="1640423" cy="442375"/>
          </a:xfrm>
          <a:prstGeom prst="rect">
            <a:avLst/>
          </a:prstGeom>
          <a:noFill/>
        </p:spPr>
        <p:txBody>
          <a:bodyPr wrap="square" lIns="0" tIns="0" rIns="0" bIns="0" rtlCol="0" anchor="t">
            <a:noAutofit/>
          </a:bodyPr>
          <a:lstStyle/>
          <a:p>
            <a:pPr algn="ctr">
              <a:lnSpc>
                <a:spcPts val="1500"/>
              </a:lnSpc>
              <a:spcAft>
                <a:spcPts val="1000"/>
              </a:spcAft>
            </a:pPr>
            <a:r>
              <a:rPr lang="en-US" sz="2000" b="1" dirty="0">
                <a:solidFill>
                  <a:srgbClr val="AB162B"/>
                </a:solidFill>
                <a:latin typeface="Arial" panose="020B0604020202020204"/>
              </a:rPr>
              <a:t>10</a:t>
            </a:r>
            <a:br>
              <a:rPr lang="en-US" sz="2000" dirty="0">
                <a:latin typeface="Arial" panose="020B0604020202020204"/>
              </a:rPr>
            </a:b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women’s teams</a:t>
            </a:r>
          </a:p>
        </p:txBody>
      </p:sp>
      <p:sp>
        <p:nvSpPr>
          <p:cNvPr id="29" name="TextBox 28">
            <a:extLst>
              <a:ext uri="{FF2B5EF4-FFF2-40B4-BE49-F238E27FC236}">
                <a16:creationId xmlns:a16="http://schemas.microsoft.com/office/drawing/2014/main" id="{B045B0F5-C423-2876-5188-A5AF4399DEEC}"/>
              </a:ext>
            </a:extLst>
          </p:cNvPr>
          <p:cNvSpPr txBox="1"/>
          <p:nvPr/>
        </p:nvSpPr>
        <p:spPr>
          <a:xfrm>
            <a:off x="5542961" y="6902941"/>
            <a:ext cx="0" cy="0"/>
          </a:xfrm>
          <a:prstGeom prst="rect">
            <a:avLst/>
          </a:prstGeom>
          <a:noFill/>
        </p:spPr>
        <p:txBody>
          <a:bodyPr wrap="none" rtlCol="0">
            <a:noAutofit/>
          </a:bodyPr>
          <a:lstStyle/>
          <a:p>
            <a:pPr algn="ctr"/>
            <a:endParaRPr lang="en-US" sz="1600" dirty="0" err="1"/>
          </a:p>
        </p:txBody>
      </p:sp>
      <p:sp>
        <p:nvSpPr>
          <p:cNvPr id="30" name="TextBox 29">
            <a:extLst>
              <a:ext uri="{FF2B5EF4-FFF2-40B4-BE49-F238E27FC236}">
                <a16:creationId xmlns:a16="http://schemas.microsoft.com/office/drawing/2014/main" id="{81DC003D-780D-7FB2-E892-B67FFAA6A977}"/>
              </a:ext>
            </a:extLst>
          </p:cNvPr>
          <p:cNvSpPr txBox="1"/>
          <p:nvPr/>
        </p:nvSpPr>
        <p:spPr>
          <a:xfrm flipH="1">
            <a:off x="5184741" y="6327851"/>
            <a:ext cx="45719" cy="0"/>
          </a:xfrm>
          <a:prstGeom prst="rect">
            <a:avLst/>
          </a:prstGeom>
          <a:noFill/>
        </p:spPr>
        <p:txBody>
          <a:bodyPr wrap="none" rtlCol="0">
            <a:noAutofit/>
          </a:bodyPr>
          <a:lstStyle/>
          <a:p>
            <a:pPr algn="ctr"/>
            <a:endParaRPr lang="en-US" sz="1600" dirty="0" err="1"/>
          </a:p>
        </p:txBody>
      </p:sp>
      <p:sp>
        <p:nvSpPr>
          <p:cNvPr id="31" name="Rectangle 30">
            <a:extLst>
              <a:ext uri="{FF2B5EF4-FFF2-40B4-BE49-F238E27FC236}">
                <a16:creationId xmlns:a16="http://schemas.microsoft.com/office/drawing/2014/main" id="{A7D3D1D1-EF09-2A7C-B4D3-1B7EB3E15E58}"/>
              </a:ext>
            </a:extLst>
          </p:cNvPr>
          <p:cNvSpPr/>
          <p:nvPr/>
        </p:nvSpPr>
        <p:spPr bwMode="auto">
          <a:xfrm>
            <a:off x="609598" y="1507671"/>
            <a:ext cx="3434501" cy="442375"/>
          </a:xfrm>
          <a:prstGeom prst="rect">
            <a:avLst/>
          </a:prstGeom>
          <a:solidFill>
            <a:srgbClr val="AB162B"/>
          </a:solidFill>
          <a:ln w="12700" cap="sq" algn="ctr">
            <a:noFill/>
            <a:miter lim="800000"/>
            <a:headEnd/>
            <a:tailEnd/>
          </a:ln>
          <a:effectLst/>
        </p:spPr>
        <p:txBody>
          <a:bodyPr wrap="none" tIns="118872" bIns="109728" rtlCol="0" anchor="ctr"/>
          <a:lstStyle/>
          <a:p>
            <a:pPr algn="ctr">
              <a:lnSpc>
                <a:spcPts val="2000"/>
              </a:lnSpc>
            </a:pPr>
            <a:r>
              <a:rPr lang="en-US" sz="1600" b="1" dirty="0">
                <a:solidFill>
                  <a:schemeClr val="bg1"/>
                </a:solidFill>
              </a:rPr>
              <a:t>OUR STUDENTS</a:t>
            </a:r>
            <a:endParaRPr lang="en-US" sz="1600" dirty="0">
              <a:solidFill>
                <a:schemeClr val="bg1"/>
              </a:solidFill>
            </a:endParaRPr>
          </a:p>
        </p:txBody>
      </p:sp>
      <p:sp>
        <p:nvSpPr>
          <p:cNvPr id="38" name="TextBox 37">
            <a:extLst>
              <a:ext uri="{FF2B5EF4-FFF2-40B4-BE49-F238E27FC236}">
                <a16:creationId xmlns:a16="http://schemas.microsoft.com/office/drawing/2014/main" id="{FC68E063-9C1A-2D8D-84BC-F55AE4501625}"/>
              </a:ext>
            </a:extLst>
          </p:cNvPr>
          <p:cNvSpPr txBox="1"/>
          <p:nvPr/>
        </p:nvSpPr>
        <p:spPr>
          <a:xfrm flipH="1">
            <a:off x="7890234" y="6542202"/>
            <a:ext cx="45719" cy="0"/>
          </a:xfrm>
          <a:prstGeom prst="rect">
            <a:avLst/>
          </a:prstGeom>
          <a:noFill/>
        </p:spPr>
        <p:txBody>
          <a:bodyPr wrap="none" rtlCol="0">
            <a:noAutofit/>
          </a:bodyPr>
          <a:lstStyle/>
          <a:p>
            <a:pPr algn="ctr"/>
            <a:endParaRPr lang="en-US" sz="1600" dirty="0" err="1"/>
          </a:p>
        </p:txBody>
      </p:sp>
      <p:sp>
        <p:nvSpPr>
          <p:cNvPr id="39" name="TextBox 38">
            <a:extLst>
              <a:ext uri="{FF2B5EF4-FFF2-40B4-BE49-F238E27FC236}">
                <a16:creationId xmlns:a16="http://schemas.microsoft.com/office/drawing/2014/main" id="{F7C6D5FD-636E-DF3E-7737-C74D57A9D336}"/>
              </a:ext>
            </a:extLst>
          </p:cNvPr>
          <p:cNvSpPr txBox="1"/>
          <p:nvPr/>
        </p:nvSpPr>
        <p:spPr>
          <a:xfrm>
            <a:off x="12377394" y="3460843"/>
            <a:ext cx="0" cy="0"/>
          </a:xfrm>
          <a:prstGeom prst="rect">
            <a:avLst/>
          </a:prstGeom>
          <a:noFill/>
        </p:spPr>
        <p:txBody>
          <a:bodyPr wrap="none" rtlCol="0">
            <a:noAutofit/>
          </a:bodyPr>
          <a:lstStyle/>
          <a:p>
            <a:pPr algn="ctr"/>
            <a:endParaRPr lang="en-US" sz="1600" dirty="0" err="1"/>
          </a:p>
        </p:txBody>
      </p:sp>
      <p:sp>
        <p:nvSpPr>
          <p:cNvPr id="40" name="TextBox 39">
            <a:extLst>
              <a:ext uri="{FF2B5EF4-FFF2-40B4-BE49-F238E27FC236}">
                <a16:creationId xmlns:a16="http://schemas.microsoft.com/office/drawing/2014/main" id="{56FE583D-F3DE-A032-617B-A0F4815007F4}"/>
              </a:ext>
            </a:extLst>
          </p:cNvPr>
          <p:cNvSpPr txBox="1"/>
          <p:nvPr/>
        </p:nvSpPr>
        <p:spPr>
          <a:xfrm flipH="1">
            <a:off x="5081046" y="6220704"/>
            <a:ext cx="45719" cy="0"/>
          </a:xfrm>
          <a:prstGeom prst="rect">
            <a:avLst/>
          </a:prstGeom>
          <a:noFill/>
        </p:spPr>
        <p:txBody>
          <a:bodyPr wrap="none" rtlCol="0">
            <a:noAutofit/>
          </a:bodyPr>
          <a:lstStyle/>
          <a:p>
            <a:pPr algn="ctr"/>
            <a:endParaRPr lang="en-US" sz="1600" dirty="0" err="1"/>
          </a:p>
        </p:txBody>
      </p:sp>
      <p:pic>
        <p:nvPicPr>
          <p:cNvPr id="43" name="Picture 42" descr="A group of people standing on a bridge over a road&#10;&#10;AI-generated content may be incorrect.">
            <a:extLst>
              <a:ext uri="{FF2B5EF4-FFF2-40B4-BE49-F238E27FC236}">
                <a16:creationId xmlns:a16="http://schemas.microsoft.com/office/drawing/2014/main" id="{4BFF3E47-8923-5444-B7AC-E14D0C5AD1D7}"/>
              </a:ext>
            </a:extLst>
          </p:cNvPr>
          <p:cNvPicPr>
            <a:picLocks noChangeAspect="1"/>
          </p:cNvPicPr>
          <p:nvPr/>
        </p:nvPicPr>
        <p:blipFill>
          <a:blip r:embed="rId3" cstate="screen">
            <a:extLst>
              <a:ext uri="{28A0092B-C50C-407E-A947-70E740481C1C}">
                <a14:useLocalDpi xmlns:a14="http://schemas.microsoft.com/office/drawing/2010/main"/>
              </a:ext>
            </a:extLst>
          </a:blip>
          <a:srcRect l="-111" t="1159" r="111" b="11458"/>
          <a:stretch>
            <a:fillRect/>
          </a:stretch>
        </p:blipFill>
        <p:spPr>
          <a:xfrm>
            <a:off x="4280323" y="4389120"/>
            <a:ext cx="7302072" cy="1616715"/>
          </a:xfrm>
          <a:prstGeom prst="rect">
            <a:avLst/>
          </a:prstGeom>
        </p:spPr>
      </p:pic>
      <p:sp>
        <p:nvSpPr>
          <p:cNvPr id="3" name="TextBox 2">
            <a:extLst>
              <a:ext uri="{FF2B5EF4-FFF2-40B4-BE49-F238E27FC236}">
                <a16:creationId xmlns:a16="http://schemas.microsoft.com/office/drawing/2014/main" id="{81AB55D3-7E45-72E7-3C9D-44D2276E0C0C}"/>
              </a:ext>
            </a:extLst>
          </p:cNvPr>
          <p:cNvSpPr txBox="1"/>
          <p:nvPr/>
        </p:nvSpPr>
        <p:spPr>
          <a:xfrm>
            <a:off x="2401468" y="2147917"/>
            <a:ext cx="1642631" cy="1357713"/>
          </a:xfrm>
          <a:prstGeom prst="rect">
            <a:avLst/>
          </a:prstGeom>
          <a:noFill/>
        </p:spPr>
        <p:txBody>
          <a:bodyPr wrap="square" lIns="0" tIns="0" rIns="0" bIns="0" rtlCol="0" anchor="t">
            <a:noAutofit/>
          </a:bodyPr>
          <a:lstStyle/>
          <a:p>
            <a:pPr marL="0" marR="0" lvl="0" indent="0" algn="ctr" defTabSz="914400" rtl="0" eaLnBrk="1" fontAlgn="auto" latinLnBrk="0" hangingPunct="1">
              <a:lnSpc>
                <a:spcPts val="1500"/>
              </a:lnSpc>
              <a:spcBef>
                <a:spcPts val="0"/>
              </a:spcBef>
              <a:spcAft>
                <a:spcPts val="1500"/>
              </a:spcAft>
              <a:buClrTx/>
              <a:buSzTx/>
              <a:buFontTx/>
              <a:buNone/>
              <a:tabLst/>
              <a:defRPr/>
            </a:pP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95%</a:t>
            </a:r>
            <a:b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first-year retention</a:t>
            </a:r>
            <a:b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rate (2024–25)</a:t>
            </a:r>
            <a:endParaRPr kumimoji="0" lang="en-US" sz="13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0" marR="0" lvl="0" indent="0" algn="ctr" defTabSz="914400" rtl="0" eaLnBrk="1" fontAlgn="auto" latinLnBrk="0" hangingPunct="1">
              <a:lnSpc>
                <a:spcPts val="1500"/>
              </a:lnSpc>
              <a:spcBef>
                <a:spcPts val="0"/>
              </a:spcBef>
              <a:spcAft>
                <a:spcPts val="200"/>
              </a:spcAft>
              <a:buClrTx/>
              <a:buSzTx/>
              <a:buFontTx/>
              <a:buNone/>
              <a:tabLst/>
              <a:defRPr/>
            </a:pPr>
            <a:r>
              <a:rPr lang="en-US" sz="2000" b="1" dirty="0">
                <a:solidFill>
                  <a:srgbClr val="AB162B"/>
                </a:solidFill>
                <a:cs typeface="Arial"/>
              </a:rPr>
              <a:t>82%</a:t>
            </a:r>
            <a:br>
              <a:rPr lang="en-US" sz="1400" dirty="0"/>
            </a:br>
            <a:r>
              <a:rPr lang="en-US" sz="1300" dirty="0">
                <a:solidFill>
                  <a:prstClr val="black"/>
                </a:solidFill>
              </a:rPr>
              <a:t>4-year graduation rate</a:t>
            </a:r>
          </a:p>
        </p:txBody>
      </p:sp>
      <p:sp>
        <p:nvSpPr>
          <p:cNvPr id="4" name="TextBox 3">
            <a:extLst>
              <a:ext uri="{FF2B5EF4-FFF2-40B4-BE49-F238E27FC236}">
                <a16:creationId xmlns:a16="http://schemas.microsoft.com/office/drawing/2014/main" id="{9FB91CE6-5D71-DD38-ED93-49AAFDC8462E}"/>
              </a:ext>
            </a:extLst>
          </p:cNvPr>
          <p:cNvSpPr txBox="1"/>
          <p:nvPr/>
        </p:nvSpPr>
        <p:spPr>
          <a:xfrm>
            <a:off x="609601" y="2147917"/>
            <a:ext cx="1555636" cy="1652803"/>
          </a:xfrm>
          <a:prstGeom prst="rect">
            <a:avLst/>
          </a:prstGeom>
          <a:noFill/>
        </p:spPr>
        <p:txBody>
          <a:bodyPr wrap="square" lIns="0" tIns="0" rIns="0" bIns="0" rtlCol="0" anchor="t">
            <a:noAutofit/>
          </a:bodyPr>
          <a:lstStyle/>
          <a:p>
            <a:pPr algn="ctr">
              <a:lnSpc>
                <a:spcPts val="1500"/>
              </a:lnSpc>
              <a:spcAft>
                <a:spcPts val="1500"/>
              </a:spcAft>
            </a:pPr>
            <a:r>
              <a:rPr lang="en-US" sz="2000" b="1" dirty="0">
                <a:solidFill>
                  <a:srgbClr val="AB162B"/>
                </a:solidFill>
              </a:rPr>
              <a:t>5,353</a:t>
            </a:r>
            <a:br>
              <a:rPr lang="en-US" sz="1400" b="1" dirty="0"/>
            </a:br>
            <a:r>
              <a:rPr lang="en-US" sz="1300" dirty="0"/>
              <a:t>undergraduate</a:t>
            </a:r>
            <a:br>
              <a:rPr lang="en-US" sz="1300" dirty="0"/>
            </a:br>
            <a:r>
              <a:rPr lang="en-US" sz="1300" dirty="0"/>
              <a:t>students (2025–26)</a:t>
            </a:r>
            <a:endParaRPr lang="en-US" sz="1300" dirty="0">
              <a:cs typeface="Arial"/>
            </a:endParaRPr>
          </a:p>
          <a:p>
            <a:pPr algn="ctr">
              <a:lnSpc>
                <a:spcPts val="1500"/>
              </a:lnSpc>
              <a:spcAft>
                <a:spcPts val="1100"/>
              </a:spcAft>
            </a:pPr>
            <a:r>
              <a:rPr lang="en-US" sz="2000" b="1" dirty="0">
                <a:solidFill>
                  <a:srgbClr val="AB162B"/>
                </a:solidFill>
                <a:latin typeface="Arial" panose="020B0604020202020204"/>
                <a:cs typeface="Arial"/>
              </a:rPr>
              <a:t>1,927</a:t>
            </a:r>
            <a:br>
              <a:rPr lang="en-US" sz="1400" dirty="0">
                <a:latin typeface="Arial" panose="020B0604020202020204"/>
              </a:rPr>
            </a:b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graduate students (</a:t>
            </a:r>
            <a:r>
              <a:rPr lang="en-US" sz="1300" dirty="0">
                <a:solidFill>
                  <a:prstClr val="black"/>
                </a:solidFill>
                <a:latin typeface="Arial" panose="020B0604020202020204"/>
              </a:rPr>
              <a:t>2025–26</a:t>
            </a: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a:t>
            </a:r>
            <a:endParaRPr lang="en-US" sz="1400" dirty="0"/>
          </a:p>
        </p:txBody>
      </p:sp>
      <p:sp>
        <p:nvSpPr>
          <p:cNvPr id="11" name="TextBox 10">
            <a:extLst>
              <a:ext uri="{FF2B5EF4-FFF2-40B4-BE49-F238E27FC236}">
                <a16:creationId xmlns:a16="http://schemas.microsoft.com/office/drawing/2014/main" id="{C9553CD7-30CE-CB8A-0CF0-D6D5B304E955}"/>
              </a:ext>
            </a:extLst>
          </p:cNvPr>
          <p:cNvSpPr txBox="1"/>
          <p:nvPr/>
        </p:nvSpPr>
        <p:spPr>
          <a:xfrm>
            <a:off x="7054528" y="3602741"/>
            <a:ext cx="1678412" cy="574332"/>
          </a:xfrm>
          <a:prstGeom prst="rect">
            <a:avLst/>
          </a:prstGeom>
          <a:noFill/>
        </p:spPr>
        <p:txBody>
          <a:bodyPr wrap="square" lIns="0" tIns="0" rIns="0" bIns="0" rtlCol="0" anchor="t">
            <a:noAutofit/>
          </a:bodyPr>
          <a:lstStyle/>
          <a:p>
            <a:pPr marL="0" marR="0" lvl="0" indent="0" defTabSz="914400" rtl="0" eaLnBrk="1" fontAlgn="auto" latinLnBrk="0" hangingPunct="1">
              <a:lnSpc>
                <a:spcPts val="1500"/>
              </a:lnSpc>
              <a:spcBef>
                <a:spcPts val="0"/>
              </a:spcBef>
              <a:spcAft>
                <a:spcPts val="100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top recognition for research spending and doctoral degrees</a:t>
            </a:r>
            <a:endParaRPr kumimoji="0" lang="en-US" sz="1300" b="0" i="0" u="none" strike="noStrike" kern="1200" cap="none" spc="0" normalizeH="0" baseline="0" noProof="0" dirty="0">
              <a:ln>
                <a:noFill/>
              </a:ln>
              <a:solidFill>
                <a:prstClr val="black"/>
              </a:solidFill>
              <a:effectLst/>
              <a:uLnTx/>
              <a:uFillTx/>
              <a:latin typeface="Arial" panose="020B0604020202020204"/>
              <a:ea typeface="+mn-ea"/>
              <a:cs typeface="Arial"/>
            </a:endParaRPr>
          </a:p>
        </p:txBody>
      </p:sp>
      <p:sp>
        <p:nvSpPr>
          <p:cNvPr id="16" name="TextBox 15">
            <a:extLst>
              <a:ext uri="{FF2B5EF4-FFF2-40B4-BE49-F238E27FC236}">
                <a16:creationId xmlns:a16="http://schemas.microsoft.com/office/drawing/2014/main" id="{D0AC7AF6-2E14-91C3-B452-3071B16D795B}"/>
              </a:ext>
            </a:extLst>
          </p:cNvPr>
          <p:cNvSpPr txBox="1"/>
          <p:nvPr/>
        </p:nvSpPr>
        <p:spPr>
          <a:xfrm>
            <a:off x="9193425" y="3644006"/>
            <a:ext cx="2245738" cy="442375"/>
          </a:xfrm>
          <a:prstGeom prst="rect">
            <a:avLst/>
          </a:prstGeom>
          <a:noFill/>
        </p:spPr>
        <p:txBody>
          <a:bodyPr wrap="square" lIns="0" tIns="0" rIns="0" bIns="0" rtlCol="0" anchor="t">
            <a:noAutofit/>
          </a:bodyPr>
          <a:lstStyle/>
          <a:p>
            <a:pPr algn="ctr">
              <a:lnSpc>
                <a:spcPts val="1500"/>
              </a:lnSpc>
              <a:spcAft>
                <a:spcPts val="1000"/>
              </a:spcAft>
              <a:defRPr/>
            </a:pP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$79.2M</a:t>
            </a:r>
            <a:br>
              <a:rPr lang="en-US" sz="1400" b="1" i="0" u="none" strike="noStrike" kern="1200" cap="none" spc="0" normalizeH="0" baseline="0" noProof="0" dirty="0">
                <a:ln>
                  <a:noFill/>
                </a:ln>
                <a:effectLst/>
                <a:uLnTx/>
                <a:uFillTx/>
                <a:latin typeface="Arial" panose="020B0604020202020204"/>
              </a:rPr>
            </a:br>
            <a:r>
              <a:rPr lang="en-US" sz="1300" dirty="0">
                <a:solidFill>
                  <a:prstClr val="black"/>
                </a:solidFill>
              </a:rPr>
              <a:t>research expenditures</a:t>
            </a:r>
            <a:br>
              <a:rPr lang="en-US" sz="1300" dirty="0">
                <a:solidFill>
                  <a:prstClr val="black"/>
                </a:solidFill>
              </a:rPr>
            </a:br>
            <a:r>
              <a:rPr lang="en-US" sz="1300" dirty="0">
                <a:solidFill>
                  <a:prstClr val="black"/>
                </a:solidFill>
              </a:rPr>
              <a:t>(FY2025)</a:t>
            </a:r>
            <a:endParaRPr lang="en-US" sz="1300" b="0" i="0" u="none" strike="noStrike" kern="1200" cap="none" spc="0" normalizeH="0" baseline="0" noProof="0" dirty="0">
              <a:ln>
                <a:noFill/>
              </a:ln>
              <a:solidFill>
                <a:prstClr val="black"/>
              </a:solidFill>
              <a:effectLst/>
              <a:uLnTx/>
              <a:uFillTx/>
              <a:latin typeface="Arial" panose="020B0604020202020204"/>
              <a:cs typeface="Arial"/>
            </a:endParaRPr>
          </a:p>
        </p:txBody>
      </p:sp>
      <p:sp>
        <p:nvSpPr>
          <p:cNvPr id="22" name="TextBox 21">
            <a:extLst>
              <a:ext uri="{FF2B5EF4-FFF2-40B4-BE49-F238E27FC236}">
                <a16:creationId xmlns:a16="http://schemas.microsoft.com/office/drawing/2014/main" id="{1D289F7D-8AD2-E15D-1BEC-109B4CE83B95}"/>
              </a:ext>
            </a:extLst>
          </p:cNvPr>
          <p:cNvSpPr txBox="1"/>
          <p:nvPr/>
        </p:nvSpPr>
        <p:spPr>
          <a:xfrm>
            <a:off x="7422292" y="6969211"/>
            <a:ext cx="0" cy="0"/>
          </a:xfrm>
          <a:prstGeom prst="rect">
            <a:avLst/>
          </a:prstGeom>
          <a:noFill/>
        </p:spPr>
        <p:txBody>
          <a:bodyPr wrap="none" rtlCol="0">
            <a:noAutofit/>
          </a:bodyPr>
          <a:lstStyle/>
          <a:p>
            <a:pPr algn="ctr"/>
            <a:endParaRPr lang="en-US" sz="1600" dirty="0" err="1"/>
          </a:p>
        </p:txBody>
      </p:sp>
      <p:pic>
        <p:nvPicPr>
          <p:cNvPr id="26" name="Picture 25" descr="A black sign with white text&#10;&#10;AI-generated content may be incorrect.">
            <a:extLst>
              <a:ext uri="{FF2B5EF4-FFF2-40B4-BE49-F238E27FC236}">
                <a16:creationId xmlns:a16="http://schemas.microsoft.com/office/drawing/2014/main" id="{4CBD9ED2-0DFB-1953-FFEF-B02A4E4AB8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6858" y="3651226"/>
            <a:ext cx="2106486" cy="500644"/>
          </a:xfrm>
          <a:prstGeom prst="rect">
            <a:avLst/>
          </a:prstGeom>
        </p:spPr>
      </p:pic>
      <p:sp>
        <p:nvSpPr>
          <p:cNvPr id="28" name="TextBox 27">
            <a:extLst>
              <a:ext uri="{FF2B5EF4-FFF2-40B4-BE49-F238E27FC236}">
                <a16:creationId xmlns:a16="http://schemas.microsoft.com/office/drawing/2014/main" id="{9C860AF8-0FDD-E11D-2A1C-E2BC01D80D1C}"/>
              </a:ext>
            </a:extLst>
          </p:cNvPr>
          <p:cNvSpPr txBox="1"/>
          <p:nvPr/>
        </p:nvSpPr>
        <p:spPr>
          <a:xfrm>
            <a:off x="7504670" y="6112476"/>
            <a:ext cx="0" cy="0"/>
          </a:xfrm>
          <a:prstGeom prst="rect">
            <a:avLst/>
          </a:prstGeom>
          <a:noFill/>
        </p:spPr>
        <p:txBody>
          <a:bodyPr wrap="none" rtlCol="0">
            <a:noAutofit/>
          </a:bodyPr>
          <a:lstStyle/>
          <a:p>
            <a:pPr algn="ctr"/>
            <a:endParaRPr lang="en-US" sz="1600" dirty="0" err="1"/>
          </a:p>
        </p:txBody>
      </p:sp>
    </p:spTree>
    <p:extLst>
      <p:ext uri="{BB962C8B-B14F-4D97-AF65-F5344CB8AC3E}">
        <p14:creationId xmlns:p14="http://schemas.microsoft.com/office/powerpoint/2010/main" val="1907746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dirty="0"/>
              <a:t>WPI Rankings</a:t>
            </a:r>
          </a:p>
        </p:txBody>
      </p:sp>
      <p:sp>
        <p:nvSpPr>
          <p:cNvPr id="4" name="TextBox 3">
            <a:extLst>
              <a:ext uri="{FF2B5EF4-FFF2-40B4-BE49-F238E27FC236}">
                <a16:creationId xmlns:a16="http://schemas.microsoft.com/office/drawing/2014/main" id="{17920E1A-AC8F-7CEE-A209-D3DA5722E4C0}"/>
              </a:ext>
            </a:extLst>
          </p:cNvPr>
          <p:cNvSpPr txBox="1"/>
          <p:nvPr/>
        </p:nvSpPr>
        <p:spPr>
          <a:xfrm>
            <a:off x="7177414" y="6864263"/>
            <a:ext cx="0" cy="0"/>
          </a:xfrm>
          <a:prstGeom prst="rect">
            <a:avLst/>
          </a:prstGeom>
          <a:noFill/>
        </p:spPr>
        <p:txBody>
          <a:bodyPr wrap="none" rtlCol="0">
            <a:noAutofit/>
          </a:bodyPr>
          <a:lstStyle/>
          <a:p>
            <a:pPr algn="ctr"/>
            <a:endParaRPr lang="en-US" sz="1600" err="1"/>
          </a:p>
        </p:txBody>
      </p:sp>
      <p:sp>
        <p:nvSpPr>
          <p:cNvPr id="16" name="TextBox 15">
            <a:extLst>
              <a:ext uri="{FF2B5EF4-FFF2-40B4-BE49-F238E27FC236}">
                <a16:creationId xmlns:a16="http://schemas.microsoft.com/office/drawing/2014/main" id="{CD2BB4B9-2091-9367-7955-00E16F0F1264}"/>
              </a:ext>
            </a:extLst>
          </p:cNvPr>
          <p:cNvSpPr txBox="1"/>
          <p:nvPr/>
        </p:nvSpPr>
        <p:spPr>
          <a:xfrm>
            <a:off x="-414779" y="1772239"/>
            <a:ext cx="0" cy="0"/>
          </a:xfrm>
          <a:prstGeom prst="rect">
            <a:avLst/>
          </a:prstGeom>
          <a:noFill/>
        </p:spPr>
        <p:txBody>
          <a:bodyPr wrap="none" rtlCol="0">
            <a:noAutofit/>
          </a:bodyPr>
          <a:lstStyle/>
          <a:p>
            <a:pPr algn="ctr"/>
            <a:endParaRPr lang="en-US" sz="1600" dirty="0" err="1"/>
          </a:p>
        </p:txBody>
      </p:sp>
      <p:sp>
        <p:nvSpPr>
          <p:cNvPr id="3" name="Rectangle 2">
            <a:extLst>
              <a:ext uri="{FF2B5EF4-FFF2-40B4-BE49-F238E27FC236}">
                <a16:creationId xmlns:a16="http://schemas.microsoft.com/office/drawing/2014/main" id="{1E49F330-836B-4D3C-6B97-CC0CA27C4178}"/>
              </a:ext>
            </a:extLst>
          </p:cNvPr>
          <p:cNvSpPr/>
          <p:nvPr/>
        </p:nvSpPr>
        <p:spPr bwMode="auto">
          <a:xfrm>
            <a:off x="5465587" y="1762811"/>
            <a:ext cx="6230186" cy="4213781"/>
          </a:xfrm>
          <a:prstGeom prst="rect">
            <a:avLst/>
          </a:prstGeom>
          <a:noFill/>
          <a:ln w="28575" cap="sq" algn="ctr">
            <a:solidFill>
              <a:srgbClr val="BCBEC0">
                <a:alpha val="50196"/>
              </a:srgbClr>
            </a:solidFill>
            <a:miter lim="800000"/>
            <a:headEnd/>
            <a:tailEnd/>
          </a:ln>
          <a:effectLst/>
        </p:spPr>
        <p:txBody>
          <a:bodyPr wrap="none" rtlCol="0" anchor="ctr"/>
          <a:lstStyle/>
          <a:p>
            <a:pPr algn="ctr"/>
            <a:endParaRPr lang="en-US" sz="1600" dirty="0">
              <a:solidFill>
                <a:schemeClr val="bg1"/>
              </a:solidFill>
              <a:latin typeface="+mn-lt"/>
            </a:endParaRPr>
          </a:p>
        </p:txBody>
      </p:sp>
      <p:sp>
        <p:nvSpPr>
          <p:cNvPr id="9" name="TextBox 8">
            <a:extLst>
              <a:ext uri="{FF2B5EF4-FFF2-40B4-BE49-F238E27FC236}">
                <a16:creationId xmlns:a16="http://schemas.microsoft.com/office/drawing/2014/main" id="{8DCDE987-D1E1-28EC-B310-F7202C7460E1}"/>
              </a:ext>
            </a:extLst>
          </p:cNvPr>
          <p:cNvSpPr txBox="1"/>
          <p:nvPr/>
        </p:nvSpPr>
        <p:spPr>
          <a:xfrm>
            <a:off x="506263" y="1414461"/>
            <a:ext cx="4733151" cy="1041311"/>
          </a:xfrm>
          <a:prstGeom prst="rect">
            <a:avLst/>
          </a:prstGeom>
          <a:noFill/>
        </p:spPr>
        <p:txBody>
          <a:bodyPr wrap="square" lIns="91440" tIns="45720" rIns="91440" bIns="45720" rtlCol="0" anchor="t">
            <a:spAutoFit/>
          </a:bodyPr>
          <a:lstStyle/>
          <a:p>
            <a:pPr algn="ctr"/>
            <a:r>
              <a:rPr lang="en-US" sz="3000" b="1" dirty="0">
                <a:solidFill>
                  <a:srgbClr val="AB162B"/>
                </a:solidFill>
              </a:rPr>
              <a:t>#39</a:t>
            </a:r>
            <a:endParaRPr lang="en-US" sz="3000" b="1" dirty="0">
              <a:solidFill>
                <a:srgbClr val="AB162B"/>
              </a:solidFill>
              <a:cs typeface="Arial"/>
            </a:endParaRPr>
          </a:p>
          <a:p>
            <a:pPr algn="ctr">
              <a:spcAft>
                <a:spcPts val="200"/>
              </a:spcAft>
            </a:pPr>
            <a:r>
              <a:rPr lang="en-US" sz="1600" dirty="0">
                <a:solidFill>
                  <a:srgbClr val="272626"/>
                </a:solidFill>
                <a:cs typeface="Arial"/>
              </a:rPr>
              <a:t>Best colleges for long-term career success</a:t>
            </a:r>
          </a:p>
          <a:p>
            <a:pPr algn="ctr"/>
            <a:r>
              <a:rPr lang="en-US" sz="1200" i="1" dirty="0">
                <a:latin typeface="Arial"/>
                <a:ea typeface="Times New Roman" panose="02020603050405020304" pitchFamily="18" charset="0"/>
                <a:cs typeface="Segoe UI"/>
              </a:rPr>
              <a:t>LinkedIn </a:t>
            </a:r>
            <a:r>
              <a:rPr lang="en-US" sz="1200" i="1" dirty="0">
                <a:effectLst/>
                <a:latin typeface="Arial"/>
                <a:ea typeface="Times New Roman" panose="02020603050405020304" pitchFamily="18" charset="0"/>
                <a:cs typeface="Segoe UI"/>
              </a:rPr>
              <a:t>(</a:t>
            </a:r>
            <a:r>
              <a:rPr lang="en-US" sz="1200" i="1" dirty="0">
                <a:latin typeface="Arial"/>
                <a:ea typeface="Times New Roman" panose="02020603050405020304" pitchFamily="18" charset="0"/>
                <a:cs typeface="Segoe UI"/>
              </a:rPr>
              <a:t>2025</a:t>
            </a:r>
            <a:r>
              <a:rPr lang="en-US" sz="1200" i="1" dirty="0">
                <a:effectLst/>
                <a:latin typeface="Arial"/>
                <a:ea typeface="Times New Roman" panose="02020603050405020304" pitchFamily="18" charset="0"/>
                <a:cs typeface="Segoe UI"/>
              </a:rPr>
              <a:t>)</a:t>
            </a:r>
          </a:p>
        </p:txBody>
      </p:sp>
      <p:sp>
        <p:nvSpPr>
          <p:cNvPr id="13" name="TextBox 12">
            <a:extLst>
              <a:ext uri="{FF2B5EF4-FFF2-40B4-BE49-F238E27FC236}">
                <a16:creationId xmlns:a16="http://schemas.microsoft.com/office/drawing/2014/main" id="{8A6B7402-775C-F646-6E17-E7E2E244B698}"/>
              </a:ext>
            </a:extLst>
          </p:cNvPr>
          <p:cNvSpPr txBox="1"/>
          <p:nvPr/>
        </p:nvSpPr>
        <p:spPr>
          <a:xfrm>
            <a:off x="506263" y="2465717"/>
            <a:ext cx="4733151" cy="1041311"/>
          </a:xfrm>
          <a:prstGeom prst="rect">
            <a:avLst/>
          </a:prstGeom>
          <a:noFill/>
        </p:spPr>
        <p:txBody>
          <a:bodyPr wrap="square" lIns="91440" tIns="45720" rIns="91440" bIns="45720" rtlCol="0" anchor="t">
            <a:spAutoFit/>
          </a:bodyPr>
          <a:lstStyle/>
          <a:p>
            <a:pPr algn="ctr"/>
            <a:r>
              <a:rPr lang="en-US" sz="3000" b="1" dirty="0">
                <a:solidFill>
                  <a:srgbClr val="AB162B"/>
                </a:solidFill>
              </a:rPr>
              <a:t>Top 5%</a:t>
            </a:r>
          </a:p>
          <a:p>
            <a:pPr algn="ctr">
              <a:spcAft>
                <a:spcPts val="200"/>
              </a:spcAft>
            </a:pPr>
            <a:r>
              <a:rPr lang="en-US" sz="1600" dirty="0">
                <a:solidFill>
                  <a:srgbClr val="272626"/>
                </a:solidFill>
              </a:rPr>
              <a:t>Worldwide out of </a:t>
            </a:r>
            <a:r>
              <a:rPr lang="en-US" sz="1600" b="1" dirty="0">
                <a:solidFill>
                  <a:srgbClr val="272626"/>
                </a:solidFill>
              </a:rPr>
              <a:t>20,000</a:t>
            </a:r>
            <a:r>
              <a:rPr lang="en-US" sz="1600" dirty="0">
                <a:solidFill>
                  <a:srgbClr val="272626"/>
                </a:solidFill>
              </a:rPr>
              <a:t> universities</a:t>
            </a:r>
            <a:endParaRPr lang="en-US" sz="1600" dirty="0">
              <a:solidFill>
                <a:srgbClr val="272626"/>
              </a:solidFill>
              <a:cs typeface="Arial"/>
            </a:endParaRPr>
          </a:p>
          <a:p>
            <a:pPr algn="ctr"/>
            <a:r>
              <a:rPr lang="en-US" sz="1200" i="1" dirty="0"/>
              <a:t>Center for World University Rankings (2025)</a:t>
            </a:r>
            <a:endParaRPr lang="en-US" sz="1200" i="1" dirty="0">
              <a:cs typeface="Arial"/>
            </a:endParaRPr>
          </a:p>
        </p:txBody>
      </p:sp>
      <p:sp>
        <p:nvSpPr>
          <p:cNvPr id="15" name="TextBox 14">
            <a:extLst>
              <a:ext uri="{FF2B5EF4-FFF2-40B4-BE49-F238E27FC236}">
                <a16:creationId xmlns:a16="http://schemas.microsoft.com/office/drawing/2014/main" id="{110360E0-C26E-5489-9127-356231EA69EF}"/>
              </a:ext>
            </a:extLst>
          </p:cNvPr>
          <p:cNvSpPr txBox="1"/>
          <p:nvPr/>
        </p:nvSpPr>
        <p:spPr>
          <a:xfrm>
            <a:off x="503394" y="3516973"/>
            <a:ext cx="4738889" cy="1041311"/>
          </a:xfrm>
          <a:prstGeom prst="rect">
            <a:avLst/>
          </a:prstGeom>
          <a:noFill/>
        </p:spPr>
        <p:txBody>
          <a:bodyPr wrap="square" lIns="91440" tIns="45720" rIns="91440" bIns="45720" rtlCol="0" anchor="t">
            <a:spAutoFit/>
          </a:bodyPr>
          <a:lstStyle/>
          <a:p>
            <a:pPr algn="ctr"/>
            <a:r>
              <a:rPr lang="en-US" sz="3000" b="1" dirty="0">
                <a:solidFill>
                  <a:srgbClr val="AB162B"/>
                </a:solidFill>
                <a:cs typeface="Arial"/>
              </a:rPr>
              <a:t>Top 7%</a:t>
            </a:r>
          </a:p>
          <a:p>
            <a:pPr algn="ctr">
              <a:spcAft>
                <a:spcPts val="200"/>
              </a:spcAft>
            </a:pPr>
            <a:r>
              <a:rPr lang="en-US" sz="1600" dirty="0"/>
              <a:t>Best colleges in the U.S.  </a:t>
            </a:r>
            <a:endParaRPr lang="en-US" sz="1600" dirty="0">
              <a:cs typeface="Arial"/>
            </a:endParaRPr>
          </a:p>
          <a:p>
            <a:pPr algn="ctr">
              <a:spcAft>
                <a:spcPts val="500"/>
              </a:spcAft>
            </a:pPr>
            <a:r>
              <a:rPr lang="en-US" sz="1200" i="1" dirty="0">
                <a:solidFill>
                  <a:srgbClr val="000000"/>
                </a:solidFill>
                <a:cs typeface="Arial"/>
              </a:rPr>
              <a:t>Princeton Review (2025)</a:t>
            </a:r>
          </a:p>
        </p:txBody>
      </p:sp>
      <p:sp>
        <p:nvSpPr>
          <p:cNvPr id="17" name="TextBox 16">
            <a:extLst>
              <a:ext uri="{FF2B5EF4-FFF2-40B4-BE49-F238E27FC236}">
                <a16:creationId xmlns:a16="http://schemas.microsoft.com/office/drawing/2014/main" id="{5975DE5A-03D5-356C-A473-6D120EA18689}"/>
              </a:ext>
            </a:extLst>
          </p:cNvPr>
          <p:cNvSpPr txBox="1"/>
          <p:nvPr/>
        </p:nvSpPr>
        <p:spPr>
          <a:xfrm>
            <a:off x="503394" y="4568229"/>
            <a:ext cx="4738889" cy="1041311"/>
          </a:xfrm>
          <a:prstGeom prst="rect">
            <a:avLst/>
          </a:prstGeom>
          <a:noFill/>
        </p:spPr>
        <p:txBody>
          <a:bodyPr wrap="square" lIns="91440" tIns="45720" rIns="91440" bIns="45720" rtlCol="0" anchor="t">
            <a:spAutoFit/>
          </a:bodyPr>
          <a:lstStyle/>
          <a:p>
            <a:pPr algn="ctr"/>
            <a:r>
              <a:rPr lang="en-US" sz="3000" b="1" dirty="0">
                <a:solidFill>
                  <a:srgbClr val="AB162B"/>
                </a:solidFill>
                <a:cs typeface="Arial"/>
              </a:rPr>
              <a:t>#7</a:t>
            </a:r>
          </a:p>
          <a:p>
            <a:pPr algn="ctr">
              <a:spcAft>
                <a:spcPts val="200"/>
              </a:spcAft>
            </a:pPr>
            <a:r>
              <a:rPr lang="en-US" sz="1600" dirty="0">
                <a:solidFill>
                  <a:srgbClr val="242424"/>
                </a:solidFill>
                <a:ea typeface="Segoe UI"/>
                <a:cs typeface="Segoe UI"/>
              </a:rPr>
              <a:t>Business school with the highest salary for grads</a:t>
            </a:r>
            <a:r>
              <a:rPr lang="en-US" sz="1600" dirty="0"/>
              <a:t>  </a:t>
            </a:r>
            <a:endParaRPr lang="en-US" sz="1600" dirty="0">
              <a:cs typeface="Arial"/>
            </a:endParaRPr>
          </a:p>
          <a:p>
            <a:pPr algn="ctr"/>
            <a:r>
              <a:rPr lang="en-US" sz="1200" i="1" dirty="0">
                <a:solidFill>
                  <a:srgbClr val="242424"/>
                </a:solidFill>
                <a:ea typeface="Segoe UI"/>
                <a:cs typeface="Segoe UI"/>
              </a:rPr>
              <a:t>Poets &amp; Quants (class of 2024)</a:t>
            </a:r>
            <a:r>
              <a:rPr lang="en-US" sz="1200" dirty="0">
                <a:ea typeface="Segoe UI"/>
                <a:cs typeface="Segoe UI"/>
              </a:rPr>
              <a:t>​</a:t>
            </a:r>
          </a:p>
        </p:txBody>
      </p:sp>
      <p:sp>
        <p:nvSpPr>
          <p:cNvPr id="19" name="TextBox 18">
            <a:extLst>
              <a:ext uri="{FF2B5EF4-FFF2-40B4-BE49-F238E27FC236}">
                <a16:creationId xmlns:a16="http://schemas.microsoft.com/office/drawing/2014/main" id="{33A62D22-06ED-E321-90E2-D4DABB419DFB}"/>
              </a:ext>
            </a:extLst>
          </p:cNvPr>
          <p:cNvSpPr txBox="1"/>
          <p:nvPr/>
        </p:nvSpPr>
        <p:spPr>
          <a:xfrm>
            <a:off x="6858048" y="5537106"/>
            <a:ext cx="3352954" cy="276999"/>
          </a:xfrm>
          <a:prstGeom prst="rect">
            <a:avLst/>
          </a:prstGeom>
          <a:noFill/>
        </p:spPr>
        <p:txBody>
          <a:bodyPr wrap="square" lIns="91440" tIns="45720" rIns="91440" bIns="45720" rtlCol="0" anchor="t">
            <a:spAutoFit/>
          </a:bodyPr>
          <a:lstStyle/>
          <a:p>
            <a:pPr algn="ctr">
              <a:spcAft>
                <a:spcPts val="500"/>
              </a:spcAft>
            </a:pPr>
            <a:r>
              <a:rPr lang="en-US" sz="1200" i="1" dirty="0">
                <a:solidFill>
                  <a:srgbClr val="242424"/>
                </a:solidFill>
                <a:cs typeface="Arial"/>
              </a:rPr>
              <a:t>U.S. News &amp; World Report</a:t>
            </a:r>
          </a:p>
        </p:txBody>
      </p:sp>
      <p:sp>
        <p:nvSpPr>
          <p:cNvPr id="23" name="TextBox 22">
            <a:extLst>
              <a:ext uri="{FF2B5EF4-FFF2-40B4-BE49-F238E27FC236}">
                <a16:creationId xmlns:a16="http://schemas.microsoft.com/office/drawing/2014/main" id="{951E8D3E-C014-5DED-A1A3-7389FBA0BDC9}"/>
              </a:ext>
            </a:extLst>
          </p:cNvPr>
          <p:cNvSpPr txBox="1"/>
          <p:nvPr/>
        </p:nvSpPr>
        <p:spPr>
          <a:xfrm>
            <a:off x="5564620" y="1948218"/>
            <a:ext cx="2068539" cy="3231654"/>
          </a:xfrm>
          <a:prstGeom prst="rect">
            <a:avLst/>
          </a:prstGeom>
          <a:noFill/>
        </p:spPr>
        <p:txBody>
          <a:bodyPr wrap="square" lIns="91440" tIns="45720" rIns="91440" bIns="45720" rtlCol="0" anchor="t">
            <a:spAutoFit/>
          </a:bodyPr>
          <a:lstStyle/>
          <a:p>
            <a:pPr algn="ctr"/>
            <a:r>
              <a:rPr lang="en-US" sz="3000" b="1" dirty="0">
                <a:solidFill>
                  <a:srgbClr val="AB162B"/>
                </a:solidFill>
              </a:rPr>
              <a:t>#18</a:t>
            </a:r>
            <a:endParaRPr lang="en-US" sz="3000" b="1" dirty="0">
              <a:solidFill>
                <a:srgbClr val="AB162B"/>
              </a:solidFill>
              <a:cs typeface="Arial"/>
            </a:endParaRPr>
          </a:p>
          <a:p>
            <a:pPr algn="ctr">
              <a:spcAft>
                <a:spcPts val="1200"/>
              </a:spcAft>
            </a:pPr>
            <a:r>
              <a:rPr lang="en-US" sz="1600" dirty="0">
                <a:solidFill>
                  <a:srgbClr val="242424"/>
                </a:solidFill>
                <a:cs typeface="Arial"/>
              </a:rPr>
              <a:t>40-year return on investment </a:t>
            </a:r>
            <a:r>
              <a:rPr lang="en-US" sz="1400" i="1" dirty="0">
                <a:solidFill>
                  <a:srgbClr val="242424"/>
                </a:solidFill>
                <a:cs typeface="Arial"/>
              </a:rPr>
              <a:t>(2025)</a:t>
            </a:r>
          </a:p>
          <a:p>
            <a:pPr algn="ctr"/>
            <a:r>
              <a:rPr lang="en-US" sz="3000" b="1" dirty="0">
                <a:solidFill>
                  <a:srgbClr val="AB162B"/>
                </a:solidFill>
              </a:rPr>
              <a:t>#84</a:t>
            </a:r>
            <a:endParaRPr lang="en-US" sz="3000" b="1" dirty="0">
              <a:solidFill>
                <a:srgbClr val="AB162B"/>
              </a:solidFill>
              <a:cs typeface="Arial"/>
            </a:endParaRPr>
          </a:p>
          <a:p>
            <a:pPr algn="ctr">
              <a:spcAft>
                <a:spcPts val="1200"/>
              </a:spcAft>
            </a:pPr>
            <a:r>
              <a:rPr lang="en-US" sz="1600" dirty="0">
                <a:solidFill>
                  <a:srgbClr val="242424"/>
                </a:solidFill>
                <a:cs typeface="Arial"/>
              </a:rPr>
              <a:t>Best national university </a:t>
            </a:r>
            <a:r>
              <a:rPr lang="en-US" sz="1400" i="1" dirty="0">
                <a:solidFill>
                  <a:srgbClr val="242424"/>
                </a:solidFill>
                <a:cs typeface="Arial"/>
              </a:rPr>
              <a:t>(2026)</a:t>
            </a:r>
            <a:endParaRPr lang="en-US" sz="1400" dirty="0">
              <a:solidFill>
                <a:srgbClr val="242424"/>
              </a:solidFill>
              <a:cs typeface="Arial"/>
            </a:endParaRPr>
          </a:p>
          <a:p>
            <a:pPr algn="ctr"/>
            <a:r>
              <a:rPr lang="en-US" sz="3000" b="1" dirty="0">
                <a:solidFill>
                  <a:srgbClr val="AB162B"/>
                </a:solidFill>
              </a:rPr>
              <a:t>#7</a:t>
            </a:r>
            <a:endParaRPr lang="en-US" sz="3000" b="1" dirty="0">
              <a:solidFill>
                <a:srgbClr val="AB162B"/>
              </a:solidFill>
              <a:cs typeface="Arial"/>
            </a:endParaRPr>
          </a:p>
          <a:p>
            <a:pPr algn="ctr">
              <a:spcAft>
                <a:spcPts val="1000"/>
              </a:spcAft>
            </a:pPr>
            <a:r>
              <a:rPr lang="en-US" sz="1600" dirty="0">
                <a:solidFill>
                  <a:srgbClr val="242424"/>
                </a:solidFill>
                <a:cs typeface="Arial"/>
              </a:rPr>
              <a:t>Senior capstone </a:t>
            </a:r>
            <a:r>
              <a:rPr lang="en-US" sz="1400" i="1" dirty="0">
                <a:solidFill>
                  <a:srgbClr val="242424"/>
                </a:solidFill>
                <a:cs typeface="Arial"/>
              </a:rPr>
              <a:t>(2026)</a:t>
            </a:r>
            <a:endParaRPr lang="en-US" sz="1400" dirty="0">
              <a:solidFill>
                <a:srgbClr val="242424"/>
              </a:solidFill>
              <a:cs typeface="Arial"/>
            </a:endParaRPr>
          </a:p>
        </p:txBody>
      </p:sp>
      <p:sp>
        <p:nvSpPr>
          <p:cNvPr id="25" name="TextBox 24">
            <a:extLst>
              <a:ext uri="{FF2B5EF4-FFF2-40B4-BE49-F238E27FC236}">
                <a16:creationId xmlns:a16="http://schemas.microsoft.com/office/drawing/2014/main" id="{9C5D126F-E6F7-FD1B-42AB-278283502C4B}"/>
              </a:ext>
            </a:extLst>
          </p:cNvPr>
          <p:cNvSpPr txBox="1"/>
          <p:nvPr/>
        </p:nvSpPr>
        <p:spPr>
          <a:xfrm>
            <a:off x="-414779" y="1772239"/>
            <a:ext cx="0" cy="0"/>
          </a:xfrm>
          <a:prstGeom prst="rect">
            <a:avLst/>
          </a:prstGeom>
          <a:noFill/>
        </p:spPr>
        <p:txBody>
          <a:bodyPr wrap="none" rtlCol="0">
            <a:noAutofit/>
          </a:bodyPr>
          <a:lstStyle/>
          <a:p>
            <a:pPr algn="ctr"/>
            <a:endParaRPr lang="en-US" sz="1600" dirty="0" err="1"/>
          </a:p>
        </p:txBody>
      </p:sp>
      <p:sp>
        <p:nvSpPr>
          <p:cNvPr id="6" name="TextBox 5">
            <a:extLst>
              <a:ext uri="{FF2B5EF4-FFF2-40B4-BE49-F238E27FC236}">
                <a16:creationId xmlns:a16="http://schemas.microsoft.com/office/drawing/2014/main" id="{73D22FCC-1B56-6C6F-22CC-5457C46CD842}"/>
              </a:ext>
            </a:extLst>
          </p:cNvPr>
          <p:cNvSpPr txBox="1"/>
          <p:nvPr/>
        </p:nvSpPr>
        <p:spPr>
          <a:xfrm>
            <a:off x="506263" y="5619486"/>
            <a:ext cx="4733151" cy="1046440"/>
          </a:xfrm>
          <a:prstGeom prst="rect">
            <a:avLst/>
          </a:prstGeom>
          <a:noFill/>
        </p:spPr>
        <p:txBody>
          <a:bodyPr wrap="square" lIns="91440" tIns="45720" rIns="91440" bIns="45720" rtlCol="0" anchor="t">
            <a:spAutoFit/>
          </a:bodyPr>
          <a:lstStyle/>
          <a:p>
            <a:pPr algn="ctr"/>
            <a:r>
              <a:rPr lang="en-US" sz="3000" b="1" dirty="0">
                <a:solidFill>
                  <a:srgbClr val="AB162B"/>
                </a:solidFill>
              </a:rPr>
              <a:t>#2</a:t>
            </a:r>
          </a:p>
          <a:p>
            <a:pPr algn="ctr">
              <a:spcAft>
                <a:spcPts val="200"/>
              </a:spcAft>
            </a:pPr>
            <a:r>
              <a:rPr lang="en-US" sz="1600" dirty="0">
                <a:solidFill>
                  <a:srgbClr val="272626"/>
                </a:solidFill>
              </a:rPr>
              <a:t>Top Colleges for Career Outcomes in Engineering</a:t>
            </a:r>
          </a:p>
          <a:p>
            <a:pPr algn="ctr"/>
            <a:r>
              <a:rPr lang="en-US" sz="1200" i="1" dirty="0">
                <a:ea typeface="Times New Roman" panose="02020603050405020304" pitchFamily="18" charset="0"/>
                <a:cs typeface="Segoe UI"/>
              </a:rPr>
              <a:t>LinkedIn (2025)</a:t>
            </a:r>
          </a:p>
        </p:txBody>
      </p:sp>
      <p:sp>
        <p:nvSpPr>
          <p:cNvPr id="8" name="TextBox 7">
            <a:extLst>
              <a:ext uri="{FF2B5EF4-FFF2-40B4-BE49-F238E27FC236}">
                <a16:creationId xmlns:a16="http://schemas.microsoft.com/office/drawing/2014/main" id="{A62D2BAD-A46B-0A7F-0661-5FB9453B197A}"/>
              </a:ext>
            </a:extLst>
          </p:cNvPr>
          <p:cNvSpPr txBox="1"/>
          <p:nvPr/>
        </p:nvSpPr>
        <p:spPr>
          <a:xfrm>
            <a:off x="7602279" y="4699592"/>
            <a:ext cx="0" cy="0"/>
          </a:xfrm>
          <a:prstGeom prst="rect">
            <a:avLst/>
          </a:prstGeom>
          <a:noFill/>
        </p:spPr>
        <p:txBody>
          <a:bodyPr wrap="none" rtlCol="0">
            <a:noAutofit/>
          </a:bodyPr>
          <a:lstStyle/>
          <a:p>
            <a:pPr algn="ctr"/>
            <a:endParaRPr lang="en-US" sz="1600" dirty="0" err="1"/>
          </a:p>
        </p:txBody>
      </p:sp>
      <p:sp>
        <p:nvSpPr>
          <p:cNvPr id="10" name="TextBox 9">
            <a:extLst>
              <a:ext uri="{FF2B5EF4-FFF2-40B4-BE49-F238E27FC236}">
                <a16:creationId xmlns:a16="http://schemas.microsoft.com/office/drawing/2014/main" id="{C16C9AA9-A8E6-933D-8ACB-96098728B60C}"/>
              </a:ext>
            </a:extLst>
          </p:cNvPr>
          <p:cNvSpPr txBox="1"/>
          <p:nvPr/>
        </p:nvSpPr>
        <p:spPr>
          <a:xfrm>
            <a:off x="7597052" y="1948218"/>
            <a:ext cx="2068539" cy="3421449"/>
          </a:xfrm>
          <a:prstGeom prst="rect">
            <a:avLst/>
          </a:prstGeom>
          <a:noFill/>
        </p:spPr>
        <p:txBody>
          <a:bodyPr wrap="square" lIns="91440" tIns="45720" rIns="91440" bIns="45720" rtlCol="0" anchor="t">
            <a:spAutoFit/>
          </a:bodyPr>
          <a:lstStyle/>
          <a:p>
            <a:pPr algn="ctr"/>
            <a:r>
              <a:rPr lang="en-US" sz="2800" b="1" dirty="0">
                <a:solidFill>
                  <a:srgbClr val="AB162B"/>
                </a:solidFill>
              </a:rPr>
              <a:t>#11</a:t>
            </a:r>
            <a:endParaRPr lang="en-US" sz="2800" b="1" dirty="0">
              <a:solidFill>
                <a:srgbClr val="AB162B"/>
              </a:solidFill>
              <a:cs typeface="Arial"/>
            </a:endParaRPr>
          </a:p>
          <a:p>
            <a:pPr algn="ctr">
              <a:spcAft>
                <a:spcPts val="1000"/>
              </a:spcAft>
            </a:pPr>
            <a:r>
              <a:rPr lang="en-US" sz="1600" dirty="0">
                <a:solidFill>
                  <a:srgbClr val="242424"/>
                </a:solidFill>
                <a:cs typeface="Arial"/>
              </a:rPr>
              <a:t>Co-ops/internships </a:t>
            </a:r>
            <a:r>
              <a:rPr lang="en-US" sz="1400" i="1" dirty="0">
                <a:solidFill>
                  <a:srgbClr val="242424"/>
                </a:solidFill>
                <a:cs typeface="Arial"/>
              </a:rPr>
              <a:t>(2026)</a:t>
            </a:r>
          </a:p>
          <a:p>
            <a:pPr algn="ctr"/>
            <a:r>
              <a:rPr lang="en-US" sz="3000" b="1" dirty="0">
                <a:solidFill>
                  <a:srgbClr val="AB162B"/>
                </a:solidFill>
              </a:rPr>
              <a:t>#56</a:t>
            </a:r>
            <a:endParaRPr lang="en-US" sz="3000" b="1" dirty="0">
              <a:solidFill>
                <a:srgbClr val="AB162B"/>
              </a:solidFill>
              <a:cs typeface="Arial"/>
            </a:endParaRPr>
          </a:p>
          <a:p>
            <a:pPr algn="ctr">
              <a:spcAft>
                <a:spcPts val="1200"/>
              </a:spcAft>
            </a:pPr>
            <a:r>
              <a:rPr lang="en-US" sz="1600" dirty="0">
                <a:solidFill>
                  <a:srgbClr val="242424"/>
                </a:solidFill>
                <a:cs typeface="Arial"/>
              </a:rPr>
              <a:t>Most innovative</a:t>
            </a:r>
            <a:br>
              <a:rPr lang="en-US" sz="1600" dirty="0">
                <a:solidFill>
                  <a:srgbClr val="242424"/>
                </a:solidFill>
                <a:cs typeface="Arial"/>
              </a:rPr>
            </a:br>
            <a:r>
              <a:rPr lang="en-US" sz="1600" dirty="0">
                <a:solidFill>
                  <a:srgbClr val="242424"/>
                </a:solidFill>
                <a:cs typeface="Arial"/>
              </a:rPr>
              <a:t>schools </a:t>
            </a:r>
            <a:r>
              <a:rPr lang="en-US" sz="1400" i="1" dirty="0">
                <a:solidFill>
                  <a:srgbClr val="242424"/>
                </a:solidFill>
                <a:cs typeface="Arial"/>
              </a:rPr>
              <a:t>(2026)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AB162B"/>
                </a:solidFill>
                <a:effectLst/>
                <a:uLnTx/>
                <a:uFillTx/>
                <a:latin typeface="Arial" panose="020B0604020202020204"/>
                <a:ea typeface="+mn-ea"/>
                <a:cs typeface="+mn-cs"/>
              </a:rPr>
              <a:t>#64</a:t>
            </a:r>
            <a:endParaRPr kumimoji="0" lang="en-US" sz="3000" b="1" i="0" u="none" strike="noStrike" kern="1200" cap="none" spc="0" normalizeH="0" baseline="0" noProof="0" dirty="0">
              <a:ln>
                <a:noFill/>
              </a:ln>
              <a:solidFill>
                <a:srgbClr val="AB162B"/>
              </a:solidFill>
              <a:effectLst/>
              <a:uLnTx/>
              <a:uFillTx/>
              <a:latin typeface="Arial" panose="020B0604020202020204"/>
              <a:ea typeface="+mn-ea"/>
              <a:cs typeface="Arial"/>
            </a:endParaRPr>
          </a:p>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US" sz="1600" b="0" i="0" u="none" strike="noStrike" kern="1200" cap="none" spc="0" normalizeH="0" baseline="0" noProof="0" dirty="0">
                <a:ln>
                  <a:noFill/>
                </a:ln>
                <a:solidFill>
                  <a:srgbClr val="242424"/>
                </a:solidFill>
                <a:effectLst/>
                <a:uLnTx/>
                <a:uFillTx/>
                <a:latin typeface="Arial" panose="020B0604020202020204"/>
                <a:ea typeface="+mn-ea"/>
                <a:cs typeface="Arial"/>
              </a:rPr>
              <a:t>Best undergraduate engineering programs </a:t>
            </a:r>
            <a:r>
              <a:rPr kumimoji="0" lang="en-US" sz="1400" b="0" i="1" u="none" strike="noStrike" kern="1200" cap="none" spc="0" normalizeH="0" baseline="0" noProof="0" dirty="0">
                <a:ln>
                  <a:noFill/>
                </a:ln>
                <a:solidFill>
                  <a:srgbClr val="242424"/>
                </a:solidFill>
                <a:effectLst/>
                <a:uLnTx/>
                <a:uFillTx/>
                <a:latin typeface="Arial" panose="020B0604020202020204"/>
                <a:ea typeface="+mn-ea"/>
                <a:cs typeface="Arial"/>
              </a:rPr>
              <a:t>(2026)</a:t>
            </a:r>
            <a:endParaRPr lang="en-US" sz="1200" i="1" dirty="0">
              <a:solidFill>
                <a:srgbClr val="242424"/>
              </a:solidFill>
              <a:cs typeface="Arial"/>
            </a:endParaRPr>
          </a:p>
        </p:txBody>
      </p:sp>
      <p:sp>
        <p:nvSpPr>
          <p:cNvPr id="11" name="TextBox 10">
            <a:extLst>
              <a:ext uri="{FF2B5EF4-FFF2-40B4-BE49-F238E27FC236}">
                <a16:creationId xmlns:a16="http://schemas.microsoft.com/office/drawing/2014/main" id="{00F6F332-C2B1-F308-CA0F-BF6D801E6B43}"/>
              </a:ext>
            </a:extLst>
          </p:cNvPr>
          <p:cNvSpPr txBox="1"/>
          <p:nvPr/>
        </p:nvSpPr>
        <p:spPr>
          <a:xfrm>
            <a:off x="9516397" y="1948218"/>
            <a:ext cx="2068539" cy="2808461"/>
          </a:xfrm>
          <a:prstGeom prst="rect">
            <a:avLst/>
          </a:prstGeom>
          <a:noFill/>
        </p:spPr>
        <p:txBody>
          <a:bodyPr wrap="square" lIns="91440" tIns="45720" rIns="91440" bIns="45720" rtlCol="0" anchor="t">
            <a:spAutoFit/>
          </a:bodyPr>
          <a:lstStyle/>
          <a:p>
            <a:pPr algn="ctr"/>
            <a:r>
              <a:rPr lang="en-US" sz="2800" b="1" dirty="0">
                <a:solidFill>
                  <a:srgbClr val="AB162B"/>
                </a:solidFill>
              </a:rPr>
              <a:t>#18</a:t>
            </a:r>
            <a:endParaRPr lang="en-US" sz="2800" b="1" dirty="0">
              <a:solidFill>
                <a:srgbClr val="AB162B"/>
              </a:solidFill>
              <a:cs typeface="Arial"/>
            </a:endParaRPr>
          </a:p>
          <a:p>
            <a:pPr algn="ctr">
              <a:spcAft>
                <a:spcPts val="1500"/>
              </a:spcAft>
            </a:pPr>
            <a:r>
              <a:rPr lang="en-US" sz="1600" dirty="0">
                <a:solidFill>
                  <a:srgbClr val="242424"/>
                </a:solidFill>
                <a:cs typeface="Arial"/>
              </a:rPr>
              <a:t>best graduate</a:t>
            </a:r>
            <a:br>
              <a:rPr lang="en-US" sz="1600" dirty="0">
                <a:solidFill>
                  <a:srgbClr val="242424"/>
                </a:solidFill>
                <a:cs typeface="Arial"/>
              </a:rPr>
            </a:br>
            <a:r>
              <a:rPr lang="en-US" sz="1600" dirty="0">
                <a:solidFill>
                  <a:srgbClr val="242424"/>
                </a:solidFill>
                <a:cs typeface="Arial"/>
              </a:rPr>
              <a:t>online engineering program </a:t>
            </a:r>
            <a:r>
              <a:rPr lang="en-US" sz="1400" i="1" dirty="0">
                <a:solidFill>
                  <a:srgbClr val="242424"/>
                </a:solidFill>
                <a:cs typeface="Arial"/>
              </a:rPr>
              <a:t>(2026)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TOP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COLLEGES</a:t>
            </a:r>
            <a:endParaRPr lang="en-US" sz="2000" b="1" dirty="0">
              <a:solidFill>
                <a:srgbClr val="AB162B"/>
              </a:solidFill>
              <a:latin typeface="Arial" panose="020B0604020202020204"/>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242424"/>
                </a:solidFill>
                <a:cs typeface="Arial"/>
              </a:rPr>
              <a:t>with highest</a:t>
            </a:r>
            <a:br>
              <a:rPr lang="en-US" sz="1600" dirty="0">
                <a:solidFill>
                  <a:srgbClr val="242424"/>
                </a:solidFill>
                <a:cs typeface="Arial"/>
              </a:rPr>
            </a:br>
            <a:r>
              <a:rPr lang="en-US" sz="1600" dirty="0">
                <a:solidFill>
                  <a:srgbClr val="242424"/>
                </a:solidFill>
                <a:cs typeface="Arial"/>
              </a:rPr>
              <a:t>4-year graduation rate </a:t>
            </a:r>
            <a:r>
              <a:rPr lang="en-US" sz="1400" i="1" dirty="0">
                <a:solidFill>
                  <a:srgbClr val="242424"/>
                </a:solidFill>
                <a:cs typeface="Arial"/>
              </a:rPr>
              <a:t>(2026)</a:t>
            </a:r>
          </a:p>
        </p:txBody>
      </p:sp>
    </p:spTree>
    <p:extLst>
      <p:ext uri="{BB962C8B-B14F-4D97-AF65-F5344CB8AC3E}">
        <p14:creationId xmlns:p14="http://schemas.microsoft.com/office/powerpoint/2010/main" val="2783863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a:t>The WPI Plan and Project-Based Learning </a:t>
            </a:r>
          </a:p>
        </p:txBody>
      </p:sp>
      <p:sp>
        <p:nvSpPr>
          <p:cNvPr id="3" name="Content Placeholder 4">
            <a:extLst>
              <a:ext uri="{FF2B5EF4-FFF2-40B4-BE49-F238E27FC236}">
                <a16:creationId xmlns:a16="http://schemas.microsoft.com/office/drawing/2014/main" id="{D566A0E5-D82B-2C37-D641-5951F112EEAA}"/>
              </a:ext>
            </a:extLst>
          </p:cNvPr>
          <p:cNvSpPr>
            <a:spLocks noGrp="1"/>
          </p:cNvSpPr>
          <p:nvPr>
            <p:ph idx="1"/>
          </p:nvPr>
        </p:nvSpPr>
        <p:spPr>
          <a:xfrm>
            <a:off x="609601" y="1616555"/>
            <a:ext cx="6705600" cy="2285129"/>
          </a:xfrm>
        </p:spPr>
        <p:txBody>
          <a:bodyPr>
            <a:normAutofit/>
          </a:bodyPr>
          <a:lstStyle/>
          <a:p>
            <a:pPr marL="0" indent="0">
              <a:buNone/>
            </a:pPr>
            <a:r>
              <a:rPr lang="en-US" spc="-40"/>
              <a:t>The WPI Plan is the university’s distinctive approach to STEM education. For more than 50 years, the student-centered, project-based, and life-changing approach has revolutionized how our students learn and create value with their work. </a:t>
            </a:r>
          </a:p>
        </p:txBody>
      </p:sp>
      <p:sp>
        <p:nvSpPr>
          <p:cNvPr id="18" name="TextBox 17">
            <a:extLst>
              <a:ext uri="{FF2B5EF4-FFF2-40B4-BE49-F238E27FC236}">
                <a16:creationId xmlns:a16="http://schemas.microsoft.com/office/drawing/2014/main" id="{F850219E-D192-6E24-73CC-91BE97B1A500}"/>
              </a:ext>
            </a:extLst>
          </p:cNvPr>
          <p:cNvSpPr txBox="1"/>
          <p:nvPr/>
        </p:nvSpPr>
        <p:spPr>
          <a:xfrm>
            <a:off x="9351264" y="4862190"/>
            <a:ext cx="45719" cy="0"/>
          </a:xfrm>
          <a:prstGeom prst="rect">
            <a:avLst/>
          </a:prstGeom>
          <a:noFill/>
        </p:spPr>
        <p:txBody>
          <a:bodyPr wrap="none" rtlCol="0">
            <a:noAutofit/>
          </a:bodyPr>
          <a:lstStyle/>
          <a:p>
            <a:pPr algn="ctr"/>
            <a:endParaRPr lang="en-US" sz="1600" err="1"/>
          </a:p>
        </p:txBody>
      </p:sp>
      <p:sp>
        <p:nvSpPr>
          <p:cNvPr id="19" name="TextBox 18">
            <a:extLst>
              <a:ext uri="{FF2B5EF4-FFF2-40B4-BE49-F238E27FC236}">
                <a16:creationId xmlns:a16="http://schemas.microsoft.com/office/drawing/2014/main" id="{06064963-D5DF-C838-475F-D22D09803E70}"/>
              </a:ext>
            </a:extLst>
          </p:cNvPr>
          <p:cNvSpPr txBox="1"/>
          <p:nvPr/>
        </p:nvSpPr>
        <p:spPr>
          <a:xfrm>
            <a:off x="861060" y="4862190"/>
            <a:ext cx="1648152" cy="769441"/>
          </a:xfrm>
          <a:prstGeom prst="rect">
            <a:avLst/>
          </a:prstGeom>
          <a:noFill/>
        </p:spPr>
        <p:txBody>
          <a:bodyPr wrap="square" lIns="0" tIns="0" rIns="0" bIns="0">
            <a:spAutoFit/>
          </a:bodyPr>
          <a:lstStyle/>
          <a:p>
            <a:pPr algn="ctr">
              <a:lnSpc>
                <a:spcPts val="1500"/>
              </a:lnSpc>
              <a:spcAft>
                <a:spcPts val="1100"/>
              </a:spcAft>
              <a:defRPr/>
            </a:pP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1970</a:t>
            </a:r>
            <a:br>
              <a:rPr kumimoji="0" lang="en-US" sz="1400" b="0" i="0" u="none" strike="noStrike" kern="1200" cap="none" spc="0" normalizeH="0" baseline="0" noProof="0" dirty="0">
                <a:ln>
                  <a:noFill/>
                </a:ln>
                <a:solidFill>
                  <a:srgbClr val="C4122F"/>
                </a:solidFill>
                <a:effectLst/>
                <a:uLnTx/>
                <a:uFillTx/>
                <a:latin typeface="Arial" panose="020B0604020202020204"/>
                <a:ea typeface="+mn-ea"/>
                <a:cs typeface="+mn-cs"/>
              </a:rPr>
            </a:br>
            <a:r>
              <a:rPr lang="en-US" sz="1400" dirty="0">
                <a:effectLst/>
                <a:latin typeface="+mj-lt"/>
                <a:ea typeface="Calibri" panose="020F0502020204030204" pitchFamily="34" charset="0"/>
                <a:cs typeface="Arial" panose="020B0604020202020204" pitchFamily="34" charset="0"/>
              </a:rPr>
              <a:t>restructured education known as the WPI Plan</a:t>
            </a:r>
          </a:p>
        </p:txBody>
      </p:sp>
      <p:sp>
        <p:nvSpPr>
          <p:cNvPr id="20" name="TextBox 19">
            <a:extLst>
              <a:ext uri="{FF2B5EF4-FFF2-40B4-BE49-F238E27FC236}">
                <a16:creationId xmlns:a16="http://schemas.microsoft.com/office/drawing/2014/main" id="{F8CACD4E-2AD2-8356-F914-81348E51858B}"/>
              </a:ext>
            </a:extLst>
          </p:cNvPr>
          <p:cNvSpPr txBox="1"/>
          <p:nvPr/>
        </p:nvSpPr>
        <p:spPr>
          <a:xfrm>
            <a:off x="3240856" y="4902435"/>
            <a:ext cx="1817091" cy="961802"/>
          </a:xfrm>
          <a:prstGeom prst="rect">
            <a:avLst/>
          </a:prstGeom>
          <a:noFill/>
        </p:spPr>
        <p:txBody>
          <a:bodyPr wrap="square" lIns="0" tIns="0" rIns="0" bIns="0" anchor="t">
            <a:spAutoFit/>
          </a:bodyPr>
          <a:lstStyle/>
          <a:p>
            <a:pPr algn="ctr">
              <a:lnSpc>
                <a:spcPts val="1500"/>
              </a:lnSpc>
              <a:spcAft>
                <a:spcPts val="1100"/>
              </a:spcAft>
              <a:defRPr/>
            </a:pP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100%</a:t>
            </a:r>
            <a:br>
              <a:rPr lang="en-US" sz="1400" b="0" i="0" u="none" strike="noStrike" kern="1200" cap="none" spc="0" normalizeH="0" baseline="0" noProof="0" dirty="0">
                <a:ln>
                  <a:noFill/>
                </a:ln>
                <a:effectLst/>
                <a:uLnTx/>
                <a:uFillTx/>
                <a:latin typeface="Arial" panose="020B0604020202020204"/>
              </a:rPr>
            </a:br>
            <a:r>
              <a:rPr lang="en-US" sz="1400" dirty="0">
                <a:latin typeface="+mj-lt"/>
                <a:ea typeface="Calibri"/>
                <a:cs typeface="Arial"/>
              </a:rPr>
              <a:t>of undergraduate</a:t>
            </a:r>
            <a:r>
              <a:rPr lang="en-US" sz="1400" dirty="0">
                <a:effectLst/>
                <a:latin typeface="+mj-lt"/>
                <a:ea typeface="Calibri"/>
                <a:cs typeface="Arial"/>
              </a:rPr>
              <a:t> students complete </a:t>
            </a:r>
            <a:r>
              <a:rPr lang="en-US" sz="1400" dirty="0">
                <a:latin typeface="+mj-lt"/>
                <a:ea typeface="Calibri"/>
                <a:cs typeface="Arial"/>
              </a:rPr>
              <a:t>three required</a:t>
            </a:r>
            <a:r>
              <a:rPr lang="en-US" sz="1400" dirty="0">
                <a:effectLst/>
                <a:latin typeface="+mj-lt"/>
                <a:ea typeface="Calibri"/>
                <a:cs typeface="Arial"/>
              </a:rPr>
              <a:t> projects before graduation</a:t>
            </a:r>
          </a:p>
        </p:txBody>
      </p:sp>
      <p:sp>
        <p:nvSpPr>
          <p:cNvPr id="22" name="TextBox 21">
            <a:extLst>
              <a:ext uri="{FF2B5EF4-FFF2-40B4-BE49-F238E27FC236}">
                <a16:creationId xmlns:a16="http://schemas.microsoft.com/office/drawing/2014/main" id="{58C1050C-9702-AC9E-39A6-71BA16EA00C3}"/>
              </a:ext>
            </a:extLst>
          </p:cNvPr>
          <p:cNvSpPr txBox="1"/>
          <p:nvPr/>
        </p:nvSpPr>
        <p:spPr>
          <a:xfrm>
            <a:off x="5789591" y="4814942"/>
            <a:ext cx="2505998" cy="1154162"/>
          </a:xfrm>
          <a:prstGeom prst="rect">
            <a:avLst/>
          </a:prstGeom>
          <a:noFill/>
        </p:spPr>
        <p:txBody>
          <a:bodyPr wrap="square" lIns="0" tIns="0" rIns="0" bIns="0" anchor="t">
            <a:spAutoFit/>
          </a:bodyPr>
          <a:lstStyle/>
          <a:p>
            <a:pPr algn="ctr">
              <a:lnSpc>
                <a:spcPts val="1500"/>
              </a:lnSpc>
              <a:spcAft>
                <a:spcPts val="1100"/>
              </a:spcAft>
              <a:defRPr/>
            </a:pP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7 </a:t>
            </a:r>
            <a:r>
              <a:rPr lang="en-US" sz="2000" b="1" dirty="0">
                <a:solidFill>
                  <a:srgbClr val="AB162B"/>
                </a:solidFill>
                <a:latin typeface="Arial" panose="020B0604020202020204"/>
              </a:rPr>
              <a:t>Weeks</a:t>
            </a:r>
            <a:br>
              <a:rPr lang="en-US" sz="1400" b="0" i="0" u="none" strike="noStrike" kern="1200" cap="none" spc="0" normalizeH="0" baseline="0" noProof="0" dirty="0">
                <a:ln>
                  <a:noFill/>
                </a:ln>
                <a:effectLst/>
                <a:uLnTx/>
                <a:uFillTx/>
                <a:latin typeface="Arial" panose="020B0604020202020204"/>
              </a:rPr>
            </a:b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per term, three courses per term, for undergraduate studies to create </a:t>
            </a:r>
            <a:r>
              <a:rPr lang="en-US" sz="1400" dirty="0">
                <a:solidFill>
                  <a:prstClr val="black"/>
                </a:solidFill>
                <a:latin typeface="Arial"/>
                <a:cs typeface="Arial"/>
              </a:rPr>
              <a:t>an immersive environment for cooperative, open-ended project work</a:t>
            </a:r>
            <a:endParaRPr lang="en-US" sz="1300" b="0" i="0" u="none" strike="noStrike" kern="1200" cap="none" spc="0" normalizeH="0" baseline="0" noProof="0" dirty="0">
              <a:ln>
                <a:noFill/>
              </a:ln>
              <a:solidFill>
                <a:prstClr val="black"/>
              </a:solidFill>
              <a:effectLst/>
              <a:uLnTx/>
              <a:uFillTx/>
              <a:latin typeface="Arial"/>
              <a:cs typeface="Arial"/>
            </a:endParaRPr>
          </a:p>
        </p:txBody>
      </p:sp>
      <p:sp>
        <p:nvSpPr>
          <p:cNvPr id="23" name="TextBox 22">
            <a:extLst>
              <a:ext uri="{FF2B5EF4-FFF2-40B4-BE49-F238E27FC236}">
                <a16:creationId xmlns:a16="http://schemas.microsoft.com/office/drawing/2014/main" id="{C2F30A56-2A84-F660-39BF-EFADA18A931C}"/>
              </a:ext>
            </a:extLst>
          </p:cNvPr>
          <p:cNvSpPr txBox="1"/>
          <p:nvPr/>
        </p:nvSpPr>
        <p:spPr>
          <a:xfrm>
            <a:off x="9027232" y="4814963"/>
            <a:ext cx="2136955" cy="1154162"/>
          </a:xfrm>
          <a:prstGeom prst="rect">
            <a:avLst/>
          </a:prstGeom>
          <a:noFill/>
        </p:spPr>
        <p:txBody>
          <a:bodyPr wrap="square" lIns="0" tIns="0" rIns="0" bIns="0">
            <a:spAutoFit/>
          </a:bodyPr>
          <a:lstStyle/>
          <a:p>
            <a:pPr algn="ctr">
              <a:lnSpc>
                <a:spcPts val="1500"/>
              </a:lnSpc>
              <a:spcAft>
                <a:spcPts val="1100"/>
              </a:spcAft>
              <a:defRPr/>
            </a:pP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100%</a:t>
            </a:r>
            <a:br>
              <a:rPr kumimoji="0" lang="en-US" sz="1400" b="0" i="0" u="none" strike="noStrike" kern="1200" cap="none" spc="0" normalizeH="0" baseline="0" noProof="0" dirty="0">
                <a:ln>
                  <a:noFill/>
                </a:ln>
                <a:solidFill>
                  <a:srgbClr val="C4122F"/>
                </a:solidFill>
                <a:effectLst/>
                <a:uLnTx/>
                <a:uFillTx/>
                <a:latin typeface="Arial" panose="020B0604020202020204"/>
                <a:ea typeface="+mn-ea"/>
                <a:cs typeface="+mn-cs"/>
              </a:rPr>
            </a:br>
            <a:r>
              <a:rPr lang="en-US" sz="1400" dirty="0">
                <a:effectLst/>
                <a:latin typeface="+mj-lt"/>
                <a:ea typeface="Calibri" panose="020F0502020204030204" pitchFamily="34" charset="0"/>
                <a:cs typeface="Arial" panose="020B0604020202020204" pitchFamily="34" charset="0"/>
              </a:rPr>
              <a:t>of undergraduates complete the equivalent of a minor in Humanities &amp; Arts to become well-rounded STEM leaders</a:t>
            </a:r>
          </a:p>
        </p:txBody>
      </p:sp>
      <p:sp>
        <p:nvSpPr>
          <p:cNvPr id="25" name="Content Placeholder 2">
            <a:extLst>
              <a:ext uri="{FF2B5EF4-FFF2-40B4-BE49-F238E27FC236}">
                <a16:creationId xmlns:a16="http://schemas.microsoft.com/office/drawing/2014/main" id="{36A89A7D-5C25-4B7E-3CD7-E24A00DAFE60}"/>
              </a:ext>
            </a:extLst>
          </p:cNvPr>
          <p:cNvSpPr txBox="1">
            <a:spLocks/>
          </p:cNvSpPr>
          <p:nvPr/>
        </p:nvSpPr>
        <p:spPr>
          <a:xfrm>
            <a:off x="518984" y="4184198"/>
            <a:ext cx="11063415" cy="348230"/>
          </a:xfrm>
          <a:prstGeom prst="rect">
            <a:avLst/>
          </a:prstGeom>
        </p:spPr>
        <p:txBody>
          <a:bodyPr vert="horz" lIns="0" tIns="0" rIns="0" bIns="0" rtlCol="0" anchor="t" anchorCtr="0">
            <a:noAutofit/>
          </a:bodyPr>
          <a:lstStyle>
            <a:lvl1pPr marL="274320" indent="-274320" algn="l" defTabSz="914400" rtl="0" eaLnBrk="1" latinLnBrk="0" hangingPunct="1">
              <a:lnSpc>
                <a:spcPct val="95000"/>
              </a:lnSpc>
              <a:spcBef>
                <a:spcPts val="1200"/>
              </a:spcBef>
              <a:buClr>
                <a:srgbClr val="C4122F"/>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C4122F"/>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C4122F"/>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C4122F"/>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C4122F"/>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lnSpc>
                <a:spcPts val="2600"/>
              </a:lnSpc>
              <a:spcBef>
                <a:spcPts val="0"/>
              </a:spcBef>
              <a:spcAft>
                <a:spcPts val="500"/>
              </a:spcAft>
              <a:buNone/>
            </a:pPr>
            <a:r>
              <a:rPr lang="en-US" sz="2050" b="1">
                <a:effectLst/>
                <a:latin typeface="Calibri"/>
                <a:ea typeface="Calibri"/>
                <a:cs typeface="Arial"/>
              </a:rPr>
              <a:t>WPI </a:t>
            </a:r>
            <a:r>
              <a:rPr lang="en-US" sz="2050" b="1">
                <a:latin typeface="Calibri"/>
                <a:ea typeface="Calibri"/>
                <a:cs typeface="Arial"/>
              </a:rPr>
              <a:t>Is</a:t>
            </a:r>
            <a:r>
              <a:rPr lang="en-US" sz="2050" b="1">
                <a:effectLst/>
                <a:latin typeface="Calibri"/>
                <a:ea typeface="Calibri"/>
                <a:cs typeface="Arial"/>
              </a:rPr>
              <a:t> </a:t>
            </a:r>
            <a:r>
              <a:rPr lang="en-US" sz="2050" b="1">
                <a:latin typeface="Calibri"/>
                <a:ea typeface="Calibri"/>
                <a:cs typeface="Arial"/>
              </a:rPr>
              <a:t>the </a:t>
            </a:r>
            <a:r>
              <a:rPr lang="en-US" sz="2050" b="1">
                <a:effectLst/>
                <a:latin typeface="Calibri"/>
                <a:ea typeface="Calibri"/>
                <a:cs typeface="Arial"/>
              </a:rPr>
              <a:t>Global Leader in Project-Based Learning: It’s Theory </a:t>
            </a:r>
            <a:r>
              <a:rPr lang="en-US" sz="2050" b="1" i="1">
                <a:effectLst/>
                <a:latin typeface="Calibri"/>
                <a:ea typeface="Calibri"/>
                <a:cs typeface="Arial"/>
              </a:rPr>
              <a:t>and</a:t>
            </a:r>
            <a:r>
              <a:rPr lang="en-US" sz="2050" b="1">
                <a:effectLst/>
                <a:latin typeface="Calibri"/>
                <a:ea typeface="Calibri"/>
                <a:cs typeface="Arial"/>
              </a:rPr>
              <a:t> Practice, Not Theory </a:t>
            </a:r>
            <a:r>
              <a:rPr lang="en-US" sz="2050" b="1" i="1">
                <a:effectLst/>
                <a:latin typeface="Calibri"/>
                <a:ea typeface="Calibri"/>
                <a:cs typeface="Arial"/>
              </a:rPr>
              <a:t>Then</a:t>
            </a:r>
            <a:r>
              <a:rPr lang="en-US" sz="2050" b="1">
                <a:effectLst/>
                <a:latin typeface="Calibri"/>
                <a:ea typeface="Calibri"/>
                <a:cs typeface="Arial"/>
              </a:rPr>
              <a:t> Practice</a:t>
            </a:r>
            <a:r>
              <a:rPr lang="en-US" sz="2050" b="1">
                <a:latin typeface="Calibri"/>
                <a:ea typeface="Calibri"/>
                <a:cs typeface="Arial"/>
              </a:rPr>
              <a:t>.</a:t>
            </a:r>
            <a:r>
              <a:rPr lang="en-US" sz="2050">
                <a:effectLst/>
                <a:latin typeface="Arial"/>
                <a:ea typeface="Verdana"/>
                <a:cs typeface="Arial"/>
              </a:rPr>
              <a:t> </a:t>
            </a:r>
            <a:endParaRPr lang="en-US" sz="2050" b="1" spc="50">
              <a:solidFill>
                <a:srgbClr val="AB162B"/>
              </a:solidFill>
              <a:latin typeface="Arial"/>
              <a:ea typeface="Verdana"/>
              <a:cs typeface="Arial"/>
            </a:endParaRPr>
          </a:p>
        </p:txBody>
      </p:sp>
      <p:sp>
        <p:nvSpPr>
          <p:cNvPr id="27" name="TextBox 26">
            <a:extLst>
              <a:ext uri="{FF2B5EF4-FFF2-40B4-BE49-F238E27FC236}">
                <a16:creationId xmlns:a16="http://schemas.microsoft.com/office/drawing/2014/main" id="{213698F4-1799-5652-46E3-C883BA4D6A9A}"/>
              </a:ext>
            </a:extLst>
          </p:cNvPr>
          <p:cNvSpPr txBox="1"/>
          <p:nvPr/>
        </p:nvSpPr>
        <p:spPr>
          <a:xfrm>
            <a:off x="12406184" y="5474043"/>
            <a:ext cx="0" cy="0"/>
          </a:xfrm>
          <a:prstGeom prst="rect">
            <a:avLst/>
          </a:prstGeom>
          <a:noFill/>
        </p:spPr>
        <p:txBody>
          <a:bodyPr wrap="none" rtlCol="0">
            <a:noAutofit/>
          </a:bodyPr>
          <a:lstStyle/>
          <a:p>
            <a:pPr algn="ctr"/>
            <a:endParaRPr lang="en-US" sz="1600" err="1"/>
          </a:p>
        </p:txBody>
      </p:sp>
      <p:pic>
        <p:nvPicPr>
          <p:cNvPr id="8" name="Picture 7" descr="A group of people wearing safety goggles&#10;&#10;AI-generated content may be incorrect.">
            <a:extLst>
              <a:ext uri="{FF2B5EF4-FFF2-40B4-BE49-F238E27FC236}">
                <a16:creationId xmlns:a16="http://schemas.microsoft.com/office/drawing/2014/main" id="{8E03C825-DFA3-2348-EC33-978FBDDD888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533618" y="1791416"/>
            <a:ext cx="4048576" cy="2022775"/>
          </a:xfrm>
          <a:prstGeom prst="rect">
            <a:avLst/>
          </a:prstGeom>
        </p:spPr>
      </p:pic>
      <p:sp>
        <p:nvSpPr>
          <p:cNvPr id="4" name="TextBox 3">
            <a:extLst>
              <a:ext uri="{FF2B5EF4-FFF2-40B4-BE49-F238E27FC236}">
                <a16:creationId xmlns:a16="http://schemas.microsoft.com/office/drawing/2014/main" id="{68B36600-7628-3721-AEB3-1A8D78CD6B67}"/>
              </a:ext>
            </a:extLst>
          </p:cNvPr>
          <p:cNvSpPr txBox="1"/>
          <p:nvPr/>
        </p:nvSpPr>
        <p:spPr>
          <a:xfrm>
            <a:off x="6475228" y="6868633"/>
            <a:ext cx="0" cy="0"/>
          </a:xfrm>
          <a:prstGeom prst="rect">
            <a:avLst/>
          </a:prstGeom>
          <a:noFill/>
        </p:spPr>
        <p:txBody>
          <a:bodyPr wrap="none" rtlCol="0">
            <a:noAutofit/>
          </a:bodyPr>
          <a:lstStyle/>
          <a:p>
            <a:pPr algn="ctr"/>
            <a:endParaRPr lang="en-US" sz="1600" dirty="0" err="1"/>
          </a:p>
        </p:txBody>
      </p:sp>
    </p:spTree>
    <p:extLst>
      <p:ext uri="{BB962C8B-B14F-4D97-AF65-F5344CB8AC3E}">
        <p14:creationId xmlns:p14="http://schemas.microsoft.com/office/powerpoint/2010/main" val="2300209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a:t>The Global Projects Program:</a:t>
            </a:r>
            <a:br>
              <a:rPr lang="en-US"/>
            </a:br>
            <a:r>
              <a:rPr lang="en-US"/>
              <a:t>Not Your Typical Study-Away Program</a:t>
            </a:r>
          </a:p>
        </p:txBody>
      </p:sp>
      <p:sp>
        <p:nvSpPr>
          <p:cNvPr id="3" name="Content Placeholder 4">
            <a:extLst>
              <a:ext uri="{FF2B5EF4-FFF2-40B4-BE49-F238E27FC236}">
                <a16:creationId xmlns:a16="http://schemas.microsoft.com/office/drawing/2014/main" id="{D566A0E5-D82B-2C37-D641-5951F112EEAA}"/>
              </a:ext>
            </a:extLst>
          </p:cNvPr>
          <p:cNvSpPr>
            <a:spLocks noGrp="1"/>
          </p:cNvSpPr>
          <p:nvPr>
            <p:ph idx="1"/>
          </p:nvPr>
        </p:nvSpPr>
        <p:spPr>
          <a:xfrm>
            <a:off x="609599" y="1369345"/>
            <a:ext cx="3387365" cy="5263912"/>
          </a:xfrm>
        </p:spPr>
        <p:txBody>
          <a:bodyPr/>
          <a:lstStyle/>
          <a:p>
            <a:pPr marL="0" indent="0">
              <a:buNone/>
            </a:pPr>
            <a:r>
              <a:rPr lang="en-US" spc="-50" dirty="0">
                <a:latin typeface="Arial"/>
                <a:ea typeface="Verdana"/>
                <a:cs typeface="Arial"/>
              </a:rPr>
              <a:t>For more than 50 years, WPI’s groundbreaking Global Projects Program empowers and inspires students to become civically engaged, compassionate, globally aware individuals who know how to thoughtfully approach solutions to real-world problems.  </a:t>
            </a:r>
          </a:p>
        </p:txBody>
      </p:sp>
      <p:sp>
        <p:nvSpPr>
          <p:cNvPr id="8" name="TextBox 7">
            <a:extLst>
              <a:ext uri="{FF2B5EF4-FFF2-40B4-BE49-F238E27FC236}">
                <a16:creationId xmlns:a16="http://schemas.microsoft.com/office/drawing/2014/main" id="{31ED86D8-5DEA-D6BF-30B6-CE3A9F88DE37}"/>
              </a:ext>
            </a:extLst>
          </p:cNvPr>
          <p:cNvSpPr txBox="1"/>
          <p:nvPr/>
        </p:nvSpPr>
        <p:spPr>
          <a:xfrm>
            <a:off x="4472814" y="5132331"/>
            <a:ext cx="1435980" cy="769441"/>
          </a:xfrm>
          <a:prstGeom prst="rect">
            <a:avLst/>
          </a:prstGeom>
          <a:noFill/>
        </p:spPr>
        <p:txBody>
          <a:bodyPr wrap="square" lIns="0" tIns="0" rIns="0" bIns="0">
            <a:spAutoFit/>
          </a:bodyPr>
          <a:lstStyle/>
          <a:p>
            <a:pPr algn="ctr">
              <a:lnSpc>
                <a:spcPts val="1500"/>
              </a:lnSpc>
              <a:spcAft>
                <a:spcPts val="1100"/>
              </a:spcAft>
              <a:defRPr/>
            </a:pP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50+</a:t>
            </a:r>
            <a:br>
              <a:rPr kumimoji="0" lang="en-US" sz="1400" b="0" i="0" u="none" strike="noStrike" kern="1200" cap="none" spc="0" normalizeH="0" baseline="0" noProof="0" dirty="0">
                <a:ln>
                  <a:noFill/>
                </a:ln>
                <a:solidFill>
                  <a:srgbClr val="C4122F"/>
                </a:solidFill>
                <a:effectLst/>
                <a:uLnTx/>
                <a:uFillTx/>
                <a:latin typeface="Arial" panose="020B0604020202020204"/>
                <a:ea typeface="+mn-ea"/>
                <a:cs typeface="+mn-cs"/>
              </a:rPr>
            </a:br>
            <a:r>
              <a:rPr lang="en-US" sz="1300" dirty="0">
                <a:effectLst/>
                <a:latin typeface="+mj-lt"/>
                <a:ea typeface="Calibri" panose="020F0502020204030204" pitchFamily="34" charset="0"/>
                <a:cs typeface="Arial" panose="020B0604020202020204" pitchFamily="34" charset="0"/>
              </a:rPr>
              <a:t>global project centers on six continents </a:t>
            </a:r>
          </a:p>
        </p:txBody>
      </p:sp>
      <p:sp>
        <p:nvSpPr>
          <p:cNvPr id="10" name="TextBox 9">
            <a:extLst>
              <a:ext uri="{FF2B5EF4-FFF2-40B4-BE49-F238E27FC236}">
                <a16:creationId xmlns:a16="http://schemas.microsoft.com/office/drawing/2014/main" id="{898F620F-13D7-684A-FA92-85211C3DF0E1}"/>
              </a:ext>
            </a:extLst>
          </p:cNvPr>
          <p:cNvSpPr txBox="1"/>
          <p:nvPr/>
        </p:nvSpPr>
        <p:spPr>
          <a:xfrm>
            <a:off x="6134307" y="5132331"/>
            <a:ext cx="2774110" cy="987450"/>
          </a:xfrm>
          <a:prstGeom prst="rect">
            <a:avLst/>
          </a:prstGeom>
          <a:noFill/>
        </p:spPr>
        <p:txBody>
          <a:bodyPr wrap="square" lIns="0" tIns="0" rIns="0" bIns="0" anchor="t">
            <a:spAutoFit/>
          </a:bodyPr>
          <a:lstStyle/>
          <a:p>
            <a:pPr algn="ctr">
              <a:lnSpc>
                <a:spcPts val="1500"/>
              </a:lnSpc>
              <a:spcAft>
                <a:spcPts val="200"/>
              </a:spcAft>
              <a:defRPr/>
            </a:pPr>
            <a:r>
              <a:rPr lang="en-US" sz="2000" b="1" dirty="0">
                <a:solidFill>
                  <a:srgbClr val="AB162B"/>
                </a:solidFill>
                <a:latin typeface="Arial" panose="020B0604020202020204"/>
              </a:rPr>
              <a:t>89</a:t>
            </a: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a:t>
            </a:r>
            <a:br>
              <a:rPr lang="en-US" sz="1400" b="0" i="0" u="none" strike="noStrike" kern="1200" cap="none" spc="0" normalizeH="0" baseline="0" noProof="0" dirty="0">
                <a:ln>
                  <a:noFill/>
                </a:ln>
                <a:effectLst/>
                <a:uLnTx/>
                <a:uFillTx/>
                <a:latin typeface="Arial" panose="020B0604020202020204"/>
              </a:rPr>
            </a:br>
            <a:r>
              <a:rPr lang="en-US" sz="1300" dirty="0">
                <a:effectLst/>
                <a:latin typeface="+mj-lt"/>
                <a:ea typeface="Calibri"/>
                <a:cs typeface="Arial"/>
              </a:rPr>
              <a:t>of all WPI undergraduate students </a:t>
            </a:r>
            <a:r>
              <a:rPr lang="en-US" sz="1300" dirty="0">
                <a:latin typeface="+mj-lt"/>
                <a:ea typeface="Calibri"/>
                <a:cs typeface="Arial"/>
              </a:rPr>
              <a:t>participated </a:t>
            </a:r>
            <a:r>
              <a:rPr lang="en-US" sz="1300" dirty="0">
                <a:effectLst/>
                <a:latin typeface="+mj-lt"/>
                <a:ea typeface="Calibri"/>
                <a:cs typeface="Arial"/>
              </a:rPr>
              <a:t>in </a:t>
            </a:r>
            <a:r>
              <a:rPr lang="en-US" sz="1300" dirty="0">
                <a:latin typeface="+mj-lt"/>
                <a:ea typeface="Calibri"/>
                <a:cs typeface="Arial"/>
              </a:rPr>
              <a:t>the Global Projects Program </a:t>
            </a:r>
            <a:r>
              <a:rPr lang="en-US" sz="1300" dirty="0">
                <a:effectLst/>
                <a:latin typeface="+mj-lt"/>
                <a:ea typeface="Calibri"/>
                <a:cs typeface="Arial"/>
              </a:rPr>
              <a:t>(</a:t>
            </a:r>
            <a:r>
              <a:rPr lang="en-US" sz="1300" dirty="0">
                <a:latin typeface="+mj-lt"/>
                <a:ea typeface="Calibri"/>
                <a:cs typeface="Arial"/>
              </a:rPr>
              <a:t>2024–25)</a:t>
            </a:r>
            <a:endParaRPr lang="en-US" sz="1300" dirty="0">
              <a:effectLst/>
              <a:latin typeface="+mj-lt"/>
              <a:ea typeface="Calibri" panose="020F0502020204030204" pitchFamily="34" charset="0"/>
              <a:cs typeface="Arial" panose="020B0604020202020204" pitchFamily="34" charset="0"/>
            </a:endParaRPr>
          </a:p>
          <a:p>
            <a:pPr algn="ctr">
              <a:lnSpc>
                <a:spcPts val="1500"/>
              </a:lnSpc>
              <a:spcAft>
                <a:spcPts val="1100"/>
              </a:spcAft>
              <a:defRPr/>
            </a:pPr>
            <a:endParaRPr lang="en-US" sz="1300" dirty="0">
              <a:effectLst/>
              <a:latin typeface="+mj-lt"/>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80F97D9-AD09-4F99-84AF-B33BFCD129F0}"/>
              </a:ext>
            </a:extLst>
          </p:cNvPr>
          <p:cNvSpPr txBox="1"/>
          <p:nvPr/>
        </p:nvSpPr>
        <p:spPr>
          <a:xfrm>
            <a:off x="9208817" y="5132331"/>
            <a:ext cx="2075068" cy="769441"/>
          </a:xfrm>
          <a:prstGeom prst="rect">
            <a:avLst/>
          </a:prstGeom>
          <a:noFill/>
        </p:spPr>
        <p:txBody>
          <a:bodyPr wrap="square" lIns="0" tIns="0" rIns="0" bIns="0" anchor="t">
            <a:spAutoFit/>
          </a:bodyPr>
          <a:lstStyle/>
          <a:p>
            <a:pPr algn="ctr">
              <a:lnSpc>
                <a:spcPts val="1500"/>
              </a:lnSpc>
              <a:spcAft>
                <a:spcPts val="1100"/>
              </a:spcAft>
              <a:defRPr/>
            </a:pPr>
            <a:r>
              <a:rPr lang="en-US" sz="2000" b="1" dirty="0">
                <a:solidFill>
                  <a:srgbClr val="AB162B"/>
                </a:solidFill>
                <a:latin typeface="Arial" panose="020B0604020202020204"/>
              </a:rPr>
              <a:t>1,245</a:t>
            </a:r>
            <a:br>
              <a:rPr lang="en-US" sz="1400" b="0" i="0" u="none" strike="noStrike" kern="1200" cap="none" spc="0" normalizeH="0" baseline="0" noProof="0" dirty="0">
                <a:ln>
                  <a:noFill/>
                </a:ln>
                <a:effectLst/>
                <a:uLnTx/>
                <a:uFillTx/>
                <a:latin typeface="Arial" panose="020B0604020202020204"/>
              </a:rPr>
            </a:br>
            <a:r>
              <a:rPr lang="en-US" sz="1300" dirty="0">
                <a:effectLst/>
                <a:latin typeface="+mj-lt"/>
                <a:ea typeface="Calibri"/>
                <a:cs typeface="Arial"/>
              </a:rPr>
              <a:t>students participated in </a:t>
            </a:r>
            <a:r>
              <a:rPr lang="en-US" sz="1300" dirty="0">
                <a:latin typeface="+mj-lt"/>
                <a:ea typeface="Calibri"/>
                <a:cs typeface="Arial"/>
              </a:rPr>
              <a:t>a global project </a:t>
            </a:r>
            <a:r>
              <a:rPr lang="en-US" sz="1300" dirty="0">
                <a:effectLst/>
                <a:latin typeface="+mj-lt"/>
                <a:ea typeface="Calibri"/>
                <a:cs typeface="Arial"/>
              </a:rPr>
              <a:t>in the</a:t>
            </a:r>
            <a:br>
              <a:rPr lang="en-US" sz="1300" dirty="0">
                <a:effectLst/>
                <a:latin typeface="+mj-lt"/>
                <a:ea typeface="Calibri"/>
                <a:cs typeface="Arial"/>
              </a:rPr>
            </a:br>
            <a:r>
              <a:rPr lang="en-US" sz="1300" dirty="0">
                <a:latin typeface="+mj-lt"/>
                <a:ea typeface="Calibri"/>
                <a:cs typeface="Arial"/>
              </a:rPr>
              <a:t>2024–25</a:t>
            </a:r>
            <a:r>
              <a:rPr lang="en-US" sz="1300" dirty="0">
                <a:effectLst/>
                <a:latin typeface="+mj-lt"/>
                <a:ea typeface="Calibri"/>
                <a:cs typeface="Arial"/>
              </a:rPr>
              <a:t> academic year</a:t>
            </a:r>
            <a:endParaRPr lang="en-US" sz="1400" dirty="0">
              <a:effectLst/>
              <a:latin typeface="+mj-lt"/>
              <a:ea typeface="Calibri"/>
              <a:cs typeface="Arial"/>
            </a:endParaRPr>
          </a:p>
        </p:txBody>
      </p:sp>
      <p:sp>
        <p:nvSpPr>
          <p:cNvPr id="16" name="TextBox 15">
            <a:extLst>
              <a:ext uri="{FF2B5EF4-FFF2-40B4-BE49-F238E27FC236}">
                <a16:creationId xmlns:a16="http://schemas.microsoft.com/office/drawing/2014/main" id="{2DF6DB2D-3BD4-68B8-FBF2-9D477678DA5C}"/>
              </a:ext>
            </a:extLst>
          </p:cNvPr>
          <p:cNvSpPr txBox="1"/>
          <p:nvPr/>
        </p:nvSpPr>
        <p:spPr>
          <a:xfrm>
            <a:off x="5007769" y="6263668"/>
            <a:ext cx="0" cy="0"/>
          </a:xfrm>
          <a:prstGeom prst="rect">
            <a:avLst/>
          </a:prstGeom>
          <a:noFill/>
        </p:spPr>
        <p:txBody>
          <a:bodyPr wrap="none" rtlCol="0">
            <a:noAutofit/>
          </a:bodyPr>
          <a:lstStyle/>
          <a:p>
            <a:pPr algn="ctr"/>
            <a:endParaRPr lang="en-US" sz="1600" err="1"/>
          </a:p>
        </p:txBody>
      </p:sp>
      <p:sp>
        <p:nvSpPr>
          <p:cNvPr id="4" name="TextBox 3">
            <a:extLst>
              <a:ext uri="{FF2B5EF4-FFF2-40B4-BE49-F238E27FC236}">
                <a16:creationId xmlns:a16="http://schemas.microsoft.com/office/drawing/2014/main" id="{6554C862-90AD-E159-5A06-9325E17254CE}"/>
              </a:ext>
            </a:extLst>
          </p:cNvPr>
          <p:cNvSpPr txBox="1"/>
          <p:nvPr/>
        </p:nvSpPr>
        <p:spPr>
          <a:xfrm>
            <a:off x="-1346886" y="4880919"/>
            <a:ext cx="0" cy="0"/>
          </a:xfrm>
          <a:prstGeom prst="rect">
            <a:avLst/>
          </a:prstGeom>
          <a:noFill/>
        </p:spPr>
        <p:txBody>
          <a:bodyPr wrap="none" rtlCol="0">
            <a:noAutofit/>
          </a:bodyPr>
          <a:lstStyle/>
          <a:p>
            <a:pPr algn="ctr"/>
            <a:endParaRPr lang="en-US" sz="1600" err="1"/>
          </a:p>
        </p:txBody>
      </p:sp>
      <p:sp>
        <p:nvSpPr>
          <p:cNvPr id="6" name="TextBox 5">
            <a:extLst>
              <a:ext uri="{FF2B5EF4-FFF2-40B4-BE49-F238E27FC236}">
                <a16:creationId xmlns:a16="http://schemas.microsoft.com/office/drawing/2014/main" id="{FBB11634-3DE4-AD39-24E2-D3E4651088AE}"/>
              </a:ext>
            </a:extLst>
          </p:cNvPr>
          <p:cNvSpPr txBox="1"/>
          <p:nvPr/>
        </p:nvSpPr>
        <p:spPr>
          <a:xfrm>
            <a:off x="-3190009" y="5922818"/>
            <a:ext cx="0" cy="0"/>
          </a:xfrm>
          <a:prstGeom prst="rect">
            <a:avLst/>
          </a:prstGeom>
          <a:noFill/>
        </p:spPr>
        <p:txBody>
          <a:bodyPr wrap="none" rtlCol="0">
            <a:noAutofit/>
          </a:bodyPr>
          <a:lstStyle/>
          <a:p>
            <a:pPr algn="ctr"/>
            <a:endParaRPr lang="en-US" sz="1600" err="1"/>
          </a:p>
        </p:txBody>
      </p:sp>
      <p:sp>
        <p:nvSpPr>
          <p:cNvPr id="20" name="TextBox 19">
            <a:extLst>
              <a:ext uri="{FF2B5EF4-FFF2-40B4-BE49-F238E27FC236}">
                <a16:creationId xmlns:a16="http://schemas.microsoft.com/office/drawing/2014/main" id="{6F5736DD-E039-A8F9-B854-608637159AFB}"/>
              </a:ext>
            </a:extLst>
          </p:cNvPr>
          <p:cNvSpPr txBox="1"/>
          <p:nvPr/>
        </p:nvSpPr>
        <p:spPr>
          <a:xfrm>
            <a:off x="8616099" y="6853284"/>
            <a:ext cx="0" cy="0"/>
          </a:xfrm>
          <a:prstGeom prst="rect">
            <a:avLst/>
          </a:prstGeom>
          <a:noFill/>
        </p:spPr>
        <p:txBody>
          <a:bodyPr wrap="none" rtlCol="0">
            <a:noAutofit/>
          </a:bodyPr>
          <a:lstStyle/>
          <a:p>
            <a:pPr algn="ctr"/>
            <a:endParaRPr lang="en-US" sz="1600" dirty="0" err="1"/>
          </a:p>
        </p:txBody>
      </p:sp>
      <p:sp>
        <p:nvSpPr>
          <p:cNvPr id="21" name="TextBox 20">
            <a:extLst>
              <a:ext uri="{FF2B5EF4-FFF2-40B4-BE49-F238E27FC236}">
                <a16:creationId xmlns:a16="http://schemas.microsoft.com/office/drawing/2014/main" id="{6DCAAAC2-81B2-88C5-3BE8-BCFF35048D5A}"/>
              </a:ext>
            </a:extLst>
          </p:cNvPr>
          <p:cNvSpPr txBox="1"/>
          <p:nvPr/>
        </p:nvSpPr>
        <p:spPr>
          <a:xfrm>
            <a:off x="6881567" y="6787299"/>
            <a:ext cx="0" cy="0"/>
          </a:xfrm>
          <a:prstGeom prst="rect">
            <a:avLst/>
          </a:prstGeom>
          <a:noFill/>
        </p:spPr>
        <p:txBody>
          <a:bodyPr wrap="none" rtlCol="0">
            <a:noAutofit/>
          </a:bodyPr>
          <a:lstStyle/>
          <a:p>
            <a:pPr algn="ctr"/>
            <a:endParaRPr lang="en-US" sz="1600" dirty="0" err="1"/>
          </a:p>
        </p:txBody>
      </p:sp>
      <p:pic>
        <p:nvPicPr>
          <p:cNvPr id="31" name="Picture 30" descr="A group of people looking at a computer&#10;&#10;AI-generated content may be incorrect.">
            <a:extLst>
              <a:ext uri="{FF2B5EF4-FFF2-40B4-BE49-F238E27FC236}">
                <a16:creationId xmlns:a16="http://schemas.microsoft.com/office/drawing/2014/main" id="{11B0004B-7CA1-CB25-FEF3-1909A457EC1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008503" y="1795460"/>
            <a:ext cx="3573897" cy="3023252"/>
          </a:xfrm>
          <a:prstGeom prst="rect">
            <a:avLst/>
          </a:prstGeom>
        </p:spPr>
      </p:pic>
      <p:pic>
        <p:nvPicPr>
          <p:cNvPr id="32" name="Picture 31" descr="A group of people working on a construction site&#10;&#10;AI-generated content may be incorrect.">
            <a:extLst>
              <a:ext uri="{FF2B5EF4-FFF2-40B4-BE49-F238E27FC236}">
                <a16:creationId xmlns:a16="http://schemas.microsoft.com/office/drawing/2014/main" id="{4819112B-F4D5-4C6C-F0C9-F80EE5B2AC7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180693" y="1795460"/>
            <a:ext cx="3573896" cy="3021637"/>
          </a:xfrm>
          <a:prstGeom prst="rect">
            <a:avLst/>
          </a:prstGeom>
        </p:spPr>
      </p:pic>
    </p:spTree>
    <p:extLst>
      <p:ext uri="{BB962C8B-B14F-4D97-AF65-F5344CB8AC3E}">
        <p14:creationId xmlns:p14="http://schemas.microsoft.com/office/powerpoint/2010/main" val="2197423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EAC53-C558-2F90-B505-EB106AF8E0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F82633-AFE2-F331-66B8-AAC24D6CA7E3}"/>
              </a:ext>
            </a:extLst>
          </p:cNvPr>
          <p:cNvSpPr>
            <a:spLocks noGrp="1"/>
          </p:cNvSpPr>
          <p:nvPr>
            <p:ph type="title"/>
          </p:nvPr>
        </p:nvSpPr>
        <p:spPr/>
        <p:txBody>
          <a:bodyPr/>
          <a:lstStyle/>
          <a:p>
            <a:r>
              <a:rPr lang="en-US" dirty="0"/>
              <a:t>Student Body</a:t>
            </a:r>
          </a:p>
        </p:txBody>
      </p:sp>
      <p:sp>
        <p:nvSpPr>
          <p:cNvPr id="36" name="Content Placeholder 4">
            <a:extLst>
              <a:ext uri="{FF2B5EF4-FFF2-40B4-BE49-F238E27FC236}">
                <a16:creationId xmlns:a16="http://schemas.microsoft.com/office/drawing/2014/main" id="{7620CBF1-179A-8192-4B55-E86741AF31BB}"/>
              </a:ext>
            </a:extLst>
          </p:cNvPr>
          <p:cNvSpPr>
            <a:spLocks noGrp="1"/>
          </p:cNvSpPr>
          <p:nvPr>
            <p:ph idx="1"/>
          </p:nvPr>
        </p:nvSpPr>
        <p:spPr>
          <a:xfrm>
            <a:off x="8920808" y="1911331"/>
            <a:ext cx="2862697" cy="3827618"/>
          </a:xfrm>
        </p:spPr>
        <p:txBody>
          <a:bodyPr anchor="ctr" anchorCtr="0"/>
          <a:lstStyle/>
          <a:p>
            <a:pPr marL="0" indent="0">
              <a:buNone/>
            </a:pPr>
            <a:r>
              <a:rPr lang="en-US" dirty="0">
                <a:solidFill>
                  <a:srgbClr val="3F3F3F"/>
                </a:solidFill>
                <a:effectLst/>
                <a:latin typeface="Helvetica"/>
                <a:ea typeface="Verdana"/>
                <a:cs typeface="Arial"/>
              </a:rPr>
              <a:t>Students who call WPI home humanize STEM, gleaning inspiration from the world around them and infusing themselves and their passions </a:t>
            </a:r>
            <a:r>
              <a:rPr lang="en-US" dirty="0">
                <a:solidFill>
                  <a:srgbClr val="3F3F3F"/>
                </a:solidFill>
                <a:latin typeface="Helvetica"/>
                <a:ea typeface="Verdana"/>
                <a:cs typeface="Arial"/>
              </a:rPr>
              <a:t>into</a:t>
            </a:r>
            <a:r>
              <a:rPr lang="en-US" dirty="0">
                <a:solidFill>
                  <a:srgbClr val="3F3F3F"/>
                </a:solidFill>
                <a:effectLst/>
                <a:latin typeface="Helvetica"/>
                <a:ea typeface="Verdana"/>
                <a:cs typeface="Arial"/>
              </a:rPr>
              <a:t> their experiences </a:t>
            </a:r>
            <a:r>
              <a:rPr lang="en-US" dirty="0">
                <a:solidFill>
                  <a:srgbClr val="333333"/>
                </a:solidFill>
                <a:latin typeface="Helvetica"/>
                <a:ea typeface="Verdana"/>
                <a:cs typeface="Segoe UI"/>
              </a:rPr>
              <a:t>in unique ways.</a:t>
            </a:r>
            <a:endParaRPr lang="en-US" dirty="0">
              <a:solidFill>
                <a:srgbClr val="3F3F3F"/>
              </a:solidFill>
              <a:effectLst/>
              <a:latin typeface="Helvetica"/>
              <a:ea typeface="Verdana"/>
            </a:endParaRPr>
          </a:p>
        </p:txBody>
      </p:sp>
      <p:sp>
        <p:nvSpPr>
          <p:cNvPr id="37" name="TextBox 36">
            <a:extLst>
              <a:ext uri="{FF2B5EF4-FFF2-40B4-BE49-F238E27FC236}">
                <a16:creationId xmlns:a16="http://schemas.microsoft.com/office/drawing/2014/main" id="{00190FA4-3B4A-BBAC-4FA1-A2C2F600D985}"/>
              </a:ext>
            </a:extLst>
          </p:cNvPr>
          <p:cNvSpPr txBox="1"/>
          <p:nvPr/>
        </p:nvSpPr>
        <p:spPr>
          <a:xfrm>
            <a:off x="515168" y="2686038"/>
            <a:ext cx="1987795" cy="1063694"/>
          </a:xfrm>
          <a:prstGeom prst="rect">
            <a:avLst/>
          </a:prstGeom>
          <a:noFill/>
        </p:spPr>
        <p:txBody>
          <a:bodyPr wrap="square" lIns="0" tIns="0" rIns="0" bIns="0" rtlCol="0" anchor="t">
            <a:noAutofit/>
          </a:bodyPr>
          <a:lstStyle/>
          <a:p>
            <a:pPr algn="ctr"/>
            <a:r>
              <a:rPr lang="en-US" sz="3000" b="1" dirty="0">
                <a:solidFill>
                  <a:srgbClr val="AB162B"/>
                </a:solidFill>
              </a:rPr>
              <a:t>80%</a:t>
            </a:r>
            <a:br>
              <a:rPr lang="en-US" sz="1800" dirty="0"/>
            </a:br>
            <a:r>
              <a:rPr lang="en-US" sz="1400" dirty="0">
                <a:effectLst/>
                <a:latin typeface="+mj-lt"/>
                <a:ea typeface="Calibri"/>
                <a:cs typeface="Arial"/>
              </a:rPr>
              <a:t>of students are involved</a:t>
            </a:r>
            <a:br>
              <a:rPr lang="en-US" sz="1400" dirty="0">
                <a:effectLst/>
                <a:latin typeface="+mj-lt"/>
                <a:ea typeface="Calibri"/>
                <a:cs typeface="Arial" panose="020B0604020202020204" pitchFamily="34" charset="0"/>
              </a:rPr>
            </a:br>
            <a:r>
              <a:rPr lang="en-US" sz="1400" dirty="0">
                <a:effectLst/>
                <a:latin typeface="+mj-lt"/>
                <a:ea typeface="Calibri"/>
                <a:cs typeface="Arial"/>
              </a:rPr>
              <a:t>in </a:t>
            </a:r>
            <a:r>
              <a:rPr lang="en-US" sz="1400" dirty="0">
                <a:latin typeface="Arial"/>
                <a:ea typeface="Calibri"/>
                <a:cs typeface="Calibri"/>
              </a:rPr>
              <a:t>varsity, club, or intramural </a:t>
            </a:r>
            <a:r>
              <a:rPr lang="en-US" sz="1400" dirty="0">
                <a:effectLst/>
                <a:latin typeface="Arial"/>
                <a:ea typeface="Calibri"/>
                <a:cs typeface="Calibri"/>
              </a:rPr>
              <a:t>sports</a:t>
            </a:r>
            <a:endParaRPr lang="en-US" sz="1400" dirty="0">
              <a:highlight>
                <a:srgbClr val="FFFF00"/>
              </a:highlight>
              <a:latin typeface="Arial"/>
              <a:ea typeface="Calibri"/>
              <a:cs typeface="Calibri"/>
            </a:endParaRPr>
          </a:p>
        </p:txBody>
      </p:sp>
      <p:sp>
        <p:nvSpPr>
          <p:cNvPr id="38" name="TextBox 37">
            <a:extLst>
              <a:ext uri="{FF2B5EF4-FFF2-40B4-BE49-F238E27FC236}">
                <a16:creationId xmlns:a16="http://schemas.microsoft.com/office/drawing/2014/main" id="{AB6889D4-E760-4A1C-60D8-8F00A3BA239D}"/>
              </a:ext>
            </a:extLst>
          </p:cNvPr>
          <p:cNvSpPr txBox="1"/>
          <p:nvPr/>
        </p:nvSpPr>
        <p:spPr>
          <a:xfrm>
            <a:off x="616517" y="1542946"/>
            <a:ext cx="3968362" cy="918840"/>
          </a:xfrm>
          <a:prstGeom prst="rect">
            <a:avLst/>
          </a:prstGeom>
          <a:noFill/>
        </p:spPr>
        <p:txBody>
          <a:bodyPr wrap="square" lIns="0" tIns="0" rIns="0" bIns="0" rtlCol="0">
            <a:noAutofit/>
          </a:bodyPr>
          <a:lstStyle/>
          <a:p>
            <a:pPr algn="ctr">
              <a:spcAft>
                <a:spcPts val="300"/>
              </a:spcAft>
            </a:pPr>
            <a:r>
              <a:rPr lang="en-US" sz="3000" b="1" dirty="0">
                <a:solidFill>
                  <a:srgbClr val="AB162B"/>
                </a:solidFill>
              </a:rPr>
              <a:t>235+</a:t>
            </a:r>
            <a:br>
              <a:rPr lang="en-US" sz="1800" dirty="0">
                <a:solidFill>
                  <a:srgbClr val="C4122F"/>
                </a:solidFill>
              </a:rPr>
            </a:br>
            <a:r>
              <a:rPr lang="en-US" sz="1400" dirty="0">
                <a:effectLst/>
                <a:latin typeface="+mj-lt"/>
                <a:ea typeface="Calibri" panose="020F0502020204030204" pitchFamily="34" charset="0"/>
                <a:cs typeface="Arial" panose="020B0604020202020204" pitchFamily="34" charset="0"/>
              </a:rPr>
              <a:t>student clubs and organizations</a:t>
            </a:r>
          </a:p>
          <a:p>
            <a:pPr algn="ctr">
              <a:spcAft>
                <a:spcPts val="300"/>
              </a:spcAft>
            </a:pPr>
            <a:r>
              <a:rPr lang="en-US" sz="1100" dirty="0">
                <a:effectLst/>
                <a:latin typeface="+mj-lt"/>
                <a:ea typeface="Calibri" panose="020F0502020204030204" pitchFamily="34" charset="0"/>
                <a:cs typeface="Arial" panose="020B0604020202020204" pitchFamily="34" charset="0"/>
              </a:rPr>
              <a:t>(from professional societies to a Lego club and a cheese club)</a:t>
            </a:r>
          </a:p>
          <a:p>
            <a:pPr algn="ctr"/>
            <a:endParaRPr lang="en-US" sz="1600" dirty="0"/>
          </a:p>
        </p:txBody>
      </p:sp>
      <p:sp>
        <p:nvSpPr>
          <p:cNvPr id="40" name="TextBox 39">
            <a:extLst>
              <a:ext uri="{FF2B5EF4-FFF2-40B4-BE49-F238E27FC236}">
                <a16:creationId xmlns:a16="http://schemas.microsoft.com/office/drawing/2014/main" id="{F21977AC-D566-8CF0-11F8-A9436F931A01}"/>
              </a:ext>
            </a:extLst>
          </p:cNvPr>
          <p:cNvSpPr txBox="1"/>
          <p:nvPr/>
        </p:nvSpPr>
        <p:spPr>
          <a:xfrm>
            <a:off x="522083" y="4018751"/>
            <a:ext cx="1987794" cy="1063694"/>
          </a:xfrm>
          <a:prstGeom prst="rect">
            <a:avLst/>
          </a:prstGeom>
          <a:noFill/>
        </p:spPr>
        <p:txBody>
          <a:bodyPr wrap="square" lIns="0" tIns="0" rIns="0" bIns="0" rtlCol="0" anchor="t">
            <a:noAutofit/>
          </a:bodyPr>
          <a:lstStyle/>
          <a:p>
            <a:pPr algn="ctr"/>
            <a:r>
              <a:rPr lang="en-US" sz="3000" b="1" dirty="0">
                <a:solidFill>
                  <a:srgbClr val="AB162B"/>
                </a:solidFill>
              </a:rPr>
              <a:t>23%</a:t>
            </a:r>
            <a:br>
              <a:rPr lang="en-US" sz="1800" dirty="0"/>
            </a:br>
            <a:r>
              <a:rPr lang="en-US" sz="1400" dirty="0">
                <a:effectLst/>
                <a:latin typeface="+mj-lt"/>
                <a:ea typeface="Calibri"/>
                <a:cs typeface="Arial"/>
              </a:rPr>
              <a:t>of all undergraduate students join a fraternity or sorority (2025)</a:t>
            </a:r>
            <a:endParaRPr lang="en-US" sz="1400" dirty="0">
              <a:highlight>
                <a:srgbClr val="FFFF00"/>
              </a:highlight>
              <a:ea typeface="Calibri"/>
              <a:cs typeface="Arial"/>
            </a:endParaRPr>
          </a:p>
        </p:txBody>
      </p:sp>
      <p:pic>
        <p:nvPicPr>
          <p:cNvPr id="6" name="Picture 5" descr="A group of people in a shape of a bird&#10;&#10;AI-generated content may be incorrect.">
            <a:extLst>
              <a:ext uri="{FF2B5EF4-FFF2-40B4-BE49-F238E27FC236}">
                <a16:creationId xmlns:a16="http://schemas.microsoft.com/office/drawing/2014/main" id="{E1549FB1-C667-83F9-0444-426A2DD01C4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736353" y="1640264"/>
            <a:ext cx="3821212" cy="4854645"/>
          </a:xfrm>
          <a:prstGeom prst="rect">
            <a:avLst/>
          </a:prstGeom>
        </p:spPr>
      </p:pic>
      <p:sp>
        <p:nvSpPr>
          <p:cNvPr id="12" name="TextBox 11">
            <a:extLst>
              <a:ext uri="{FF2B5EF4-FFF2-40B4-BE49-F238E27FC236}">
                <a16:creationId xmlns:a16="http://schemas.microsoft.com/office/drawing/2014/main" id="{C8C3C93A-4941-0FF2-25D9-3CD595AC1CF6}"/>
              </a:ext>
            </a:extLst>
          </p:cNvPr>
          <p:cNvSpPr txBox="1"/>
          <p:nvPr/>
        </p:nvSpPr>
        <p:spPr>
          <a:xfrm>
            <a:off x="12528223" y="3827282"/>
            <a:ext cx="0" cy="0"/>
          </a:xfrm>
          <a:prstGeom prst="rect">
            <a:avLst/>
          </a:prstGeom>
          <a:noFill/>
        </p:spPr>
        <p:txBody>
          <a:bodyPr wrap="none" rtlCol="0">
            <a:noAutofit/>
          </a:bodyPr>
          <a:lstStyle/>
          <a:p>
            <a:pPr algn="ctr"/>
            <a:endParaRPr lang="en-US" sz="1600" dirty="0" err="1"/>
          </a:p>
        </p:txBody>
      </p:sp>
      <p:sp>
        <p:nvSpPr>
          <p:cNvPr id="14" name="TextBox 13">
            <a:extLst>
              <a:ext uri="{FF2B5EF4-FFF2-40B4-BE49-F238E27FC236}">
                <a16:creationId xmlns:a16="http://schemas.microsoft.com/office/drawing/2014/main" id="{CFA8EE14-D4F4-9312-88FE-72262730A091}"/>
              </a:ext>
            </a:extLst>
          </p:cNvPr>
          <p:cNvSpPr txBox="1"/>
          <p:nvPr/>
        </p:nvSpPr>
        <p:spPr>
          <a:xfrm>
            <a:off x="2805713" y="2686038"/>
            <a:ext cx="1545994" cy="818855"/>
          </a:xfrm>
          <a:prstGeom prst="rect">
            <a:avLst/>
          </a:prstGeom>
          <a:noFill/>
        </p:spPr>
        <p:txBody>
          <a:bodyPr wrap="square" lIns="0" tIns="0" rIns="0" bIns="0" rtlCol="0">
            <a:noAutofit/>
          </a:bodyPr>
          <a:lstStyle/>
          <a:p>
            <a:pPr algn="ctr"/>
            <a:r>
              <a:rPr lang="en-US" sz="3000" b="1" dirty="0">
                <a:solidFill>
                  <a:srgbClr val="AB162B"/>
                </a:solidFill>
              </a:rPr>
              <a:t>14%</a:t>
            </a:r>
            <a:br>
              <a:rPr lang="en-US" sz="1800" dirty="0">
                <a:solidFill>
                  <a:srgbClr val="C4122F"/>
                </a:solidFill>
              </a:rPr>
            </a:br>
            <a:r>
              <a:rPr lang="en-US" sz="1400" dirty="0">
                <a:effectLst/>
                <a:latin typeface="+mj-lt"/>
                <a:ea typeface="Calibri" panose="020F0502020204030204" pitchFamily="34" charset="0"/>
                <a:cs typeface="Arial" panose="020B0604020202020204" pitchFamily="34" charset="0"/>
              </a:rPr>
              <a:t>international students</a:t>
            </a:r>
            <a:r>
              <a:rPr lang="en-US" sz="1400" dirty="0">
                <a:latin typeface="+mj-lt"/>
                <a:ea typeface="Calibri" panose="020F0502020204030204" pitchFamily="34" charset="0"/>
                <a:cs typeface="Arial" panose="020B0604020202020204" pitchFamily="34" charset="0"/>
              </a:rPr>
              <a:t> </a:t>
            </a:r>
            <a:r>
              <a:rPr lang="en-US" sz="1400" dirty="0">
                <a:effectLst/>
                <a:latin typeface="+mj-lt"/>
                <a:ea typeface="Calibri" panose="020F0502020204030204" pitchFamily="34" charset="0"/>
                <a:cs typeface="Arial" panose="020B0604020202020204" pitchFamily="34" charset="0"/>
              </a:rPr>
              <a:t>(fall 2025)</a:t>
            </a:r>
          </a:p>
          <a:p>
            <a:pPr algn="ctr"/>
            <a:endParaRPr lang="en-US" sz="1600" dirty="0"/>
          </a:p>
        </p:txBody>
      </p:sp>
      <p:sp>
        <p:nvSpPr>
          <p:cNvPr id="17" name="TextBox 16">
            <a:extLst>
              <a:ext uri="{FF2B5EF4-FFF2-40B4-BE49-F238E27FC236}">
                <a16:creationId xmlns:a16="http://schemas.microsoft.com/office/drawing/2014/main" id="{6E0E1FF8-4F61-C088-AC8B-7CBCED7000BE}"/>
              </a:ext>
            </a:extLst>
          </p:cNvPr>
          <p:cNvSpPr txBox="1"/>
          <p:nvPr/>
        </p:nvSpPr>
        <p:spPr>
          <a:xfrm>
            <a:off x="2716093" y="3779224"/>
            <a:ext cx="1725234" cy="635447"/>
          </a:xfrm>
          <a:prstGeom prst="rect">
            <a:avLst/>
          </a:prstGeom>
          <a:noFill/>
        </p:spPr>
        <p:txBody>
          <a:bodyPr wrap="square" lIns="0" tIns="0" rIns="0" bIns="0" rtlCol="0">
            <a:noAutofit/>
          </a:bodyPr>
          <a:lstStyle/>
          <a:p>
            <a:pPr algn="ctr"/>
            <a:r>
              <a:rPr lang="en-US" sz="3000" b="1" dirty="0">
                <a:solidFill>
                  <a:srgbClr val="AB162B"/>
                </a:solidFill>
              </a:rPr>
              <a:t>90</a:t>
            </a:r>
            <a:br>
              <a:rPr lang="en-US" sz="1800" dirty="0">
                <a:solidFill>
                  <a:srgbClr val="C4122F"/>
                </a:solidFill>
              </a:rPr>
            </a:br>
            <a:r>
              <a:rPr lang="en-US" sz="1400" dirty="0">
                <a:effectLst/>
                <a:latin typeface="+mj-lt"/>
                <a:ea typeface="Calibri" panose="020F0502020204030204" pitchFamily="34" charset="0"/>
                <a:cs typeface="Arial" panose="020B0604020202020204" pitchFamily="34" charset="0"/>
              </a:rPr>
              <a:t>countries represented</a:t>
            </a:r>
          </a:p>
          <a:p>
            <a:pPr algn="ctr"/>
            <a:endParaRPr lang="en-US" sz="1600" dirty="0"/>
          </a:p>
        </p:txBody>
      </p:sp>
      <p:sp>
        <p:nvSpPr>
          <p:cNvPr id="18" name="TextBox 17">
            <a:extLst>
              <a:ext uri="{FF2B5EF4-FFF2-40B4-BE49-F238E27FC236}">
                <a16:creationId xmlns:a16="http://schemas.microsoft.com/office/drawing/2014/main" id="{3E06F182-9A9A-0628-789E-A18AF64A31BF}"/>
              </a:ext>
            </a:extLst>
          </p:cNvPr>
          <p:cNvSpPr txBox="1"/>
          <p:nvPr/>
        </p:nvSpPr>
        <p:spPr>
          <a:xfrm>
            <a:off x="2805713" y="4689002"/>
            <a:ext cx="1545994" cy="635448"/>
          </a:xfrm>
          <a:prstGeom prst="rect">
            <a:avLst/>
          </a:prstGeom>
          <a:noFill/>
        </p:spPr>
        <p:txBody>
          <a:bodyPr wrap="square" lIns="0" tIns="0" rIns="0" bIns="0" rtlCol="0">
            <a:noAutofit/>
          </a:bodyPr>
          <a:lstStyle/>
          <a:p>
            <a:pPr algn="ctr"/>
            <a:r>
              <a:rPr lang="en-US" sz="3000" b="1" dirty="0">
                <a:solidFill>
                  <a:srgbClr val="AB162B"/>
                </a:solidFill>
              </a:rPr>
              <a:t>50</a:t>
            </a:r>
            <a:br>
              <a:rPr lang="en-US" sz="1800" dirty="0">
                <a:solidFill>
                  <a:srgbClr val="C4122F"/>
                </a:solidFill>
              </a:rPr>
            </a:br>
            <a:r>
              <a:rPr lang="en-US" sz="1400" dirty="0">
                <a:effectLst/>
                <a:latin typeface="+mj-lt"/>
                <a:ea typeface="Calibri" panose="020F0502020204030204" pitchFamily="34" charset="0"/>
                <a:cs typeface="Arial" panose="020B0604020202020204" pitchFamily="34" charset="0"/>
              </a:rPr>
              <a:t>states represented</a:t>
            </a:r>
          </a:p>
          <a:p>
            <a:pPr algn="ctr"/>
            <a:endParaRPr lang="en-US" sz="1600" dirty="0"/>
          </a:p>
        </p:txBody>
      </p:sp>
      <p:sp>
        <p:nvSpPr>
          <p:cNvPr id="19" name="TextBox 18">
            <a:extLst>
              <a:ext uri="{FF2B5EF4-FFF2-40B4-BE49-F238E27FC236}">
                <a16:creationId xmlns:a16="http://schemas.microsoft.com/office/drawing/2014/main" id="{5D0E5EAF-C48C-B4A6-D578-0A62DA52A3CF}"/>
              </a:ext>
            </a:extLst>
          </p:cNvPr>
          <p:cNvSpPr txBox="1"/>
          <p:nvPr/>
        </p:nvSpPr>
        <p:spPr>
          <a:xfrm>
            <a:off x="2805713" y="5598780"/>
            <a:ext cx="1545994" cy="818855"/>
          </a:xfrm>
          <a:prstGeom prst="rect">
            <a:avLst/>
          </a:prstGeom>
          <a:noFill/>
        </p:spPr>
        <p:txBody>
          <a:bodyPr wrap="square" lIns="0" tIns="0" rIns="0" bIns="0" rtlCol="0">
            <a:noAutofit/>
          </a:bodyPr>
          <a:lstStyle/>
          <a:p>
            <a:pPr algn="ctr"/>
            <a:r>
              <a:rPr lang="en-US" sz="3000" b="1" dirty="0">
                <a:solidFill>
                  <a:srgbClr val="AB162B"/>
                </a:solidFill>
              </a:rPr>
              <a:t>231</a:t>
            </a:r>
            <a:br>
              <a:rPr lang="en-US" sz="1800" dirty="0">
                <a:solidFill>
                  <a:srgbClr val="C4122F"/>
                </a:solidFill>
              </a:rPr>
            </a:br>
            <a:r>
              <a:rPr lang="en-US" sz="1400" dirty="0">
                <a:effectLst/>
                <a:latin typeface="+mj-lt"/>
                <a:ea typeface="Calibri" panose="020F0502020204030204" pitchFamily="34" charset="0"/>
                <a:cs typeface="Arial" panose="020B0604020202020204" pitchFamily="34" charset="0"/>
              </a:rPr>
              <a:t>transfer students</a:t>
            </a:r>
            <a:br>
              <a:rPr lang="en-US" sz="1400" dirty="0">
                <a:effectLst/>
                <a:latin typeface="+mj-lt"/>
                <a:ea typeface="Calibri" panose="020F0502020204030204" pitchFamily="34" charset="0"/>
                <a:cs typeface="Arial" panose="020B0604020202020204" pitchFamily="34" charset="0"/>
              </a:rPr>
            </a:br>
            <a:r>
              <a:rPr lang="en-US" sz="1400" dirty="0">
                <a:effectLst/>
                <a:latin typeface="+mj-lt"/>
                <a:ea typeface="Calibri" panose="020F0502020204030204" pitchFamily="34" charset="0"/>
                <a:cs typeface="Arial" panose="020B0604020202020204" pitchFamily="34" charset="0"/>
              </a:rPr>
              <a:t>(2025)</a:t>
            </a:r>
          </a:p>
          <a:p>
            <a:pPr algn="ctr"/>
            <a:endParaRPr lang="en-US" sz="1600" dirty="0"/>
          </a:p>
        </p:txBody>
      </p:sp>
      <p:sp>
        <p:nvSpPr>
          <p:cNvPr id="20" name="TextBox 19">
            <a:extLst>
              <a:ext uri="{FF2B5EF4-FFF2-40B4-BE49-F238E27FC236}">
                <a16:creationId xmlns:a16="http://schemas.microsoft.com/office/drawing/2014/main" id="{EB335E5E-48E4-A174-6D91-5556DAE390D2}"/>
              </a:ext>
            </a:extLst>
          </p:cNvPr>
          <p:cNvSpPr txBox="1"/>
          <p:nvPr/>
        </p:nvSpPr>
        <p:spPr>
          <a:xfrm>
            <a:off x="616517" y="5404012"/>
            <a:ext cx="1545994" cy="818855"/>
          </a:xfrm>
          <a:prstGeom prst="rect">
            <a:avLst/>
          </a:prstGeom>
          <a:noFill/>
        </p:spPr>
        <p:txBody>
          <a:bodyPr wrap="square" lIns="0" tIns="0" rIns="0" bIns="0" rtlCol="0">
            <a:noAutofit/>
          </a:bodyPr>
          <a:lstStyle/>
          <a:p>
            <a:pPr algn="ctr"/>
            <a:r>
              <a:rPr lang="en-US" sz="3000" b="1" dirty="0">
                <a:solidFill>
                  <a:srgbClr val="AB162B"/>
                </a:solidFill>
              </a:rPr>
              <a:t>3.87</a:t>
            </a:r>
            <a:br>
              <a:rPr lang="en-US" sz="1800" dirty="0">
                <a:solidFill>
                  <a:srgbClr val="C4122F"/>
                </a:solidFill>
              </a:rPr>
            </a:br>
            <a:r>
              <a:rPr lang="en-US" sz="1300" dirty="0">
                <a:effectLst/>
                <a:latin typeface="+mj-lt"/>
                <a:ea typeface="Calibri" panose="020F0502020204030204" pitchFamily="34" charset="0"/>
                <a:cs typeface="Arial" panose="020B0604020202020204" pitchFamily="34" charset="0"/>
              </a:rPr>
              <a:t>average high school GPA of first-year students (fall 2025)</a:t>
            </a:r>
          </a:p>
          <a:p>
            <a:pPr algn="ctr"/>
            <a:endParaRPr lang="en-US" sz="1600" dirty="0"/>
          </a:p>
        </p:txBody>
      </p:sp>
      <p:sp>
        <p:nvSpPr>
          <p:cNvPr id="21" name="TextBox 20">
            <a:extLst>
              <a:ext uri="{FF2B5EF4-FFF2-40B4-BE49-F238E27FC236}">
                <a16:creationId xmlns:a16="http://schemas.microsoft.com/office/drawing/2014/main" id="{52BF1650-633D-9947-EEED-37DE6126D9B2}"/>
              </a:ext>
            </a:extLst>
          </p:cNvPr>
          <p:cNvSpPr txBox="1"/>
          <p:nvPr/>
        </p:nvSpPr>
        <p:spPr>
          <a:xfrm>
            <a:off x="-348792" y="2733773"/>
            <a:ext cx="0" cy="0"/>
          </a:xfrm>
          <a:prstGeom prst="rect">
            <a:avLst/>
          </a:prstGeom>
          <a:noFill/>
        </p:spPr>
        <p:txBody>
          <a:bodyPr wrap="none" rtlCol="0">
            <a:noAutofit/>
          </a:bodyPr>
          <a:lstStyle/>
          <a:p>
            <a:pPr algn="ctr"/>
            <a:endParaRPr lang="en-US" sz="1600" dirty="0" err="1"/>
          </a:p>
        </p:txBody>
      </p:sp>
      <p:sp>
        <p:nvSpPr>
          <p:cNvPr id="23" name="TextBox 22">
            <a:extLst>
              <a:ext uri="{FF2B5EF4-FFF2-40B4-BE49-F238E27FC236}">
                <a16:creationId xmlns:a16="http://schemas.microsoft.com/office/drawing/2014/main" id="{62F284D6-AFBB-AFAF-6DF7-371A0CC861FE}"/>
              </a:ext>
            </a:extLst>
          </p:cNvPr>
          <p:cNvSpPr txBox="1"/>
          <p:nvPr/>
        </p:nvSpPr>
        <p:spPr>
          <a:xfrm>
            <a:off x="-471340" y="3742441"/>
            <a:ext cx="0" cy="0"/>
          </a:xfrm>
          <a:prstGeom prst="rect">
            <a:avLst/>
          </a:prstGeom>
          <a:noFill/>
        </p:spPr>
        <p:txBody>
          <a:bodyPr wrap="none" rtlCol="0">
            <a:noAutofit/>
          </a:bodyPr>
          <a:lstStyle/>
          <a:p>
            <a:pPr algn="ctr"/>
            <a:endParaRPr lang="en-US" sz="1600" dirty="0" err="1"/>
          </a:p>
        </p:txBody>
      </p:sp>
      <p:sp>
        <p:nvSpPr>
          <p:cNvPr id="10" name="TextBox 9">
            <a:extLst>
              <a:ext uri="{FF2B5EF4-FFF2-40B4-BE49-F238E27FC236}">
                <a16:creationId xmlns:a16="http://schemas.microsoft.com/office/drawing/2014/main" id="{DD731A7A-1AC7-C8B9-CB34-B2FDD80AF518}"/>
              </a:ext>
            </a:extLst>
          </p:cNvPr>
          <p:cNvSpPr txBox="1"/>
          <p:nvPr/>
        </p:nvSpPr>
        <p:spPr>
          <a:xfrm>
            <a:off x="4675031" y="7637172"/>
            <a:ext cx="0" cy="0"/>
          </a:xfrm>
          <a:prstGeom prst="rect">
            <a:avLst/>
          </a:prstGeom>
          <a:noFill/>
        </p:spPr>
        <p:txBody>
          <a:bodyPr wrap="none" rtlCol="0">
            <a:noAutofit/>
          </a:bodyPr>
          <a:lstStyle/>
          <a:p>
            <a:pPr algn="ctr"/>
            <a:endParaRPr lang="en-US" sz="1600" dirty="0" err="1"/>
          </a:p>
        </p:txBody>
      </p:sp>
      <p:sp>
        <p:nvSpPr>
          <p:cNvPr id="11" name="TextBox 10">
            <a:extLst>
              <a:ext uri="{FF2B5EF4-FFF2-40B4-BE49-F238E27FC236}">
                <a16:creationId xmlns:a16="http://schemas.microsoft.com/office/drawing/2014/main" id="{63803154-03A1-90FE-34F0-3078C61E0F44}"/>
              </a:ext>
            </a:extLst>
          </p:cNvPr>
          <p:cNvSpPr txBox="1"/>
          <p:nvPr/>
        </p:nvSpPr>
        <p:spPr>
          <a:xfrm>
            <a:off x="5241701" y="7044744"/>
            <a:ext cx="0" cy="0"/>
          </a:xfrm>
          <a:prstGeom prst="rect">
            <a:avLst/>
          </a:prstGeom>
          <a:noFill/>
        </p:spPr>
        <p:txBody>
          <a:bodyPr wrap="none" rtlCol="0">
            <a:noAutofit/>
          </a:bodyPr>
          <a:lstStyle/>
          <a:p>
            <a:pPr algn="ctr"/>
            <a:endParaRPr lang="en-US" sz="1600" dirty="0" err="1"/>
          </a:p>
        </p:txBody>
      </p:sp>
    </p:spTree>
    <p:extLst>
      <p:ext uri="{BB962C8B-B14F-4D97-AF65-F5344CB8AC3E}">
        <p14:creationId xmlns:p14="http://schemas.microsoft.com/office/powerpoint/2010/main" val="4189677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a:t>Faculty</a:t>
            </a:r>
          </a:p>
        </p:txBody>
      </p:sp>
      <p:sp>
        <p:nvSpPr>
          <p:cNvPr id="16" name="Content Placeholder 4">
            <a:extLst>
              <a:ext uri="{FF2B5EF4-FFF2-40B4-BE49-F238E27FC236}">
                <a16:creationId xmlns:a16="http://schemas.microsoft.com/office/drawing/2014/main" id="{549EC0C6-B14E-1BA1-3802-DDAA3C7A22A1}"/>
              </a:ext>
            </a:extLst>
          </p:cNvPr>
          <p:cNvSpPr txBox="1">
            <a:spLocks/>
          </p:cNvSpPr>
          <p:nvPr/>
        </p:nvSpPr>
        <p:spPr>
          <a:xfrm>
            <a:off x="8392562" y="3780746"/>
            <a:ext cx="3184306" cy="2478924"/>
          </a:xfrm>
          <a:prstGeom prst="rect">
            <a:avLst/>
          </a:prstGeom>
        </p:spPr>
        <p:txBody>
          <a:bodyPr vert="horz" lIns="0" tIns="45720" rIns="0" bIns="45720" rtlCol="0" anchor="t" anchorCtr="0">
            <a:normAutofit/>
          </a:bodyPr>
          <a:lstStyle>
            <a:lvl1pPr indent="0">
              <a:lnSpc>
                <a:spcPct val="95000"/>
              </a:lnSpc>
              <a:spcBef>
                <a:spcPts val="1200"/>
              </a:spcBef>
              <a:buClr>
                <a:srgbClr val="C4122F"/>
              </a:buClr>
              <a:buFont typeface="Arial" pitchFamily="34" charset="0"/>
              <a:buNone/>
              <a:defRPr sz="2400">
                <a:solidFill>
                  <a:srgbClr val="272626"/>
                </a:solidFill>
                <a:latin typeface="Arial" panose="020B0604020202020204" pitchFamily="34" charset="0"/>
                <a:ea typeface="Verdana" pitchFamily="34" charset="0"/>
                <a:cs typeface="Arial" panose="020B0604020202020204" pitchFamily="34" charset="0"/>
              </a:defRPr>
            </a:lvl1pPr>
            <a:lvl2pPr marL="594360" indent="-274320">
              <a:lnSpc>
                <a:spcPct val="95000"/>
              </a:lnSpc>
              <a:spcBef>
                <a:spcPts val="600"/>
              </a:spcBef>
              <a:buClr>
                <a:srgbClr val="C4122F"/>
              </a:buClr>
              <a:buFont typeface="Verdana" pitchFamily="34" charset="0"/>
              <a:buChar char="─"/>
              <a:defRPr sz="2000">
                <a:solidFill>
                  <a:srgbClr val="272626"/>
                </a:solidFill>
                <a:latin typeface="Arial" panose="020B0604020202020204" pitchFamily="34" charset="0"/>
                <a:ea typeface="Verdana" pitchFamily="34" charset="0"/>
                <a:cs typeface="Arial" panose="020B0604020202020204" pitchFamily="34" charset="0"/>
              </a:defRPr>
            </a:lvl2pPr>
            <a:lvl3pPr marL="868680" indent="-228600">
              <a:lnSpc>
                <a:spcPct val="95000"/>
              </a:lnSpc>
              <a:spcBef>
                <a:spcPts val="600"/>
              </a:spcBef>
              <a:buClr>
                <a:srgbClr val="C4122F"/>
              </a:buClr>
              <a:buFont typeface="Wingdings" pitchFamily="2" charset="2"/>
              <a:buChar char="§"/>
              <a:defRPr>
                <a:solidFill>
                  <a:srgbClr val="272626"/>
                </a:solidFill>
                <a:latin typeface="Arial" panose="020B0604020202020204" pitchFamily="34" charset="0"/>
                <a:ea typeface="Verdana" pitchFamily="34" charset="0"/>
                <a:cs typeface="Arial" panose="020B0604020202020204" pitchFamily="34" charset="0"/>
              </a:defRPr>
            </a:lvl3pPr>
            <a:lvl4pPr marL="1143000" indent="-228600">
              <a:lnSpc>
                <a:spcPct val="95000"/>
              </a:lnSpc>
              <a:spcBef>
                <a:spcPts val="600"/>
              </a:spcBef>
              <a:buClr>
                <a:srgbClr val="C4122F"/>
              </a:buClr>
              <a:buFont typeface="Courier New" pitchFamily="49" charset="0"/>
              <a:buChar char="o"/>
              <a:defRPr sz="1600">
                <a:solidFill>
                  <a:srgbClr val="272626"/>
                </a:solidFill>
                <a:latin typeface="Arial" panose="020B0604020202020204" pitchFamily="34" charset="0"/>
                <a:ea typeface="Verdana" pitchFamily="34" charset="0"/>
                <a:cs typeface="Arial" panose="020B0604020202020204" pitchFamily="34" charset="0"/>
              </a:defRPr>
            </a:lvl4pPr>
            <a:lvl5pPr marL="1371600" indent="-228600">
              <a:lnSpc>
                <a:spcPct val="95000"/>
              </a:lnSpc>
              <a:spcBef>
                <a:spcPts val="600"/>
              </a:spcBef>
              <a:buClr>
                <a:srgbClr val="C4122F"/>
              </a:buClr>
              <a:buFont typeface="Arial" pitchFamily="34" charset="0"/>
              <a:buChar char="•"/>
              <a:defRPr sz="16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spcBef>
                <a:spcPct val="20000"/>
              </a:spcBef>
              <a:buClr>
                <a:schemeClr val="accent1"/>
              </a:buClr>
              <a:buFont typeface="Arial" pitchFamily="34" charset="0"/>
              <a:buChar char="•"/>
              <a:defRPr sz="1600">
                <a:solidFill>
                  <a:schemeClr val="tx2"/>
                </a:solidFill>
              </a:defRPr>
            </a:lvl6pPr>
            <a:lvl7pPr marL="1901952" indent="-228600">
              <a:spcBef>
                <a:spcPct val="20000"/>
              </a:spcBef>
              <a:buClr>
                <a:schemeClr val="accent1"/>
              </a:buClr>
              <a:buFont typeface="Arial" pitchFamily="34" charset="0"/>
              <a:buChar char="•"/>
              <a:defRPr sz="1600">
                <a:solidFill>
                  <a:schemeClr val="tx2"/>
                </a:solidFill>
              </a:defRPr>
            </a:lvl7pPr>
            <a:lvl8pPr marL="2194560" indent="-228600">
              <a:spcBef>
                <a:spcPct val="20000"/>
              </a:spcBef>
              <a:buClr>
                <a:schemeClr val="accent1"/>
              </a:buClr>
              <a:buFont typeface="Arial" pitchFamily="34" charset="0"/>
              <a:buChar char="•"/>
              <a:defRPr sz="1600">
                <a:solidFill>
                  <a:schemeClr val="tx2"/>
                </a:solidFill>
              </a:defRPr>
            </a:lvl8pPr>
            <a:lvl9pPr marL="2468880" indent="-228600">
              <a:spcBef>
                <a:spcPct val="20000"/>
              </a:spcBef>
              <a:buClr>
                <a:schemeClr val="accent1"/>
              </a:buClr>
              <a:buFont typeface="Arial" pitchFamily="34" charset="0"/>
              <a:buChar char="•"/>
              <a:defRPr sz="1600">
                <a:solidFill>
                  <a:schemeClr val="tx2"/>
                </a:solidFill>
              </a:defRPr>
            </a:lvl9pPr>
          </a:lstStyle>
          <a:p>
            <a:pPr algn="ctr"/>
            <a:r>
              <a:rPr lang="en-US" sz="2200">
                <a:latin typeface="Arial"/>
                <a:ea typeface="Verdana"/>
                <a:cs typeface="Arial"/>
              </a:rPr>
              <a:t>Faculty on the innovative tenure pathway for excellence in teaching—the first such program in the country</a:t>
            </a:r>
            <a:r>
              <a:rPr lang="en-US" sz="2200">
                <a:solidFill>
                  <a:srgbClr val="000000"/>
                </a:solidFill>
                <a:latin typeface="Arial"/>
                <a:ea typeface="Verdana"/>
                <a:cs typeface="Arial"/>
              </a:rPr>
              <a:t>—</a:t>
            </a:r>
            <a:r>
              <a:rPr lang="en-US" sz="2200">
                <a:latin typeface="Arial"/>
                <a:ea typeface="Verdana"/>
                <a:cs typeface="Arial"/>
              </a:rPr>
              <a:t>since its creation in 2021</a:t>
            </a:r>
            <a:endParaRPr lang="en-US" sz="2200"/>
          </a:p>
        </p:txBody>
      </p:sp>
      <p:grpSp>
        <p:nvGrpSpPr>
          <p:cNvPr id="4" name="Group 3">
            <a:extLst>
              <a:ext uri="{FF2B5EF4-FFF2-40B4-BE49-F238E27FC236}">
                <a16:creationId xmlns:a16="http://schemas.microsoft.com/office/drawing/2014/main" id="{9B96401C-24C1-E760-60F5-7D5819DC214F}"/>
              </a:ext>
            </a:extLst>
          </p:cNvPr>
          <p:cNvGrpSpPr/>
          <p:nvPr/>
        </p:nvGrpSpPr>
        <p:grpSpPr>
          <a:xfrm>
            <a:off x="8376227" y="1802602"/>
            <a:ext cx="3171484" cy="1796174"/>
            <a:chOff x="9050484" y="1810030"/>
            <a:chExt cx="1870576" cy="1580588"/>
          </a:xfrm>
        </p:grpSpPr>
        <p:pic>
          <p:nvPicPr>
            <p:cNvPr id="18" name="Picture 17">
              <a:extLst>
                <a:ext uri="{FF2B5EF4-FFF2-40B4-BE49-F238E27FC236}">
                  <a16:creationId xmlns:a16="http://schemas.microsoft.com/office/drawing/2014/main" id="{59048177-0DA9-D909-EE0C-B682943BF6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50484" y="1810030"/>
              <a:ext cx="1870576" cy="1580588"/>
            </a:xfrm>
            <a:prstGeom prst="rect">
              <a:avLst/>
            </a:prstGeom>
          </p:spPr>
        </p:pic>
        <p:sp>
          <p:nvSpPr>
            <p:cNvPr id="19" name="TextBox 18">
              <a:extLst>
                <a:ext uri="{FF2B5EF4-FFF2-40B4-BE49-F238E27FC236}">
                  <a16:creationId xmlns:a16="http://schemas.microsoft.com/office/drawing/2014/main" id="{28EEBCD1-48D9-659B-AB70-61BF1E74EEC5}"/>
                </a:ext>
              </a:extLst>
            </p:cNvPr>
            <p:cNvSpPr txBox="1"/>
            <p:nvPr/>
          </p:nvSpPr>
          <p:spPr>
            <a:xfrm>
              <a:off x="9150495" y="2118074"/>
              <a:ext cx="1670554" cy="1063694"/>
            </a:xfrm>
            <a:prstGeom prst="rect">
              <a:avLst/>
            </a:prstGeom>
            <a:noFill/>
          </p:spPr>
          <p:txBody>
            <a:bodyPr wrap="square" lIns="0" tIns="0" rIns="0" bIns="0" rtlCol="0" anchor="t">
              <a:noAutofit/>
            </a:bodyPr>
            <a:lstStyle/>
            <a:p>
              <a:pPr algn="ctr"/>
              <a:r>
                <a:rPr lang="en-US" sz="4800" b="1">
                  <a:solidFill>
                    <a:schemeClr val="bg1"/>
                  </a:solidFill>
                </a:rPr>
                <a:t>40+</a:t>
              </a:r>
              <a:endParaRPr lang="en-US" sz="4800">
                <a:solidFill>
                  <a:schemeClr val="bg1"/>
                </a:solidFill>
                <a:cs typeface="Arial" panose="020B0604020202020204"/>
              </a:endParaRPr>
            </a:p>
          </p:txBody>
        </p:sp>
      </p:grpSp>
      <p:grpSp>
        <p:nvGrpSpPr>
          <p:cNvPr id="3" name="Group 2">
            <a:extLst>
              <a:ext uri="{FF2B5EF4-FFF2-40B4-BE49-F238E27FC236}">
                <a16:creationId xmlns:a16="http://schemas.microsoft.com/office/drawing/2014/main" id="{38EFE2B1-53B1-9D5A-6702-0904E89F1647}"/>
              </a:ext>
            </a:extLst>
          </p:cNvPr>
          <p:cNvGrpSpPr/>
          <p:nvPr/>
        </p:nvGrpSpPr>
        <p:grpSpPr>
          <a:xfrm>
            <a:off x="615373" y="5773822"/>
            <a:ext cx="5098616" cy="636934"/>
            <a:chOff x="576784" y="5738103"/>
            <a:chExt cx="5098616" cy="636934"/>
          </a:xfrm>
        </p:grpSpPr>
        <p:sp>
          <p:nvSpPr>
            <p:cNvPr id="23" name="TextBox 22">
              <a:extLst>
                <a:ext uri="{FF2B5EF4-FFF2-40B4-BE49-F238E27FC236}">
                  <a16:creationId xmlns:a16="http://schemas.microsoft.com/office/drawing/2014/main" id="{42D95F93-A2E1-A3C2-0933-D42ACDDC617D}"/>
                </a:ext>
              </a:extLst>
            </p:cNvPr>
            <p:cNvSpPr txBox="1"/>
            <p:nvPr/>
          </p:nvSpPr>
          <p:spPr>
            <a:xfrm>
              <a:off x="576784" y="5738103"/>
              <a:ext cx="2546296" cy="636934"/>
            </a:xfrm>
            <a:prstGeom prst="rect">
              <a:avLst/>
            </a:prstGeom>
            <a:noFill/>
          </p:spPr>
          <p:txBody>
            <a:bodyPr wrap="square" lIns="0" tIns="0" rIns="0" bIns="0" rtlCol="0" anchor="t">
              <a:noAutofit/>
            </a:bodyPr>
            <a:lstStyle/>
            <a:p>
              <a:pPr algn="ctr"/>
              <a:r>
                <a:rPr lang="en-US" sz="3000" b="1" dirty="0">
                  <a:solidFill>
                    <a:srgbClr val="AB162B"/>
                  </a:solidFill>
                </a:rPr>
                <a:t>656</a:t>
              </a:r>
              <a:br>
                <a:rPr lang="en-US" sz="1800" dirty="0"/>
              </a:br>
              <a:r>
                <a:rPr lang="en-US" sz="1400" dirty="0">
                  <a:effectLst/>
                  <a:latin typeface="+mj-lt"/>
                  <a:ea typeface="Calibri"/>
                  <a:cs typeface="Arial"/>
                </a:rPr>
                <a:t>full- and part-time faculty </a:t>
              </a:r>
              <a:r>
                <a:rPr lang="en-US" sz="1400" dirty="0">
                  <a:latin typeface="+mj-lt"/>
                  <a:ea typeface="Calibri"/>
                  <a:cs typeface="Arial"/>
                </a:rPr>
                <a:t>(2025)</a:t>
              </a:r>
              <a:endParaRPr lang="en-US" sz="1600" dirty="0">
                <a:cs typeface="Arial"/>
              </a:endParaRPr>
            </a:p>
          </p:txBody>
        </p:sp>
        <p:sp>
          <p:nvSpPr>
            <p:cNvPr id="27" name="TextBox 26">
              <a:extLst>
                <a:ext uri="{FF2B5EF4-FFF2-40B4-BE49-F238E27FC236}">
                  <a16:creationId xmlns:a16="http://schemas.microsoft.com/office/drawing/2014/main" id="{5BDF1967-88DA-302E-1BCF-33800C3FFB1B}"/>
                </a:ext>
              </a:extLst>
            </p:cNvPr>
            <p:cNvSpPr txBox="1"/>
            <p:nvPr/>
          </p:nvSpPr>
          <p:spPr>
            <a:xfrm>
              <a:off x="3556087" y="5738103"/>
              <a:ext cx="2119313" cy="636934"/>
            </a:xfrm>
            <a:prstGeom prst="rect">
              <a:avLst/>
            </a:prstGeom>
            <a:noFill/>
          </p:spPr>
          <p:txBody>
            <a:bodyPr wrap="square" lIns="0" tIns="0" rIns="0" bIns="0" rtlCol="0">
              <a:noAutofit/>
            </a:bodyPr>
            <a:lstStyle/>
            <a:p>
              <a:pPr algn="ctr"/>
              <a:r>
                <a:rPr lang="en-US" sz="3000" b="1">
                  <a:solidFill>
                    <a:srgbClr val="AB162B"/>
                  </a:solidFill>
                </a:rPr>
                <a:t>40+</a:t>
              </a:r>
              <a:br>
                <a:rPr lang="en-US" sz="1800">
                  <a:solidFill>
                    <a:srgbClr val="C4122F"/>
                  </a:solidFill>
                </a:rPr>
              </a:br>
              <a:r>
                <a:rPr lang="en-US" sz="1400">
                  <a:effectLst/>
                  <a:latin typeface="+mj-lt"/>
                  <a:ea typeface="Calibri" panose="020F0502020204030204" pitchFamily="34" charset="0"/>
                  <a:cs typeface="Arial" panose="020B0604020202020204" pitchFamily="34" charset="0"/>
                </a:rPr>
                <a:t>CAREER Award recipients</a:t>
              </a:r>
              <a:endParaRPr lang="en-US" sz="1600"/>
            </a:p>
          </p:txBody>
        </p:sp>
      </p:grpSp>
      <p:sp>
        <p:nvSpPr>
          <p:cNvPr id="6" name="TextBox 5">
            <a:extLst>
              <a:ext uri="{FF2B5EF4-FFF2-40B4-BE49-F238E27FC236}">
                <a16:creationId xmlns:a16="http://schemas.microsoft.com/office/drawing/2014/main" id="{45EFDDAD-726C-B669-AA7B-53FF7ACC8CAD}"/>
              </a:ext>
            </a:extLst>
          </p:cNvPr>
          <p:cNvSpPr txBox="1"/>
          <p:nvPr/>
        </p:nvSpPr>
        <p:spPr>
          <a:xfrm>
            <a:off x="6178261" y="5771441"/>
            <a:ext cx="1593129" cy="636934"/>
          </a:xfrm>
          <a:prstGeom prst="rect">
            <a:avLst/>
          </a:prstGeom>
          <a:noFill/>
        </p:spPr>
        <p:txBody>
          <a:bodyPr wrap="square" lIns="0" tIns="0" rIns="0" bIns="0" rtlCol="0" anchor="t">
            <a:noAutofit/>
          </a:bodyPr>
          <a:lstStyle/>
          <a:p>
            <a:pPr algn="ctr"/>
            <a:r>
              <a:rPr lang="en-US" sz="3000" b="1">
                <a:solidFill>
                  <a:srgbClr val="AB162B"/>
                </a:solidFill>
              </a:rPr>
              <a:t>13:1</a:t>
            </a:r>
            <a:br>
              <a:rPr lang="en-US" sz="1800"/>
            </a:br>
            <a:r>
              <a:rPr lang="en-US" sz="1400">
                <a:latin typeface="+mj-lt"/>
                <a:ea typeface="Calibri"/>
                <a:cs typeface="Arial"/>
              </a:rPr>
              <a:t>students to faculty</a:t>
            </a:r>
            <a:endParaRPr lang="en-US" sz="1600">
              <a:ea typeface="Calibri"/>
              <a:cs typeface="Arial"/>
            </a:endParaRPr>
          </a:p>
        </p:txBody>
      </p:sp>
      <p:pic>
        <p:nvPicPr>
          <p:cNvPr id="8" name="Picture 7" descr="A group of people around a table&#10;&#10;AI-generated content may be incorrect.">
            <a:extLst>
              <a:ext uri="{FF2B5EF4-FFF2-40B4-BE49-F238E27FC236}">
                <a16:creationId xmlns:a16="http://schemas.microsoft.com/office/drawing/2014/main" id="{5972F3D9-CB33-7F2B-7364-7278E10FBF7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09599" y="1802601"/>
            <a:ext cx="7169945" cy="3633791"/>
          </a:xfrm>
          <a:prstGeom prst="rect">
            <a:avLst/>
          </a:prstGeom>
        </p:spPr>
      </p:pic>
    </p:spTree>
    <p:extLst>
      <p:ext uri="{BB962C8B-B14F-4D97-AF65-F5344CB8AC3E}">
        <p14:creationId xmlns:p14="http://schemas.microsoft.com/office/powerpoint/2010/main" val="2724339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dirty="0">
                <a:latin typeface="Arial"/>
                <a:ea typeface="Verdana"/>
                <a:cs typeface="Arial"/>
              </a:rPr>
              <a:t>Awards and Recognitions</a:t>
            </a:r>
          </a:p>
        </p:txBody>
      </p:sp>
      <p:sp>
        <p:nvSpPr>
          <p:cNvPr id="6" name="TextBox 5">
            <a:extLst>
              <a:ext uri="{FF2B5EF4-FFF2-40B4-BE49-F238E27FC236}">
                <a16:creationId xmlns:a16="http://schemas.microsoft.com/office/drawing/2014/main" id="{B82C782C-0632-FCEE-D793-5CAF13030A97}"/>
              </a:ext>
            </a:extLst>
          </p:cNvPr>
          <p:cNvSpPr txBox="1"/>
          <p:nvPr/>
        </p:nvSpPr>
        <p:spPr>
          <a:xfrm>
            <a:off x="852218" y="1621281"/>
            <a:ext cx="5147355" cy="1546018"/>
          </a:xfrm>
          <a:prstGeom prst="rect">
            <a:avLst/>
          </a:prstGeom>
          <a:noFill/>
        </p:spPr>
        <p:txBody>
          <a:bodyPr wrap="square" lIns="91440" tIns="45720" rIns="91440" bIns="45720" rtlCol="0" anchor="t">
            <a:noAutofit/>
          </a:bodyPr>
          <a:lstStyle/>
          <a:p>
            <a:pPr algn="ctr"/>
            <a:r>
              <a:rPr lang="en-US" sz="3000" b="1" dirty="0">
                <a:solidFill>
                  <a:srgbClr val="AB162B"/>
                </a:solidFill>
                <a:cs typeface="Arial"/>
              </a:rPr>
              <a:t>Winner</a:t>
            </a:r>
          </a:p>
          <a:p>
            <a:pPr algn="ctr">
              <a:spcAft>
                <a:spcPts val="500"/>
              </a:spcAft>
            </a:pPr>
            <a:r>
              <a:rPr lang="en-US" b="1" dirty="0">
                <a:ea typeface="+mn-lt"/>
                <a:cs typeface="+mn-lt"/>
              </a:rPr>
              <a:t>Senator Paul Simon Spotlight Award</a:t>
            </a:r>
            <a:br>
              <a:rPr lang="en-US" b="1" dirty="0">
                <a:ea typeface="+mn-lt"/>
                <a:cs typeface="+mn-lt"/>
              </a:rPr>
            </a:br>
            <a:r>
              <a:rPr lang="en-US" b="1" dirty="0">
                <a:ea typeface="+mn-lt"/>
                <a:cs typeface="+mn-lt"/>
              </a:rPr>
              <a:t>for Campus Internationalization</a:t>
            </a:r>
            <a:endParaRPr lang="en-US" sz="2000" b="1" dirty="0">
              <a:cs typeface="Arial"/>
            </a:endParaRPr>
          </a:p>
          <a:p>
            <a:pPr algn="ctr"/>
            <a:r>
              <a:rPr lang="en-US" sz="1400" dirty="0">
                <a:latin typeface="Arial"/>
                <a:ea typeface="Times New Roman" panose="02020603050405020304" pitchFamily="18" charset="0"/>
                <a:cs typeface="Segoe UI"/>
              </a:rPr>
              <a:t>NAFSA: Association of International Educators </a:t>
            </a:r>
            <a:r>
              <a:rPr lang="en-US" sz="1400" dirty="0">
                <a:effectLst/>
                <a:latin typeface="Arial"/>
                <a:ea typeface="Times New Roman" panose="02020603050405020304" pitchFamily="18" charset="0"/>
                <a:cs typeface="Segoe UI"/>
              </a:rPr>
              <a:t>(</a:t>
            </a:r>
            <a:r>
              <a:rPr lang="en-US" sz="1400" dirty="0">
                <a:latin typeface="Arial"/>
                <a:ea typeface="Times New Roman" panose="02020603050405020304" pitchFamily="18" charset="0"/>
                <a:cs typeface="Segoe UI"/>
              </a:rPr>
              <a:t>2024)</a:t>
            </a:r>
            <a:endParaRPr lang="en-US" sz="1400" dirty="0">
              <a:latin typeface="Arial"/>
            </a:endParaRPr>
          </a:p>
          <a:p>
            <a:pPr algn="ctr"/>
            <a:endParaRPr lang="en-US" sz="1800" dirty="0">
              <a:solidFill>
                <a:srgbClr val="272626"/>
              </a:solidFill>
            </a:endParaRPr>
          </a:p>
        </p:txBody>
      </p:sp>
      <p:sp>
        <p:nvSpPr>
          <p:cNvPr id="22" name="TextBox 21">
            <a:extLst>
              <a:ext uri="{FF2B5EF4-FFF2-40B4-BE49-F238E27FC236}">
                <a16:creationId xmlns:a16="http://schemas.microsoft.com/office/drawing/2014/main" id="{101C4C35-A517-CC63-5B7D-661F51316B5E}"/>
              </a:ext>
            </a:extLst>
          </p:cNvPr>
          <p:cNvSpPr txBox="1"/>
          <p:nvPr/>
        </p:nvSpPr>
        <p:spPr>
          <a:xfrm>
            <a:off x="852219" y="3314530"/>
            <a:ext cx="5147354" cy="1788320"/>
          </a:xfrm>
          <a:prstGeom prst="rect">
            <a:avLst/>
          </a:prstGeom>
          <a:noFill/>
        </p:spPr>
        <p:txBody>
          <a:bodyPr wrap="square" lIns="91440" tIns="45720" rIns="91440" bIns="45720" rtlCol="0" anchor="t">
            <a:noAutofit/>
          </a:bodyPr>
          <a:lstStyle/>
          <a:p>
            <a:pPr algn="ctr"/>
            <a:r>
              <a:rPr lang="en-US" sz="3000" b="1" dirty="0">
                <a:solidFill>
                  <a:srgbClr val="AB162B"/>
                </a:solidFill>
              </a:rPr>
              <a:t>Honor Roll</a:t>
            </a:r>
            <a:endParaRPr lang="en-US" sz="3000" b="1" dirty="0">
              <a:solidFill>
                <a:srgbClr val="AB162B"/>
              </a:solidFill>
              <a:cs typeface="Arial"/>
            </a:endParaRPr>
          </a:p>
          <a:p>
            <a:pPr algn="ctr">
              <a:spcAft>
                <a:spcPts val="500"/>
              </a:spcAft>
            </a:pPr>
            <a:r>
              <a:rPr lang="en-US" b="1" dirty="0"/>
              <a:t>for mental health services</a:t>
            </a:r>
          </a:p>
          <a:p>
            <a:pPr algn="ctr">
              <a:spcAft>
                <a:spcPts val="500"/>
              </a:spcAft>
            </a:pPr>
            <a:r>
              <a:rPr lang="en-US" sz="1400" dirty="0">
                <a:ea typeface="+mn-lt"/>
                <a:cs typeface="+mn-lt"/>
              </a:rPr>
              <a:t> Princeton Review (2026)</a:t>
            </a:r>
            <a:endParaRPr lang="en-US" dirty="0">
              <a:ea typeface="+mn-lt"/>
              <a:cs typeface="+mn-lt"/>
            </a:endParaRPr>
          </a:p>
        </p:txBody>
      </p:sp>
      <p:sp>
        <p:nvSpPr>
          <p:cNvPr id="23" name="TextBox 22">
            <a:extLst>
              <a:ext uri="{FF2B5EF4-FFF2-40B4-BE49-F238E27FC236}">
                <a16:creationId xmlns:a16="http://schemas.microsoft.com/office/drawing/2014/main" id="{96DFAAA0-2096-9D03-A9E6-7C2C06A4766A}"/>
              </a:ext>
            </a:extLst>
          </p:cNvPr>
          <p:cNvSpPr txBox="1"/>
          <p:nvPr/>
        </p:nvSpPr>
        <p:spPr>
          <a:xfrm>
            <a:off x="6162892" y="1621281"/>
            <a:ext cx="5148072" cy="1555198"/>
          </a:xfrm>
          <a:prstGeom prst="rect">
            <a:avLst/>
          </a:prstGeom>
          <a:noFill/>
        </p:spPr>
        <p:txBody>
          <a:bodyPr wrap="square" lIns="91440" tIns="45720" rIns="91440" bIns="45720" rtlCol="0" anchor="t">
            <a:noAutofit/>
          </a:bodyPr>
          <a:lstStyle/>
          <a:p>
            <a:pPr algn="ctr"/>
            <a:r>
              <a:rPr lang="en-US" sz="3000" b="1" dirty="0">
                <a:solidFill>
                  <a:srgbClr val="AB162B"/>
                </a:solidFill>
                <a:cs typeface="Arial"/>
              </a:rPr>
              <a:t>Winner</a:t>
            </a:r>
          </a:p>
          <a:p>
            <a:pPr algn="ctr">
              <a:spcAft>
                <a:spcPts val="500"/>
              </a:spcAft>
            </a:pPr>
            <a:r>
              <a:rPr lang="en-US" b="1" dirty="0">
                <a:ea typeface="+mn-lt"/>
                <a:cs typeface="+mn-lt"/>
              </a:rPr>
              <a:t>IIE Andrew Heiskell Award</a:t>
            </a:r>
            <a:r>
              <a:rPr lang="en-US" dirty="0"/>
              <a:t> </a:t>
            </a:r>
            <a:r>
              <a:rPr lang="en-US" b="1" dirty="0"/>
              <a:t>for Innovation in International Education </a:t>
            </a:r>
            <a:endParaRPr lang="en-US" b="1" dirty="0">
              <a:cs typeface="Arial"/>
            </a:endParaRPr>
          </a:p>
          <a:p>
            <a:pPr algn="ctr">
              <a:spcAft>
                <a:spcPts val="500"/>
              </a:spcAft>
            </a:pPr>
            <a:r>
              <a:rPr lang="en-US" sz="1400" dirty="0">
                <a:latin typeface="Arial"/>
                <a:cs typeface="Arial"/>
              </a:rPr>
              <a:t>Institute of International Education (2023)</a:t>
            </a:r>
          </a:p>
          <a:p>
            <a:pPr algn="ctr">
              <a:spcAft>
                <a:spcPts val="500"/>
              </a:spcAft>
            </a:pPr>
            <a:endParaRPr lang="en-US" sz="1400" dirty="0">
              <a:latin typeface="Arial"/>
              <a:cs typeface="Arial"/>
            </a:endParaRPr>
          </a:p>
          <a:p>
            <a:pPr algn="ctr"/>
            <a:endParaRPr lang="en-US" sz="1800" dirty="0">
              <a:solidFill>
                <a:srgbClr val="272626"/>
              </a:solidFill>
            </a:endParaRPr>
          </a:p>
        </p:txBody>
      </p:sp>
      <p:sp>
        <p:nvSpPr>
          <p:cNvPr id="9" name="TextBox 8">
            <a:extLst>
              <a:ext uri="{FF2B5EF4-FFF2-40B4-BE49-F238E27FC236}">
                <a16:creationId xmlns:a16="http://schemas.microsoft.com/office/drawing/2014/main" id="{2BF86D14-F11A-FAF7-519E-6E8A09E56EF9}"/>
              </a:ext>
            </a:extLst>
          </p:cNvPr>
          <p:cNvSpPr txBox="1"/>
          <p:nvPr/>
        </p:nvSpPr>
        <p:spPr>
          <a:xfrm>
            <a:off x="6162892" y="3314530"/>
            <a:ext cx="5148072" cy="1449115"/>
          </a:xfrm>
          <a:prstGeom prst="rect">
            <a:avLst/>
          </a:prstGeom>
          <a:noFill/>
        </p:spPr>
        <p:txBody>
          <a:bodyPr wrap="square">
            <a:spAutoFit/>
          </a:bodyPr>
          <a:lstStyle/>
          <a:p>
            <a:pPr algn="ctr"/>
            <a:r>
              <a:rPr lang="en-US" sz="3000" b="1" dirty="0">
                <a:solidFill>
                  <a:srgbClr val="AB162B"/>
                </a:solidFill>
                <a:cs typeface="Arial"/>
              </a:rPr>
              <a:t>Winner</a:t>
            </a:r>
          </a:p>
          <a:p>
            <a:pPr algn="ctr">
              <a:spcAft>
                <a:spcPts val="500"/>
              </a:spcAft>
            </a:pPr>
            <a:r>
              <a:rPr lang="en-US" b="0" i="0" dirty="0">
                <a:effectLst/>
                <a:latin typeface="Raleway" pitchFamily="2" charset="0"/>
              </a:rPr>
              <a:t> </a:t>
            </a:r>
            <a:r>
              <a:rPr lang="en-US" b="1" i="0" dirty="0">
                <a:effectLst/>
              </a:rPr>
              <a:t>Award for Undergraduate</a:t>
            </a:r>
            <a:br>
              <a:rPr lang="en-US" b="1" i="0" dirty="0">
                <a:effectLst/>
              </a:rPr>
            </a:br>
            <a:r>
              <a:rPr lang="en-US" b="1" i="0" dirty="0">
                <a:effectLst/>
              </a:rPr>
              <a:t>Research Accomplishments</a:t>
            </a:r>
          </a:p>
          <a:p>
            <a:pPr algn="ctr">
              <a:spcAft>
                <a:spcPts val="500"/>
              </a:spcAft>
            </a:pPr>
            <a:r>
              <a:rPr lang="en-US" dirty="0">
                <a:cs typeface="Arial"/>
              </a:rPr>
              <a:t> </a:t>
            </a:r>
            <a:r>
              <a:rPr lang="en-US" sz="1400" dirty="0">
                <a:latin typeface="Arial"/>
                <a:cs typeface="Arial"/>
              </a:rPr>
              <a:t>Council on Undergraduate Research (2023)</a:t>
            </a:r>
          </a:p>
        </p:txBody>
      </p:sp>
      <p:sp>
        <p:nvSpPr>
          <p:cNvPr id="4" name="TextBox 3">
            <a:extLst>
              <a:ext uri="{FF2B5EF4-FFF2-40B4-BE49-F238E27FC236}">
                <a16:creationId xmlns:a16="http://schemas.microsoft.com/office/drawing/2014/main" id="{10FE4D0A-8C23-68B9-EE32-F1180BD7325C}"/>
              </a:ext>
            </a:extLst>
          </p:cNvPr>
          <p:cNvSpPr txBox="1"/>
          <p:nvPr/>
        </p:nvSpPr>
        <p:spPr>
          <a:xfrm>
            <a:off x="8346831" y="6140079"/>
            <a:ext cx="0" cy="0"/>
          </a:xfrm>
          <a:prstGeom prst="rect">
            <a:avLst/>
          </a:prstGeom>
          <a:noFill/>
        </p:spPr>
        <p:txBody>
          <a:bodyPr wrap="none" rtlCol="0">
            <a:noAutofit/>
          </a:bodyPr>
          <a:lstStyle/>
          <a:p>
            <a:pPr algn="ctr"/>
            <a:endParaRPr lang="en-US" sz="1600" dirty="0" err="1"/>
          </a:p>
        </p:txBody>
      </p:sp>
      <p:sp>
        <p:nvSpPr>
          <p:cNvPr id="3" name="TextBox 2">
            <a:extLst>
              <a:ext uri="{FF2B5EF4-FFF2-40B4-BE49-F238E27FC236}">
                <a16:creationId xmlns:a16="http://schemas.microsoft.com/office/drawing/2014/main" id="{98F4CCD8-B91D-C335-8DE0-886726ED7B97}"/>
              </a:ext>
            </a:extLst>
          </p:cNvPr>
          <p:cNvSpPr txBox="1"/>
          <p:nvPr/>
        </p:nvSpPr>
        <p:spPr>
          <a:xfrm>
            <a:off x="852217" y="4956057"/>
            <a:ext cx="10730183" cy="1110560"/>
          </a:xfrm>
          <a:prstGeom prst="rect">
            <a:avLst/>
          </a:prstGeom>
          <a:noFill/>
        </p:spPr>
        <p:txBody>
          <a:bodyPr wrap="square">
            <a:spAutoFit/>
          </a:bodyPr>
          <a:lstStyle/>
          <a:p>
            <a:pPr algn="ctr"/>
            <a:r>
              <a:rPr lang="en-US" sz="3000" b="1" dirty="0">
                <a:solidFill>
                  <a:srgbClr val="AB162B"/>
                </a:solidFill>
                <a:cs typeface="Arial"/>
              </a:rPr>
              <a:t>#5</a:t>
            </a:r>
          </a:p>
          <a:p>
            <a:pPr algn="ctr">
              <a:spcAft>
                <a:spcPts val="500"/>
              </a:spcAft>
            </a:pPr>
            <a:r>
              <a:rPr lang="en-US" b="0" i="0" dirty="0">
                <a:effectLst/>
                <a:latin typeface="Raleway" pitchFamily="2" charset="0"/>
              </a:rPr>
              <a:t> </a:t>
            </a:r>
            <a:r>
              <a:rPr lang="en-US" b="1" i="0" dirty="0">
                <a:effectLst/>
              </a:rPr>
              <a:t>Undergraduate Participation in Study Abroad: Leading Doctoral Universities, 2023/24</a:t>
            </a:r>
          </a:p>
          <a:p>
            <a:pPr algn="ctr">
              <a:spcAft>
                <a:spcPts val="500"/>
              </a:spcAft>
            </a:pPr>
            <a:r>
              <a:rPr lang="en-US" sz="1400" dirty="0">
                <a:cs typeface="Arial"/>
              </a:rPr>
              <a:t>IIE 2025 Open Doors Report</a:t>
            </a:r>
            <a:endParaRPr lang="en-US" sz="1400" dirty="0">
              <a:latin typeface="Arial"/>
              <a:cs typeface="Arial"/>
            </a:endParaRPr>
          </a:p>
        </p:txBody>
      </p:sp>
      <p:sp>
        <p:nvSpPr>
          <p:cNvPr id="5" name="TextBox 4">
            <a:extLst>
              <a:ext uri="{FF2B5EF4-FFF2-40B4-BE49-F238E27FC236}">
                <a16:creationId xmlns:a16="http://schemas.microsoft.com/office/drawing/2014/main" id="{95DEA53F-75CD-B562-6CC1-C4DB3E9A1AC7}"/>
              </a:ext>
            </a:extLst>
          </p:cNvPr>
          <p:cNvSpPr txBox="1"/>
          <p:nvPr/>
        </p:nvSpPr>
        <p:spPr>
          <a:xfrm>
            <a:off x="7175157" y="5263978"/>
            <a:ext cx="0" cy="0"/>
          </a:xfrm>
          <a:prstGeom prst="rect">
            <a:avLst/>
          </a:prstGeom>
          <a:noFill/>
        </p:spPr>
        <p:txBody>
          <a:bodyPr wrap="none" rtlCol="0">
            <a:noAutofit/>
          </a:bodyPr>
          <a:lstStyle/>
          <a:p>
            <a:pPr algn="ctr"/>
            <a:endParaRPr lang="en-US" sz="1600" dirty="0" err="1"/>
          </a:p>
        </p:txBody>
      </p:sp>
    </p:spTree>
    <p:extLst>
      <p:ext uri="{BB962C8B-B14F-4D97-AF65-F5344CB8AC3E}">
        <p14:creationId xmlns:p14="http://schemas.microsoft.com/office/powerpoint/2010/main" val="23970497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5e1d76e6ed25a0b9acc172e1212e12c5ea2ecb"/>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PI-White">
  <a:themeElements>
    <a:clrScheme name="Custom 56">
      <a:dk1>
        <a:sysClr val="windowText" lastClr="000000"/>
      </a:dk1>
      <a:lt1>
        <a:sysClr val="window" lastClr="FFFFFF"/>
      </a:lt1>
      <a:dk2>
        <a:srgbClr val="6D6D6D"/>
      </a:dk2>
      <a:lt2>
        <a:srgbClr val="AB192D"/>
      </a:lt2>
      <a:accent1>
        <a:srgbClr val="AB192D"/>
      </a:accent1>
      <a:accent2>
        <a:srgbClr val="B2B7BB"/>
      </a:accent2>
      <a:accent3>
        <a:srgbClr val="2C6A8C"/>
      </a:accent3>
      <a:accent4>
        <a:srgbClr val="B7A079"/>
      </a:accent4>
      <a:accent5>
        <a:srgbClr val="46A0DC"/>
      </a:accent5>
      <a:accent6>
        <a:srgbClr val="6D6D6D"/>
      </a:accent6>
      <a:hlink>
        <a:srgbClr val="46A0DC"/>
      </a:hlink>
      <a:folHlink>
        <a:srgbClr val="808D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spDef>
      <a:spPr bwMode="auto">
        <a:solidFill>
          <a:schemeClr val="accent2"/>
        </a:solidFill>
        <a:ln w="12700" cap="sq" algn="ctr">
          <a:solidFill>
            <a:schemeClr val="tx2"/>
          </a:solidFill>
          <a:miter lim="800000"/>
          <a:headEnd/>
          <a:tailEnd/>
        </a:ln>
        <a:effectLst/>
      </a:spPr>
      <a:bodyPr wrap="none" anchor="ctr"/>
      <a:lstStyle>
        <a:defPPr algn="ctr">
          <a:defRPr sz="1600" dirty="0" smtClean="0">
            <a:solidFill>
              <a:schemeClr val="bg1"/>
            </a:solidFill>
            <a:latin typeface="+mn-lt"/>
          </a:defRPr>
        </a:defPPr>
      </a:lstStyle>
    </a:spDef>
    <a:txDef>
      <a:spPr>
        <a:noFill/>
      </a:spPr>
      <a:bodyPr wrap="none" rtlCol="0">
        <a:noAutofit/>
      </a:bodyPr>
      <a:lstStyle>
        <a:defPPr algn="ctr">
          <a:defRPr sz="1600" dirty="0" err="1" smtClean="0"/>
        </a:defPPr>
      </a:lstStyle>
    </a:txDef>
  </a:objectDefaults>
  <a:extraClrSchemeLst/>
  <a:extLst>
    <a:ext uri="{05A4C25C-085E-4340-85A3-A5531E510DB2}">
      <thm15:themeFamily xmlns:thm15="http://schemas.microsoft.com/office/thememl/2012/main" name="WPI_University_Powerpointtemplate_wide" id="{9C2DA543-CD7E-4A5E-AD34-4D91D35A4DE4}" vid="{C6AD18C4-18DF-4131-AC4D-F1EFF5ED71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589c76f5-ca15-41f9-884b-55ec15a0672a}" enabled="0" method="" siteId="{589c76f5-ca15-41f9-884b-55ec15a0672a}" removed="1"/>
</clbl:labelList>
</file>

<file path=docProps/app.xml><?xml version="1.0" encoding="utf-8"?>
<Properties xmlns="http://schemas.openxmlformats.org/officeDocument/2006/extended-properties" xmlns:vt="http://schemas.openxmlformats.org/officeDocument/2006/docPropsVTypes">
  <Template/>
  <TotalTime>463</TotalTime>
  <Words>953</Words>
  <Application>Microsoft Office PowerPoint</Application>
  <PresentationFormat>Widescreen</PresentationFormat>
  <Paragraphs>130</Paragraphs>
  <Slides>12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Calibri</vt:lpstr>
      <vt:lpstr>Courier New</vt:lpstr>
      <vt:lpstr>Helvetica</vt:lpstr>
      <vt:lpstr>Raleway</vt:lpstr>
      <vt:lpstr>Segoe UI</vt:lpstr>
      <vt:lpstr>Times New Roman</vt:lpstr>
      <vt:lpstr>Verdana</vt:lpstr>
      <vt:lpstr>Wingdings</vt:lpstr>
      <vt:lpstr>WPI-White</vt:lpstr>
      <vt:lpstr>PowerPoint Presentation</vt:lpstr>
      <vt:lpstr>WPI’s Mission</vt:lpstr>
      <vt:lpstr>WPI at a Glance</vt:lpstr>
      <vt:lpstr>WPI Rankings</vt:lpstr>
      <vt:lpstr>The WPI Plan and Project-Based Learning </vt:lpstr>
      <vt:lpstr>The Global Projects Program: Not Your Typical Study-Away Program</vt:lpstr>
      <vt:lpstr>Student Body</vt:lpstr>
      <vt:lpstr>Faculty</vt:lpstr>
      <vt:lpstr>Awards and Recognitions</vt:lpstr>
      <vt:lpstr>Research and Innovation</vt:lpstr>
      <vt:lpstr>Alumni Success</vt:lpstr>
      <vt:lpstr>PowerPoint Presentation</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This Will Work</dc:title>
  <dc:creator>Siegel, Kyle</dc:creator>
  <cp:lastModifiedBy>Dill, Ashley</cp:lastModifiedBy>
  <cp:revision>83</cp:revision>
  <cp:lastPrinted>2023-02-14T12:46:00Z</cp:lastPrinted>
  <dcterms:created xsi:type="dcterms:W3CDTF">2023-02-08T18:44:35Z</dcterms:created>
  <dcterms:modified xsi:type="dcterms:W3CDTF">2026-07-01T19:12:40Z</dcterms:modified>
</cp:coreProperties>
</file>