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handoutMasterIdLst>
    <p:handoutMasterId r:id="rId20"/>
  </p:handoutMasterIdLst>
  <p:sldIdLst>
    <p:sldId id="2132" r:id="rId2"/>
    <p:sldId id="2099" r:id="rId3"/>
    <p:sldId id="2139" r:id="rId4"/>
    <p:sldId id="2141" r:id="rId5"/>
    <p:sldId id="2142" r:id="rId6"/>
    <p:sldId id="2143" r:id="rId7"/>
    <p:sldId id="2140" r:id="rId8"/>
    <p:sldId id="2145" r:id="rId9"/>
    <p:sldId id="2144" r:id="rId10"/>
    <p:sldId id="2152" r:id="rId11"/>
    <p:sldId id="2147" r:id="rId12"/>
    <p:sldId id="266" r:id="rId13"/>
    <p:sldId id="2146" r:id="rId14"/>
    <p:sldId id="2149" r:id="rId15"/>
    <p:sldId id="2148" r:id="rId16"/>
    <p:sldId id="2153" r:id="rId17"/>
    <p:sldId id="2150" r:id="rId18"/>
  </p:sldIdLst>
  <p:sldSz cx="12192000" cy="6858000"/>
  <p:notesSz cx="7010400" cy="929640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20" userDrawn="1">
          <p15:clr>
            <a:srgbClr val="A4A3A4"/>
          </p15:clr>
        </p15:guide>
        <p15:guide id="2" orient="horz" pos="960" userDrawn="1">
          <p15:clr>
            <a:srgbClr val="A4A3A4"/>
          </p15:clr>
        </p15:guide>
        <p15:guide id="3" orient="horz" pos="3888" userDrawn="1">
          <p15:clr>
            <a:srgbClr val="A4A3A4"/>
          </p15:clr>
        </p15:guide>
        <p15:guide id="4" pos="456" userDrawn="1">
          <p15:clr>
            <a:srgbClr val="A4A3A4"/>
          </p15:clr>
        </p15:guide>
        <p15:guide id="5" pos="729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6569"/>
    <a:srgbClr val="5E7361"/>
    <a:srgbClr val="002E6D"/>
    <a:srgbClr val="272626"/>
    <a:srgbClr val="AB162B"/>
    <a:srgbClr val="B2B7BB"/>
    <a:srgbClr val="C78A3D"/>
    <a:srgbClr val="C4122F"/>
    <a:srgbClr val="343433"/>
    <a:srgbClr val="00B1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073"/>
    <p:restoredTop sz="94149"/>
  </p:normalViewPr>
  <p:slideViewPr>
    <p:cSldViewPr snapToGrid="0">
      <p:cViewPr varScale="1">
        <p:scale>
          <a:sx n="92" d="100"/>
          <a:sy n="92" d="100"/>
        </p:scale>
        <p:origin x="96" y="84"/>
      </p:cViewPr>
      <p:guideLst>
        <p:guide orient="horz" pos="720"/>
        <p:guide orient="horz" pos="960"/>
        <p:guide orient="horz" pos="3888"/>
        <p:guide pos="456"/>
        <p:guide pos="7296"/>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02" d="100"/>
          <a:sy n="102" d="100"/>
        </p:scale>
        <p:origin x="4304" y="17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550449CD-19C8-44C0-A36B-1667EDB1312B}" type="datetimeFigureOut">
              <a:rPr lang="en-US" smtClean="0"/>
              <a:t>8/11/2026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B5C7A2D6-6A74-4789-8A27-67CDFFE8E463}" type="slidenum">
              <a:rPr lang="en-US" smtClean="0"/>
              <a:t>‹#›</a:t>
            </a:fld>
            <a:endParaRPr lang="en-US"/>
          </a:p>
        </p:txBody>
      </p:sp>
    </p:spTree>
    <p:extLst>
      <p:ext uri="{BB962C8B-B14F-4D97-AF65-F5344CB8AC3E}">
        <p14:creationId xmlns:p14="http://schemas.microsoft.com/office/powerpoint/2010/main" val="29090795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14C511E-AA3B-43E3-B946-406AB5E4C4BB}" type="datetimeFigureOut">
              <a:rPr lang="en-US" smtClean="0"/>
              <a:pPr/>
              <a:t>8/11/2026</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8E4A049-8685-4352-9DC2-828F08FD542B}" type="slidenum">
              <a:rPr lang="en-US" smtClean="0"/>
              <a:pPr/>
              <a:t>‹#›</a:t>
            </a:fld>
            <a:endParaRPr lang="en-US"/>
          </a:p>
        </p:txBody>
      </p:sp>
    </p:spTree>
    <p:extLst>
      <p:ext uri="{BB962C8B-B14F-4D97-AF65-F5344CB8AC3E}">
        <p14:creationId xmlns:p14="http://schemas.microsoft.com/office/powerpoint/2010/main" val="544259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8E4A049-8685-4352-9DC2-828F08FD542B}" type="slidenum">
              <a:rPr lang="en-US" smtClean="0"/>
              <a:pPr/>
              <a:t>2</a:t>
            </a:fld>
            <a:endParaRPr lang="en-US"/>
          </a:p>
        </p:txBody>
      </p:sp>
    </p:spTree>
    <p:extLst>
      <p:ext uri="{BB962C8B-B14F-4D97-AF65-F5344CB8AC3E}">
        <p14:creationId xmlns:p14="http://schemas.microsoft.com/office/powerpoint/2010/main" val="930219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A50A9-5840-6F42-32DB-547552A109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2FD9D8-288A-D929-8D0B-F92854E1F5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622123-CA03-0E86-9B25-F89D85AD6E76}"/>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E9AE4A20-06FD-DC9B-40D6-AFD242B7B0E1}"/>
              </a:ext>
            </a:extLst>
          </p:cNvPr>
          <p:cNvSpPr>
            <a:spLocks noGrp="1"/>
          </p:cNvSpPr>
          <p:nvPr>
            <p:ph type="sldNum" sz="quarter" idx="5"/>
          </p:nvPr>
        </p:nvSpPr>
        <p:spPr/>
        <p:txBody>
          <a:bodyPr/>
          <a:lstStyle/>
          <a:p>
            <a:fld id="{78E4A049-8685-4352-9DC2-828F08FD542B}" type="slidenum">
              <a:rPr lang="en-US" smtClean="0"/>
              <a:pPr/>
              <a:t>17</a:t>
            </a:fld>
            <a:endParaRPr lang="en-US"/>
          </a:p>
        </p:txBody>
      </p:sp>
    </p:spTree>
    <p:extLst>
      <p:ext uri="{BB962C8B-B14F-4D97-AF65-F5344CB8AC3E}">
        <p14:creationId xmlns:p14="http://schemas.microsoft.com/office/powerpoint/2010/main" val="3834032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CA2C8-F84C-240F-F363-C67AEF432A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71025-0D7B-F4CE-A5BC-AE2DEDBFF2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E0F275-F845-2928-C814-D880EACD8F4D}"/>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B77F71B8-852E-E566-F671-7BDA28FC7DC7}"/>
              </a:ext>
            </a:extLst>
          </p:cNvPr>
          <p:cNvSpPr>
            <a:spLocks noGrp="1"/>
          </p:cNvSpPr>
          <p:nvPr>
            <p:ph type="sldNum" sz="quarter" idx="5"/>
          </p:nvPr>
        </p:nvSpPr>
        <p:spPr/>
        <p:txBody>
          <a:bodyPr/>
          <a:lstStyle/>
          <a:p>
            <a:fld id="{78E4A049-8685-4352-9DC2-828F08FD542B}" type="slidenum">
              <a:rPr lang="en-US" smtClean="0"/>
              <a:pPr/>
              <a:t>3</a:t>
            </a:fld>
            <a:endParaRPr lang="en-US"/>
          </a:p>
        </p:txBody>
      </p:sp>
    </p:spTree>
    <p:extLst>
      <p:ext uri="{BB962C8B-B14F-4D97-AF65-F5344CB8AC3E}">
        <p14:creationId xmlns:p14="http://schemas.microsoft.com/office/powerpoint/2010/main" val="3591507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B9DC7-A884-B1FB-2A67-A80621308C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5135BA-2B08-D045-570A-0A171C6DFE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283523-57BC-2BFD-8232-127368F25DBC}"/>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E6E89B1E-1103-25F3-FD16-84F6AE6F4F8D}"/>
              </a:ext>
            </a:extLst>
          </p:cNvPr>
          <p:cNvSpPr>
            <a:spLocks noGrp="1"/>
          </p:cNvSpPr>
          <p:nvPr>
            <p:ph type="sldNum" sz="quarter" idx="5"/>
          </p:nvPr>
        </p:nvSpPr>
        <p:spPr/>
        <p:txBody>
          <a:bodyPr/>
          <a:lstStyle/>
          <a:p>
            <a:fld id="{78E4A049-8685-4352-9DC2-828F08FD542B}" type="slidenum">
              <a:rPr lang="en-US" smtClean="0"/>
              <a:pPr/>
              <a:t>4</a:t>
            </a:fld>
            <a:endParaRPr lang="en-US"/>
          </a:p>
        </p:txBody>
      </p:sp>
    </p:spTree>
    <p:extLst>
      <p:ext uri="{BB962C8B-B14F-4D97-AF65-F5344CB8AC3E}">
        <p14:creationId xmlns:p14="http://schemas.microsoft.com/office/powerpoint/2010/main" val="620616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587BA-D676-3081-286F-B14597E3BB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FD1CC0-3949-B5C5-6206-DC82BADF5F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F9C265-B35C-EA80-FF35-FBA677646F8E}"/>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D4BB6450-DB44-5E3A-C0D0-5CC53B4DD648}"/>
              </a:ext>
            </a:extLst>
          </p:cNvPr>
          <p:cNvSpPr>
            <a:spLocks noGrp="1"/>
          </p:cNvSpPr>
          <p:nvPr>
            <p:ph type="sldNum" sz="quarter" idx="5"/>
          </p:nvPr>
        </p:nvSpPr>
        <p:spPr/>
        <p:txBody>
          <a:bodyPr/>
          <a:lstStyle/>
          <a:p>
            <a:fld id="{78E4A049-8685-4352-9DC2-828F08FD542B}" type="slidenum">
              <a:rPr lang="en-US" smtClean="0"/>
              <a:pPr/>
              <a:t>5</a:t>
            </a:fld>
            <a:endParaRPr lang="en-US"/>
          </a:p>
        </p:txBody>
      </p:sp>
    </p:spTree>
    <p:extLst>
      <p:ext uri="{BB962C8B-B14F-4D97-AF65-F5344CB8AC3E}">
        <p14:creationId xmlns:p14="http://schemas.microsoft.com/office/powerpoint/2010/main" val="1060961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EF1B3-096A-5416-D4EC-8DE7075165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F1B06B-8E94-DFAA-E499-96764BEA3E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7C6833-CA87-23B5-EDD6-64A1941211D4}"/>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EEB2C332-7FA8-A438-9F7D-9E2BAA61CFE5}"/>
              </a:ext>
            </a:extLst>
          </p:cNvPr>
          <p:cNvSpPr>
            <a:spLocks noGrp="1"/>
          </p:cNvSpPr>
          <p:nvPr>
            <p:ph type="sldNum" sz="quarter" idx="5"/>
          </p:nvPr>
        </p:nvSpPr>
        <p:spPr/>
        <p:txBody>
          <a:bodyPr/>
          <a:lstStyle/>
          <a:p>
            <a:fld id="{78E4A049-8685-4352-9DC2-828F08FD542B}" type="slidenum">
              <a:rPr lang="en-US" smtClean="0"/>
              <a:pPr/>
              <a:t>6</a:t>
            </a:fld>
            <a:endParaRPr lang="en-US"/>
          </a:p>
        </p:txBody>
      </p:sp>
    </p:spTree>
    <p:extLst>
      <p:ext uri="{BB962C8B-B14F-4D97-AF65-F5344CB8AC3E}">
        <p14:creationId xmlns:p14="http://schemas.microsoft.com/office/powerpoint/2010/main" val="3210420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1FBEA-4E50-6454-802F-F2BFAFE9CD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5A0835-0C2D-BB72-A470-C1A4D72E6C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A671DE-872C-4E2F-CEAE-486D403301DB}"/>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F3C028F2-934D-C7A1-DC45-7B6374FBAD4F}"/>
              </a:ext>
            </a:extLst>
          </p:cNvPr>
          <p:cNvSpPr>
            <a:spLocks noGrp="1"/>
          </p:cNvSpPr>
          <p:nvPr>
            <p:ph type="sldNum" sz="quarter" idx="5"/>
          </p:nvPr>
        </p:nvSpPr>
        <p:spPr/>
        <p:txBody>
          <a:bodyPr/>
          <a:lstStyle/>
          <a:p>
            <a:fld id="{78E4A049-8685-4352-9DC2-828F08FD542B}" type="slidenum">
              <a:rPr lang="en-US" smtClean="0"/>
              <a:pPr/>
              <a:t>7</a:t>
            </a:fld>
            <a:endParaRPr lang="en-US"/>
          </a:p>
        </p:txBody>
      </p:sp>
    </p:spTree>
    <p:extLst>
      <p:ext uri="{BB962C8B-B14F-4D97-AF65-F5344CB8AC3E}">
        <p14:creationId xmlns:p14="http://schemas.microsoft.com/office/powerpoint/2010/main" val="1518491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A50A9-5840-6F42-32DB-547552A109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2FD9D8-288A-D929-8D0B-F92854E1F5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622123-CA03-0E86-9B25-F89D85AD6E76}"/>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E9AE4A20-06FD-DC9B-40D6-AFD242B7B0E1}"/>
              </a:ext>
            </a:extLst>
          </p:cNvPr>
          <p:cNvSpPr>
            <a:spLocks noGrp="1"/>
          </p:cNvSpPr>
          <p:nvPr>
            <p:ph type="sldNum" sz="quarter" idx="5"/>
          </p:nvPr>
        </p:nvSpPr>
        <p:spPr/>
        <p:txBody>
          <a:bodyPr/>
          <a:lstStyle/>
          <a:p>
            <a:fld id="{78E4A049-8685-4352-9DC2-828F08FD542B}" type="slidenum">
              <a:rPr lang="en-US" smtClean="0"/>
              <a:pPr/>
              <a:t>9</a:t>
            </a:fld>
            <a:endParaRPr lang="en-US"/>
          </a:p>
        </p:txBody>
      </p:sp>
    </p:spTree>
    <p:extLst>
      <p:ext uri="{BB962C8B-B14F-4D97-AF65-F5344CB8AC3E}">
        <p14:creationId xmlns:p14="http://schemas.microsoft.com/office/powerpoint/2010/main" val="3834032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5b48ad2406_0_5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r>
              <a:rPr lang="en-US" sz="1200" b="0" i="0" u="none" strike="noStrike" kern="1200" baseline="0" dirty="0">
                <a:solidFill>
                  <a:schemeClr val="tx1"/>
                </a:solidFill>
                <a:latin typeface="+mn-lt"/>
                <a:ea typeface="+mn-ea"/>
                <a:cs typeface="+mn-cs"/>
              </a:rPr>
              <a:t>The TE EZ-Application - is all about the </a:t>
            </a:r>
            <a:r>
              <a:rPr lang="en-US" sz="1200" b="1" i="0" u="none" strike="noStrike" kern="1200" baseline="0" dirty="0">
                <a:solidFill>
                  <a:schemeClr val="tx1"/>
                </a:solidFill>
                <a:latin typeface="+mn-lt"/>
                <a:ea typeface="+mn-ea"/>
                <a:cs typeface="+mn-cs"/>
              </a:rPr>
              <a:t>student.</a:t>
            </a:r>
          </a:p>
          <a:p>
            <a:r>
              <a:rPr lang="en-US" sz="1200" b="0" i="0" u="none" strike="noStrike" kern="1200" baseline="0" dirty="0">
                <a:solidFill>
                  <a:schemeClr val="tx1"/>
                </a:solidFill>
                <a:latin typeface="+mn-lt"/>
                <a:ea typeface="+mn-ea"/>
                <a:cs typeface="+mn-cs"/>
              </a:rPr>
              <a:t>► The </a:t>
            </a:r>
            <a:r>
              <a:rPr lang="en-US" sz="1200" b="1" i="0" u="none" strike="noStrike" kern="1200" baseline="0" dirty="0">
                <a:solidFill>
                  <a:schemeClr val="tx1"/>
                </a:solidFill>
                <a:latin typeface="+mn-lt"/>
                <a:ea typeface="+mn-ea"/>
                <a:cs typeface="+mn-cs"/>
              </a:rPr>
              <a:t>student </a:t>
            </a:r>
            <a:r>
              <a:rPr lang="en-US" sz="1200" b="0" i="0" u="none" strike="noStrike" kern="1200" baseline="0" dirty="0">
                <a:solidFill>
                  <a:schemeClr val="tx1"/>
                </a:solidFill>
                <a:latin typeface="+mn-lt"/>
                <a:ea typeface="+mn-ea"/>
                <a:cs typeface="+mn-cs"/>
              </a:rPr>
              <a:t>should have an email account besides their high school email</a:t>
            </a:r>
          </a:p>
          <a:p>
            <a:r>
              <a:rPr lang="en-US" sz="1200" b="0" i="0" u="none" strike="noStrike" kern="1200" baseline="0" dirty="0">
                <a:solidFill>
                  <a:schemeClr val="tx1"/>
                </a:solidFill>
                <a:latin typeface="+mn-lt"/>
                <a:ea typeface="+mn-ea"/>
                <a:cs typeface="+mn-cs"/>
              </a:rPr>
              <a:t>address.</a:t>
            </a:r>
          </a:p>
          <a:p>
            <a:r>
              <a:rPr lang="en-US" sz="1200" b="0" i="0" u="none" strike="noStrike" kern="1200" baseline="0" dirty="0">
                <a:solidFill>
                  <a:schemeClr val="tx1"/>
                </a:solidFill>
                <a:latin typeface="+mn-lt"/>
                <a:ea typeface="+mn-ea"/>
                <a:cs typeface="+mn-cs"/>
              </a:rPr>
              <a:t>► Consider creating a Gmail, Yahoo, Hotmail or other commercial email account</a:t>
            </a:r>
          </a:p>
          <a:p>
            <a:r>
              <a:rPr lang="en-US" sz="1200" b="0" i="0" u="none" strike="noStrike" kern="1200" baseline="0" dirty="0">
                <a:solidFill>
                  <a:schemeClr val="tx1"/>
                </a:solidFill>
                <a:latin typeface="+mn-lt"/>
                <a:ea typeface="+mn-ea"/>
                <a:cs typeface="+mn-cs"/>
              </a:rPr>
              <a:t>option.</a:t>
            </a:r>
          </a:p>
          <a:p>
            <a:r>
              <a:rPr lang="en-US" sz="1200" b="0" i="0" u="none" strike="noStrike" kern="1200" baseline="0" dirty="0">
                <a:solidFill>
                  <a:schemeClr val="tx1"/>
                </a:solidFill>
                <a:latin typeface="+mn-lt"/>
                <a:ea typeface="+mn-ea"/>
                <a:cs typeface="+mn-cs"/>
              </a:rPr>
              <a:t>► Be sure the </a:t>
            </a:r>
            <a:r>
              <a:rPr lang="en-US" sz="1200" b="1" i="0" u="none" strike="noStrike" kern="1200" baseline="0" dirty="0">
                <a:solidFill>
                  <a:schemeClr val="tx1"/>
                </a:solidFill>
                <a:latin typeface="+mn-lt"/>
                <a:ea typeface="+mn-ea"/>
                <a:cs typeface="+mn-cs"/>
              </a:rPr>
              <a:t>student </a:t>
            </a:r>
            <a:r>
              <a:rPr lang="en-US" sz="1200" b="0" i="0" u="none" strike="noStrike" kern="1200" baseline="0" dirty="0">
                <a:solidFill>
                  <a:schemeClr val="tx1"/>
                </a:solidFill>
                <a:latin typeface="+mn-lt"/>
                <a:ea typeface="+mn-ea"/>
                <a:cs typeface="+mn-cs"/>
              </a:rPr>
              <a:t>email address is professional, considering something like</a:t>
            </a:r>
          </a:p>
          <a:p>
            <a:r>
              <a:rPr lang="en-US" sz="1200" b="0" i="0" u="none" strike="noStrike" kern="1200" baseline="0" dirty="0">
                <a:solidFill>
                  <a:schemeClr val="tx1"/>
                </a:solidFill>
                <a:latin typeface="+mn-lt"/>
                <a:ea typeface="+mn-ea"/>
                <a:cs typeface="+mn-cs"/>
              </a:rPr>
              <a:t>firstname.lastname2024@name of email provider.com.</a:t>
            </a:r>
          </a:p>
          <a:p>
            <a:r>
              <a:rPr lang="en-US" sz="1200" b="0" i="0" u="none" strike="noStrike" kern="1200" baseline="0" dirty="0">
                <a:solidFill>
                  <a:schemeClr val="tx1"/>
                </a:solidFill>
                <a:latin typeface="+mn-lt"/>
                <a:ea typeface="+mn-ea"/>
                <a:cs typeface="+mn-cs"/>
              </a:rPr>
              <a:t>► Never use the parent’s personal or work email address to create the account.</a:t>
            </a:r>
          </a:p>
          <a:p>
            <a:r>
              <a:rPr lang="en-US" sz="1200" b="0" i="0" u="none" strike="noStrike" kern="1200" baseline="0" dirty="0">
                <a:solidFill>
                  <a:schemeClr val="tx1"/>
                </a:solidFill>
                <a:latin typeface="+mn-lt"/>
                <a:ea typeface="+mn-ea"/>
                <a:cs typeface="+mn-cs"/>
              </a:rPr>
              <a:t>► If the </a:t>
            </a:r>
            <a:r>
              <a:rPr lang="en-US" sz="1200" b="1" i="0" u="none" strike="noStrike" kern="1200" baseline="0" dirty="0">
                <a:solidFill>
                  <a:schemeClr val="tx1"/>
                </a:solidFill>
                <a:latin typeface="+mn-lt"/>
                <a:ea typeface="+mn-ea"/>
                <a:cs typeface="+mn-cs"/>
              </a:rPr>
              <a:t>student </a:t>
            </a:r>
            <a:r>
              <a:rPr lang="en-US" sz="1200" b="0" i="0" u="none" strike="noStrike" kern="1200" baseline="0" dirty="0">
                <a:solidFill>
                  <a:schemeClr val="tx1"/>
                </a:solidFill>
                <a:latin typeface="+mn-lt"/>
                <a:ea typeface="+mn-ea"/>
                <a:cs typeface="+mn-cs"/>
              </a:rPr>
              <a:t>is also the eligible employee, still use a different </a:t>
            </a:r>
            <a:r>
              <a:rPr lang="en-US" sz="1200" b="1" i="0" u="none" strike="noStrike" kern="1200" baseline="0" dirty="0">
                <a:solidFill>
                  <a:schemeClr val="tx1"/>
                </a:solidFill>
                <a:latin typeface="+mn-lt"/>
                <a:ea typeface="+mn-ea"/>
                <a:cs typeface="+mn-cs"/>
              </a:rPr>
              <a:t>student </a:t>
            </a:r>
            <a:r>
              <a:rPr lang="en-US" sz="1200" b="0" i="0" u="none" strike="noStrike" kern="1200" baseline="0" dirty="0">
                <a:solidFill>
                  <a:schemeClr val="tx1"/>
                </a:solidFill>
                <a:latin typeface="+mn-lt"/>
                <a:ea typeface="+mn-ea"/>
                <a:cs typeface="+mn-cs"/>
              </a:rPr>
              <a:t>account email</a:t>
            </a:r>
          </a:p>
          <a:p>
            <a:r>
              <a:rPr lang="en-US" sz="1200" b="0" i="0" u="none" strike="noStrike" kern="1200" baseline="0" dirty="0">
                <a:solidFill>
                  <a:schemeClr val="tx1"/>
                </a:solidFill>
                <a:latin typeface="+mn-lt"/>
                <a:ea typeface="+mn-ea"/>
                <a:cs typeface="+mn-cs"/>
              </a:rPr>
              <a:t>address.</a:t>
            </a:r>
          </a:p>
          <a:p>
            <a:r>
              <a:rPr lang="en-US" sz="1200" b="0" i="0" u="none" strike="noStrike" kern="1200" baseline="0" dirty="0">
                <a:solidFill>
                  <a:schemeClr val="tx1"/>
                </a:solidFill>
                <a:latin typeface="+mn-lt"/>
                <a:ea typeface="+mn-ea"/>
                <a:cs typeface="+mn-cs"/>
              </a:rPr>
              <a:t>► The </a:t>
            </a:r>
            <a:r>
              <a:rPr lang="en-US" sz="1200" b="1" i="0" u="none" strike="noStrike" kern="1200" baseline="0" dirty="0">
                <a:solidFill>
                  <a:schemeClr val="tx1"/>
                </a:solidFill>
                <a:latin typeface="+mn-lt"/>
                <a:ea typeface="+mn-ea"/>
                <a:cs typeface="+mn-cs"/>
              </a:rPr>
              <a:t>student </a:t>
            </a:r>
            <a:r>
              <a:rPr lang="en-US" sz="1200" b="0" i="0" u="none" strike="noStrike" kern="1200" baseline="0" dirty="0">
                <a:solidFill>
                  <a:schemeClr val="tx1"/>
                </a:solidFill>
                <a:latin typeface="+mn-lt"/>
                <a:ea typeface="+mn-ea"/>
                <a:cs typeface="+mn-cs"/>
              </a:rPr>
              <a:t>is creating a Tuition Exchange account, which stays with the</a:t>
            </a:r>
          </a:p>
          <a:p>
            <a:r>
              <a:rPr lang="en-US" sz="1200" b="1" i="0" u="none" strike="noStrike" kern="1200" baseline="0" dirty="0">
                <a:solidFill>
                  <a:schemeClr val="tx1"/>
                </a:solidFill>
                <a:latin typeface="+mn-lt"/>
                <a:ea typeface="+mn-ea"/>
                <a:cs typeface="+mn-cs"/>
              </a:rPr>
              <a:t>student </a:t>
            </a:r>
            <a:r>
              <a:rPr lang="en-US" sz="1200" b="0" i="0" u="none" strike="noStrike" kern="1200" baseline="0" dirty="0">
                <a:solidFill>
                  <a:schemeClr val="tx1"/>
                </a:solidFill>
                <a:latin typeface="+mn-lt"/>
                <a:ea typeface="+mn-ea"/>
                <a:cs typeface="+mn-cs"/>
              </a:rPr>
              <a:t>throughout their educational journey as a TE scholar.</a:t>
            </a:r>
          </a:p>
          <a:p>
            <a:r>
              <a:rPr lang="en-US" sz="1200" b="0" i="0" u="none" strike="noStrike" kern="1200" baseline="0" dirty="0">
                <a:solidFill>
                  <a:schemeClr val="tx1"/>
                </a:solidFill>
                <a:latin typeface="+mn-lt"/>
                <a:ea typeface="+mn-ea"/>
                <a:cs typeface="+mn-cs"/>
              </a:rPr>
              <a:t>► Should the </a:t>
            </a:r>
            <a:r>
              <a:rPr lang="en-US" sz="1200" b="1" i="0" u="none" strike="noStrike" kern="1200" baseline="0" dirty="0">
                <a:solidFill>
                  <a:schemeClr val="tx1"/>
                </a:solidFill>
                <a:latin typeface="+mn-lt"/>
                <a:ea typeface="+mn-ea"/>
                <a:cs typeface="+mn-cs"/>
              </a:rPr>
              <a:t>student </a:t>
            </a:r>
            <a:r>
              <a:rPr lang="en-US" sz="1200" b="0" i="0" u="none" strike="noStrike" kern="1200" baseline="0" dirty="0">
                <a:solidFill>
                  <a:schemeClr val="tx1"/>
                </a:solidFill>
                <a:latin typeface="+mn-lt"/>
                <a:ea typeface="+mn-ea"/>
                <a:cs typeface="+mn-cs"/>
              </a:rPr>
              <a:t>wish to transfer, take a leave of absence, or stop</a:t>
            </a:r>
            <a:endParaRPr dirty="0"/>
          </a:p>
        </p:txBody>
      </p:sp>
      <p:sp>
        <p:nvSpPr>
          <p:cNvPr id="257" name="Google Shape;257;g35b48ad2406_0_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Applying for Tuition exchange is separate from applying for Admissions or applying for Financial aid. </a:t>
            </a:r>
          </a:p>
          <a:p>
            <a:r>
              <a:rPr lang="en-US" dirty="0"/>
              <a:t>Refer to the school for application requirements and deadlines. </a:t>
            </a:r>
          </a:p>
        </p:txBody>
      </p:sp>
      <p:sp>
        <p:nvSpPr>
          <p:cNvPr id="4" name="Slide Number Placeholder 3"/>
          <p:cNvSpPr>
            <a:spLocks noGrp="1"/>
          </p:cNvSpPr>
          <p:nvPr>
            <p:ph type="sldNum" sz="quarter" idx="5"/>
          </p:nvPr>
        </p:nvSpPr>
        <p:spPr/>
        <p:txBody>
          <a:bodyPr/>
          <a:lstStyle/>
          <a:p>
            <a:fld id="{78E4A049-8685-4352-9DC2-828F08FD542B}" type="slidenum">
              <a:rPr lang="en-US" smtClean="0"/>
              <a:pPr/>
              <a:t>13</a:t>
            </a:fld>
            <a:endParaRPr lang="en-US"/>
          </a:p>
        </p:txBody>
      </p:sp>
    </p:spTree>
    <p:extLst>
      <p:ext uri="{BB962C8B-B14F-4D97-AF65-F5344CB8AC3E}">
        <p14:creationId xmlns:p14="http://schemas.microsoft.com/office/powerpoint/2010/main" val="9770800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2D0595-5770-C96B-A9D1-4F753B181841}"/>
              </a:ext>
            </a:extLst>
          </p:cNvPr>
          <p:cNvSpPr>
            <a:spLocks noGrp="1"/>
          </p:cNvSpPr>
          <p:nvPr>
            <p:ph type="ctrTitle" hasCustomPrompt="1"/>
          </p:nvPr>
        </p:nvSpPr>
        <p:spPr>
          <a:xfrm>
            <a:off x="609600" y="2836309"/>
            <a:ext cx="9144000" cy="1524001"/>
          </a:xfrm>
        </p:spPr>
        <p:txBody>
          <a:bodyPr>
            <a:noAutofit/>
          </a:bodyPr>
          <a:lstStyle>
            <a:lvl1pPr>
              <a:lnSpc>
                <a:spcPts val="4200"/>
              </a:lnSpc>
              <a:defRPr sz="4000" b="1"/>
            </a:lvl1pPr>
          </a:lstStyle>
          <a:p>
            <a:r>
              <a:rPr lang="en-US" dirty="0"/>
              <a:t>Click to edit</a:t>
            </a:r>
            <a:br>
              <a:rPr lang="en-US" dirty="0"/>
            </a:br>
            <a:r>
              <a:rPr lang="en-US" dirty="0"/>
              <a:t>Master title style</a:t>
            </a:r>
          </a:p>
        </p:txBody>
      </p:sp>
      <p:sp>
        <p:nvSpPr>
          <p:cNvPr id="9" name="Subtitle 2">
            <a:extLst>
              <a:ext uri="{FF2B5EF4-FFF2-40B4-BE49-F238E27FC236}">
                <a16:creationId xmlns:a16="http://schemas.microsoft.com/office/drawing/2014/main" id="{CE14D3FB-B92A-0140-6727-1A2CFC21BC24}"/>
              </a:ext>
            </a:extLst>
          </p:cNvPr>
          <p:cNvSpPr>
            <a:spLocks noGrp="1"/>
          </p:cNvSpPr>
          <p:nvPr>
            <p:ph type="subTitle" idx="1"/>
          </p:nvPr>
        </p:nvSpPr>
        <p:spPr>
          <a:xfrm>
            <a:off x="609600" y="4591957"/>
            <a:ext cx="9144000" cy="990600"/>
          </a:xfrm>
        </p:spPr>
        <p:txBody>
          <a:bodyPr anchor="t" anchorCtr="0">
            <a:normAutofit/>
          </a:bodyPr>
          <a:lstStyle>
            <a:lvl1pPr marL="0" indent="0" algn="l">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11" name="Picture 10" descr="A red letter w on a black background&#10;&#10;Description automatically generated">
            <a:extLst>
              <a:ext uri="{FF2B5EF4-FFF2-40B4-BE49-F238E27FC236}">
                <a16:creationId xmlns:a16="http://schemas.microsoft.com/office/drawing/2014/main" id="{16AFF59A-392A-B90D-90C3-40ADAD4A640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2078" y="990600"/>
            <a:ext cx="3393650" cy="1097280"/>
          </a:xfrm>
          <a:prstGeom prst="rect">
            <a:avLst/>
          </a:prstGeom>
        </p:spPr>
      </p:pic>
      <p:pic>
        <p:nvPicPr>
          <p:cNvPr id="12" name="Picture 11" descr="A grey logo with text&#10;&#10;Description automatically generated">
            <a:extLst>
              <a:ext uri="{FF2B5EF4-FFF2-40B4-BE49-F238E27FC236}">
                <a16:creationId xmlns:a16="http://schemas.microsoft.com/office/drawing/2014/main" id="{4C1E441D-3FAC-DA36-0F0B-FE18196D7950}"/>
              </a:ext>
            </a:extLst>
          </p:cNvPr>
          <p:cNvPicPr>
            <a:picLocks noChangeAspect="1"/>
          </p:cNvPicPr>
          <p:nvPr userDrawn="1"/>
        </p:nvPicPr>
        <p:blipFill rotWithShape="1">
          <a:blip r:embed="rId3" cstate="print">
            <a:alphaModFix amt="20000"/>
            <a:extLst>
              <a:ext uri="{28A0092B-C50C-407E-A947-70E740481C1C}">
                <a14:useLocalDpi xmlns:a14="http://schemas.microsoft.com/office/drawing/2010/main" val="0"/>
              </a:ext>
            </a:extLst>
          </a:blip>
          <a:srcRect r="10769" b="12037"/>
          <a:stretch/>
        </p:blipFill>
        <p:spPr>
          <a:xfrm>
            <a:off x="8112370" y="2836309"/>
            <a:ext cx="4079630" cy="4021691"/>
          </a:xfrm>
          <a:prstGeom prst="rect">
            <a:avLst/>
          </a:prstGeom>
        </p:spPr>
      </p:pic>
    </p:spTree>
  </p:cSld>
  <p:clrMapOvr>
    <a:masterClrMapping/>
  </p:clrMapOvr>
  <p:hf hdr="0" dt="0"/>
  <p:extLst>
    <p:ext uri="{DCECCB84-F9BA-43D5-87BE-67443E8EF086}">
      <p15:sldGuideLst xmlns:p15="http://schemas.microsoft.com/office/powerpoint/2012/main">
        <p15:guide id="1" pos="45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nSpc>
                <a:spcPts val="3800"/>
              </a:lnSpc>
              <a:defRPr/>
            </a:lvl1pPr>
          </a:lstStyle>
          <a:p>
            <a:r>
              <a:rPr lang="en-US" dirty="0"/>
              <a:t>Click to edit Master title style</a:t>
            </a:r>
            <a:br>
              <a:rPr lang="en-US" dirty="0"/>
            </a:br>
            <a:r>
              <a:rPr lang="en-US" dirty="0" err="1"/>
              <a:t>ghghghg</a:t>
            </a:r>
            <a:endParaRPr lang="en-US" dirty="0"/>
          </a:p>
        </p:txBody>
      </p:sp>
      <p:sp>
        <p:nvSpPr>
          <p:cNvPr id="36" name="Picture Placeholder 29">
            <a:extLst>
              <a:ext uri="{FF2B5EF4-FFF2-40B4-BE49-F238E27FC236}">
                <a16:creationId xmlns:a16="http://schemas.microsoft.com/office/drawing/2014/main" id="{5244BC53-C119-4F58-759C-4315A0FAAA39}"/>
              </a:ext>
            </a:extLst>
          </p:cNvPr>
          <p:cNvSpPr>
            <a:spLocks noGrp="1"/>
          </p:cNvSpPr>
          <p:nvPr>
            <p:ph type="pic" sz="quarter" idx="10"/>
          </p:nvPr>
        </p:nvSpPr>
        <p:spPr>
          <a:xfrm>
            <a:off x="609600" y="1798655"/>
            <a:ext cx="3560461" cy="2009669"/>
          </a:xfrm>
        </p:spPr>
        <p:txBody>
          <a:bodyPr/>
          <a:lstStyle/>
          <a:p>
            <a:endParaRPr lang="en-US"/>
          </a:p>
        </p:txBody>
      </p:sp>
      <p:sp>
        <p:nvSpPr>
          <p:cNvPr id="37" name="Picture Placeholder 29">
            <a:extLst>
              <a:ext uri="{FF2B5EF4-FFF2-40B4-BE49-F238E27FC236}">
                <a16:creationId xmlns:a16="http://schemas.microsoft.com/office/drawing/2014/main" id="{A49D9818-2411-344C-A56B-875F98535DE9}"/>
              </a:ext>
            </a:extLst>
          </p:cNvPr>
          <p:cNvSpPr>
            <a:spLocks noGrp="1"/>
          </p:cNvSpPr>
          <p:nvPr>
            <p:ph type="pic" sz="quarter" idx="11"/>
          </p:nvPr>
        </p:nvSpPr>
        <p:spPr>
          <a:xfrm>
            <a:off x="609599" y="3971259"/>
            <a:ext cx="3560461" cy="2009669"/>
          </a:xfrm>
        </p:spPr>
        <p:txBody>
          <a:bodyPr/>
          <a:lstStyle/>
          <a:p>
            <a:endParaRPr lang="en-US"/>
          </a:p>
        </p:txBody>
      </p:sp>
      <p:sp>
        <p:nvSpPr>
          <p:cNvPr id="38" name="Picture Placeholder 29">
            <a:extLst>
              <a:ext uri="{FF2B5EF4-FFF2-40B4-BE49-F238E27FC236}">
                <a16:creationId xmlns:a16="http://schemas.microsoft.com/office/drawing/2014/main" id="{29DEAC6C-0B95-082C-AE64-4DB58BBA1ACE}"/>
              </a:ext>
            </a:extLst>
          </p:cNvPr>
          <p:cNvSpPr>
            <a:spLocks noGrp="1"/>
          </p:cNvSpPr>
          <p:nvPr>
            <p:ph type="pic" sz="quarter" idx="12"/>
          </p:nvPr>
        </p:nvSpPr>
        <p:spPr>
          <a:xfrm>
            <a:off x="4315769" y="1798655"/>
            <a:ext cx="3560461" cy="2009669"/>
          </a:xfrm>
        </p:spPr>
        <p:txBody>
          <a:bodyPr/>
          <a:lstStyle/>
          <a:p>
            <a:endParaRPr lang="en-US"/>
          </a:p>
        </p:txBody>
      </p:sp>
      <p:sp>
        <p:nvSpPr>
          <p:cNvPr id="39" name="Picture Placeholder 29">
            <a:extLst>
              <a:ext uri="{FF2B5EF4-FFF2-40B4-BE49-F238E27FC236}">
                <a16:creationId xmlns:a16="http://schemas.microsoft.com/office/drawing/2014/main" id="{563B06A4-C363-484C-CF9B-67A85842D4C8}"/>
              </a:ext>
            </a:extLst>
          </p:cNvPr>
          <p:cNvSpPr>
            <a:spLocks noGrp="1"/>
          </p:cNvSpPr>
          <p:nvPr>
            <p:ph type="pic" sz="quarter" idx="13"/>
          </p:nvPr>
        </p:nvSpPr>
        <p:spPr>
          <a:xfrm>
            <a:off x="4315768" y="3971259"/>
            <a:ext cx="3560461" cy="2009669"/>
          </a:xfrm>
        </p:spPr>
        <p:txBody>
          <a:bodyPr/>
          <a:lstStyle/>
          <a:p>
            <a:endParaRPr lang="en-US"/>
          </a:p>
        </p:txBody>
      </p:sp>
      <p:sp>
        <p:nvSpPr>
          <p:cNvPr id="40" name="Picture Placeholder 29">
            <a:extLst>
              <a:ext uri="{FF2B5EF4-FFF2-40B4-BE49-F238E27FC236}">
                <a16:creationId xmlns:a16="http://schemas.microsoft.com/office/drawing/2014/main" id="{6A31F244-4234-8398-1A92-815E5A2CE893}"/>
              </a:ext>
            </a:extLst>
          </p:cNvPr>
          <p:cNvSpPr>
            <a:spLocks noGrp="1"/>
          </p:cNvSpPr>
          <p:nvPr>
            <p:ph type="pic" sz="quarter" idx="14"/>
          </p:nvPr>
        </p:nvSpPr>
        <p:spPr>
          <a:xfrm>
            <a:off x="8021940" y="1798655"/>
            <a:ext cx="3560461" cy="2009669"/>
          </a:xfrm>
        </p:spPr>
        <p:txBody>
          <a:bodyPr/>
          <a:lstStyle/>
          <a:p>
            <a:endParaRPr lang="en-US"/>
          </a:p>
        </p:txBody>
      </p:sp>
      <p:sp>
        <p:nvSpPr>
          <p:cNvPr id="41" name="Picture Placeholder 29">
            <a:extLst>
              <a:ext uri="{FF2B5EF4-FFF2-40B4-BE49-F238E27FC236}">
                <a16:creationId xmlns:a16="http://schemas.microsoft.com/office/drawing/2014/main" id="{A98A7173-01A5-7FE9-3F9D-EB7D34B47BE4}"/>
              </a:ext>
            </a:extLst>
          </p:cNvPr>
          <p:cNvSpPr>
            <a:spLocks noGrp="1"/>
          </p:cNvSpPr>
          <p:nvPr>
            <p:ph type="pic" sz="quarter" idx="15"/>
          </p:nvPr>
        </p:nvSpPr>
        <p:spPr>
          <a:xfrm>
            <a:off x="8021939" y="3971259"/>
            <a:ext cx="3560461" cy="2009669"/>
          </a:xfrm>
        </p:spPr>
        <p:txBody>
          <a:bodyPr/>
          <a:lstStyle/>
          <a:p>
            <a:endParaRPr lang="en-US"/>
          </a:p>
        </p:txBody>
      </p:sp>
    </p:spTree>
    <p:extLst>
      <p:ext uri="{BB962C8B-B14F-4D97-AF65-F5344CB8AC3E}">
        <p14:creationId xmlns:p14="http://schemas.microsoft.com/office/powerpoint/2010/main" val="51941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able Placeholder 3">
            <a:extLst>
              <a:ext uri="{FF2B5EF4-FFF2-40B4-BE49-F238E27FC236}">
                <a16:creationId xmlns:a16="http://schemas.microsoft.com/office/drawing/2014/main" id="{F515B657-5011-7715-8F0C-0D7032BCB695}"/>
              </a:ext>
            </a:extLst>
          </p:cNvPr>
          <p:cNvSpPr>
            <a:spLocks noGrp="1"/>
          </p:cNvSpPr>
          <p:nvPr>
            <p:ph type="tbl" sz="quarter" idx="16"/>
          </p:nvPr>
        </p:nvSpPr>
        <p:spPr>
          <a:xfrm>
            <a:off x="609599" y="1798638"/>
            <a:ext cx="10972801" cy="4183062"/>
          </a:xfrm>
        </p:spPr>
        <p:txBody>
          <a:bodyPr/>
          <a:lstStyle/>
          <a:p>
            <a:endParaRPr lang="en-US"/>
          </a:p>
        </p:txBody>
      </p:sp>
    </p:spTree>
    <p:extLst>
      <p:ext uri="{BB962C8B-B14F-4D97-AF65-F5344CB8AC3E}">
        <p14:creationId xmlns:p14="http://schemas.microsoft.com/office/powerpoint/2010/main" val="104269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6" name="Picture Placeholder 29">
            <a:extLst>
              <a:ext uri="{FF2B5EF4-FFF2-40B4-BE49-F238E27FC236}">
                <a16:creationId xmlns:a16="http://schemas.microsoft.com/office/drawing/2014/main" id="{5244BC53-C119-4F58-759C-4315A0FAAA39}"/>
              </a:ext>
            </a:extLst>
          </p:cNvPr>
          <p:cNvSpPr>
            <a:spLocks noGrp="1"/>
          </p:cNvSpPr>
          <p:nvPr>
            <p:ph type="pic" sz="quarter" idx="10"/>
          </p:nvPr>
        </p:nvSpPr>
        <p:spPr>
          <a:xfrm>
            <a:off x="609600" y="1798654"/>
            <a:ext cx="3560461" cy="3558535"/>
          </a:xfrm>
        </p:spPr>
        <p:txBody>
          <a:bodyPr/>
          <a:lstStyle/>
          <a:p>
            <a:endParaRPr lang="en-US" dirty="0"/>
          </a:p>
        </p:txBody>
      </p:sp>
      <p:sp>
        <p:nvSpPr>
          <p:cNvPr id="38" name="Picture Placeholder 29">
            <a:extLst>
              <a:ext uri="{FF2B5EF4-FFF2-40B4-BE49-F238E27FC236}">
                <a16:creationId xmlns:a16="http://schemas.microsoft.com/office/drawing/2014/main" id="{29DEAC6C-0B95-082C-AE64-4DB58BBA1ACE}"/>
              </a:ext>
            </a:extLst>
          </p:cNvPr>
          <p:cNvSpPr>
            <a:spLocks noGrp="1"/>
          </p:cNvSpPr>
          <p:nvPr>
            <p:ph type="pic" sz="quarter" idx="12"/>
          </p:nvPr>
        </p:nvSpPr>
        <p:spPr>
          <a:xfrm>
            <a:off x="4315769" y="1798655"/>
            <a:ext cx="3560461" cy="3558536"/>
          </a:xfrm>
        </p:spPr>
        <p:txBody>
          <a:bodyPr/>
          <a:lstStyle/>
          <a:p>
            <a:endParaRPr lang="en-US"/>
          </a:p>
        </p:txBody>
      </p:sp>
      <p:sp>
        <p:nvSpPr>
          <p:cNvPr id="40" name="Picture Placeholder 29">
            <a:extLst>
              <a:ext uri="{FF2B5EF4-FFF2-40B4-BE49-F238E27FC236}">
                <a16:creationId xmlns:a16="http://schemas.microsoft.com/office/drawing/2014/main" id="{6A31F244-4234-8398-1A92-815E5A2CE893}"/>
              </a:ext>
            </a:extLst>
          </p:cNvPr>
          <p:cNvSpPr>
            <a:spLocks noGrp="1"/>
          </p:cNvSpPr>
          <p:nvPr>
            <p:ph type="pic" sz="quarter" idx="14"/>
          </p:nvPr>
        </p:nvSpPr>
        <p:spPr>
          <a:xfrm>
            <a:off x="8021940" y="1798655"/>
            <a:ext cx="3560461" cy="3558536"/>
          </a:xfrm>
        </p:spPr>
        <p:txBody>
          <a:bodyPr/>
          <a:lstStyle/>
          <a:p>
            <a:endParaRPr lang="en-US"/>
          </a:p>
        </p:txBody>
      </p:sp>
      <p:sp>
        <p:nvSpPr>
          <p:cNvPr id="4" name="Text Placeholder 3">
            <a:extLst>
              <a:ext uri="{FF2B5EF4-FFF2-40B4-BE49-F238E27FC236}">
                <a16:creationId xmlns:a16="http://schemas.microsoft.com/office/drawing/2014/main" id="{EFD57F27-E780-1D1A-2235-3359A9AD23EE}"/>
              </a:ext>
            </a:extLst>
          </p:cNvPr>
          <p:cNvSpPr>
            <a:spLocks noGrp="1"/>
          </p:cNvSpPr>
          <p:nvPr>
            <p:ph type="body" sz="quarter" idx="16"/>
          </p:nvPr>
        </p:nvSpPr>
        <p:spPr>
          <a:xfrm>
            <a:off x="609597" y="5396947"/>
            <a:ext cx="3560461" cy="693312"/>
          </a:xfrm>
        </p:spPr>
        <p:txBody>
          <a:bodyPr>
            <a:noAutofit/>
          </a:bodyPr>
          <a:lstStyle>
            <a:lvl1pPr marL="0" indent="0" algn="ctr">
              <a:buNone/>
              <a:defRPr sz="1600"/>
            </a:lvl1pPr>
            <a:lvl2pPr marL="320040" indent="0" algn="ctr">
              <a:buNone/>
              <a:defRPr sz="1400"/>
            </a:lvl2pPr>
            <a:lvl3pPr marL="640080" indent="0" algn="ctr">
              <a:buNone/>
              <a:defRPr sz="1400"/>
            </a:lvl3pPr>
            <a:lvl4pPr marL="914400" indent="0" algn="ctr">
              <a:buNone/>
              <a:defRPr sz="1400"/>
            </a:lvl4pPr>
            <a:lvl5pPr marL="1143000" indent="0" algn="ctr">
              <a:buNone/>
              <a:defRPr sz="1400"/>
            </a:lvl5pPr>
          </a:lstStyle>
          <a:p>
            <a:pPr lvl="0"/>
            <a:r>
              <a:rPr lang="en-US" dirty="0"/>
              <a:t>Click to edit Master text</a:t>
            </a:r>
          </a:p>
        </p:txBody>
      </p:sp>
      <p:sp>
        <p:nvSpPr>
          <p:cNvPr id="6" name="TextBox 5">
            <a:extLst>
              <a:ext uri="{FF2B5EF4-FFF2-40B4-BE49-F238E27FC236}">
                <a16:creationId xmlns:a16="http://schemas.microsoft.com/office/drawing/2014/main" id="{48C3F6AF-61A0-8B1C-2E91-A2C94FBCE73C}"/>
              </a:ext>
            </a:extLst>
          </p:cNvPr>
          <p:cNvSpPr txBox="1"/>
          <p:nvPr userDrawn="1"/>
        </p:nvSpPr>
        <p:spPr>
          <a:xfrm>
            <a:off x="5327374" y="5396947"/>
            <a:ext cx="0" cy="0"/>
          </a:xfrm>
          <a:prstGeom prst="rect">
            <a:avLst/>
          </a:prstGeom>
          <a:noFill/>
        </p:spPr>
        <p:txBody>
          <a:bodyPr wrap="none" rtlCol="0">
            <a:noAutofit/>
          </a:bodyPr>
          <a:lstStyle/>
          <a:p>
            <a:pPr algn="ctr"/>
            <a:endParaRPr lang="en-US" sz="1600" dirty="0" err="1"/>
          </a:p>
        </p:txBody>
      </p:sp>
      <p:sp>
        <p:nvSpPr>
          <p:cNvPr id="7" name="Text Placeholder 3">
            <a:extLst>
              <a:ext uri="{FF2B5EF4-FFF2-40B4-BE49-F238E27FC236}">
                <a16:creationId xmlns:a16="http://schemas.microsoft.com/office/drawing/2014/main" id="{A23D2F03-3057-A9E9-4126-7CC220620444}"/>
              </a:ext>
            </a:extLst>
          </p:cNvPr>
          <p:cNvSpPr>
            <a:spLocks noGrp="1"/>
          </p:cNvSpPr>
          <p:nvPr>
            <p:ph type="body" sz="quarter" idx="17"/>
          </p:nvPr>
        </p:nvSpPr>
        <p:spPr>
          <a:xfrm>
            <a:off x="4315769" y="5396947"/>
            <a:ext cx="3560461" cy="693312"/>
          </a:xfrm>
        </p:spPr>
        <p:txBody>
          <a:bodyPr>
            <a:noAutofit/>
          </a:bodyPr>
          <a:lstStyle>
            <a:lvl1pPr marL="0" indent="0" algn="ctr">
              <a:buNone/>
              <a:defRPr sz="1600"/>
            </a:lvl1pPr>
            <a:lvl2pPr marL="320040" indent="0" algn="ctr">
              <a:buNone/>
              <a:defRPr sz="1400"/>
            </a:lvl2pPr>
            <a:lvl3pPr marL="640080" indent="0" algn="ctr">
              <a:buNone/>
              <a:defRPr sz="1400"/>
            </a:lvl3pPr>
            <a:lvl4pPr marL="914400" indent="0" algn="ctr">
              <a:buNone/>
              <a:defRPr sz="1400"/>
            </a:lvl4pPr>
            <a:lvl5pPr marL="1143000" indent="0" algn="ctr">
              <a:buNone/>
              <a:defRPr sz="1400"/>
            </a:lvl5pPr>
          </a:lstStyle>
          <a:p>
            <a:pPr lvl="0"/>
            <a:r>
              <a:rPr lang="en-US" dirty="0"/>
              <a:t>Click to edit Master text</a:t>
            </a:r>
          </a:p>
        </p:txBody>
      </p:sp>
      <p:sp>
        <p:nvSpPr>
          <p:cNvPr id="8" name="Text Placeholder 3">
            <a:extLst>
              <a:ext uri="{FF2B5EF4-FFF2-40B4-BE49-F238E27FC236}">
                <a16:creationId xmlns:a16="http://schemas.microsoft.com/office/drawing/2014/main" id="{6A58090A-63C8-ADC3-23D8-A48EFF69A45F}"/>
              </a:ext>
            </a:extLst>
          </p:cNvPr>
          <p:cNvSpPr>
            <a:spLocks noGrp="1"/>
          </p:cNvSpPr>
          <p:nvPr>
            <p:ph type="body" sz="quarter" idx="18"/>
          </p:nvPr>
        </p:nvSpPr>
        <p:spPr>
          <a:xfrm>
            <a:off x="8021939" y="5396947"/>
            <a:ext cx="3560461" cy="693312"/>
          </a:xfrm>
        </p:spPr>
        <p:txBody>
          <a:bodyPr>
            <a:noAutofit/>
          </a:bodyPr>
          <a:lstStyle>
            <a:lvl1pPr marL="0" indent="0" algn="ctr">
              <a:buNone/>
              <a:defRPr sz="1600"/>
            </a:lvl1pPr>
            <a:lvl2pPr marL="320040" indent="0" algn="ctr">
              <a:buNone/>
              <a:defRPr sz="1400"/>
            </a:lvl2pPr>
            <a:lvl3pPr marL="640080" indent="0" algn="ctr">
              <a:buNone/>
              <a:defRPr sz="1400"/>
            </a:lvl3pPr>
            <a:lvl4pPr marL="914400" indent="0" algn="ctr">
              <a:buNone/>
              <a:defRPr sz="1400"/>
            </a:lvl4pPr>
            <a:lvl5pPr marL="1143000" indent="0" algn="ctr">
              <a:buNone/>
              <a:defRPr sz="1400"/>
            </a:lvl5pPr>
          </a:lstStyle>
          <a:p>
            <a:pPr lvl="0"/>
            <a:r>
              <a:rPr lang="en-US" dirty="0"/>
              <a:t>Click to edit Master text</a:t>
            </a:r>
          </a:p>
        </p:txBody>
      </p:sp>
    </p:spTree>
    <p:extLst>
      <p:ext uri="{BB962C8B-B14F-4D97-AF65-F5344CB8AC3E}">
        <p14:creationId xmlns:p14="http://schemas.microsoft.com/office/powerpoint/2010/main" val="1530854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EFD57F27-E780-1D1A-2235-3359A9AD23EE}"/>
              </a:ext>
            </a:extLst>
          </p:cNvPr>
          <p:cNvSpPr>
            <a:spLocks noGrp="1"/>
          </p:cNvSpPr>
          <p:nvPr>
            <p:ph type="body" sz="quarter" idx="16"/>
          </p:nvPr>
        </p:nvSpPr>
        <p:spPr>
          <a:xfrm>
            <a:off x="609597" y="5396947"/>
            <a:ext cx="3560461" cy="693312"/>
          </a:xfrm>
        </p:spPr>
        <p:txBody>
          <a:bodyPr>
            <a:noAutofit/>
          </a:bodyPr>
          <a:lstStyle>
            <a:lvl1pPr marL="0" indent="0" algn="ctr">
              <a:buNone/>
              <a:defRPr sz="1600"/>
            </a:lvl1pPr>
            <a:lvl2pPr marL="320040" indent="0" algn="ctr">
              <a:buNone/>
              <a:defRPr sz="1400"/>
            </a:lvl2pPr>
            <a:lvl3pPr marL="640080" indent="0" algn="ctr">
              <a:buNone/>
              <a:defRPr sz="1400"/>
            </a:lvl3pPr>
            <a:lvl4pPr marL="914400" indent="0" algn="ctr">
              <a:buNone/>
              <a:defRPr sz="1400"/>
            </a:lvl4pPr>
            <a:lvl5pPr marL="1143000" indent="0" algn="ctr">
              <a:buNone/>
              <a:defRPr sz="1400"/>
            </a:lvl5pPr>
          </a:lstStyle>
          <a:p>
            <a:pPr lvl="0"/>
            <a:r>
              <a:rPr lang="en-US" dirty="0"/>
              <a:t>Click to edit Master text</a:t>
            </a:r>
          </a:p>
        </p:txBody>
      </p:sp>
      <p:sp>
        <p:nvSpPr>
          <p:cNvPr id="7" name="Text Placeholder 3">
            <a:extLst>
              <a:ext uri="{FF2B5EF4-FFF2-40B4-BE49-F238E27FC236}">
                <a16:creationId xmlns:a16="http://schemas.microsoft.com/office/drawing/2014/main" id="{A23D2F03-3057-A9E9-4126-7CC220620444}"/>
              </a:ext>
            </a:extLst>
          </p:cNvPr>
          <p:cNvSpPr>
            <a:spLocks noGrp="1"/>
          </p:cNvSpPr>
          <p:nvPr>
            <p:ph type="body" sz="quarter" idx="17"/>
          </p:nvPr>
        </p:nvSpPr>
        <p:spPr>
          <a:xfrm>
            <a:off x="4315769" y="5396947"/>
            <a:ext cx="3560461" cy="693312"/>
          </a:xfrm>
        </p:spPr>
        <p:txBody>
          <a:bodyPr>
            <a:noAutofit/>
          </a:bodyPr>
          <a:lstStyle>
            <a:lvl1pPr marL="0" indent="0" algn="ctr">
              <a:buNone/>
              <a:defRPr sz="1600"/>
            </a:lvl1pPr>
            <a:lvl2pPr marL="320040" indent="0" algn="ctr">
              <a:buNone/>
              <a:defRPr sz="1400"/>
            </a:lvl2pPr>
            <a:lvl3pPr marL="640080" indent="0" algn="ctr">
              <a:buNone/>
              <a:defRPr sz="1400"/>
            </a:lvl3pPr>
            <a:lvl4pPr marL="914400" indent="0" algn="ctr">
              <a:buNone/>
              <a:defRPr sz="1400"/>
            </a:lvl4pPr>
            <a:lvl5pPr marL="1143000" indent="0" algn="ctr">
              <a:buNone/>
              <a:defRPr sz="1400"/>
            </a:lvl5pPr>
          </a:lstStyle>
          <a:p>
            <a:pPr lvl="0"/>
            <a:r>
              <a:rPr lang="en-US" dirty="0"/>
              <a:t>Click to edit Master text</a:t>
            </a:r>
          </a:p>
        </p:txBody>
      </p:sp>
      <p:sp>
        <p:nvSpPr>
          <p:cNvPr id="8" name="Text Placeholder 3">
            <a:extLst>
              <a:ext uri="{FF2B5EF4-FFF2-40B4-BE49-F238E27FC236}">
                <a16:creationId xmlns:a16="http://schemas.microsoft.com/office/drawing/2014/main" id="{6A58090A-63C8-ADC3-23D8-A48EFF69A45F}"/>
              </a:ext>
            </a:extLst>
          </p:cNvPr>
          <p:cNvSpPr>
            <a:spLocks noGrp="1"/>
          </p:cNvSpPr>
          <p:nvPr>
            <p:ph type="body" sz="quarter" idx="18"/>
          </p:nvPr>
        </p:nvSpPr>
        <p:spPr>
          <a:xfrm>
            <a:off x="8021939" y="5396947"/>
            <a:ext cx="3560461" cy="693312"/>
          </a:xfrm>
        </p:spPr>
        <p:txBody>
          <a:bodyPr>
            <a:noAutofit/>
          </a:bodyPr>
          <a:lstStyle>
            <a:lvl1pPr marL="0" indent="0" algn="ctr">
              <a:buNone/>
              <a:defRPr sz="1600"/>
            </a:lvl1pPr>
            <a:lvl2pPr marL="320040" indent="0" algn="ctr">
              <a:buNone/>
              <a:defRPr sz="1400"/>
            </a:lvl2pPr>
            <a:lvl3pPr marL="640080" indent="0" algn="ctr">
              <a:buNone/>
              <a:defRPr sz="1400"/>
            </a:lvl3pPr>
            <a:lvl4pPr marL="914400" indent="0" algn="ctr">
              <a:buNone/>
              <a:defRPr sz="1400"/>
            </a:lvl4pPr>
            <a:lvl5pPr marL="1143000" indent="0" algn="ctr">
              <a:buNone/>
              <a:defRPr sz="1400"/>
            </a:lvl5pPr>
          </a:lstStyle>
          <a:p>
            <a:pPr lvl="0"/>
            <a:r>
              <a:rPr lang="en-US" dirty="0"/>
              <a:t>Click to edit Master text</a:t>
            </a:r>
          </a:p>
        </p:txBody>
      </p:sp>
      <p:sp>
        <p:nvSpPr>
          <p:cNvPr id="11" name="Chart Placeholder 4">
            <a:extLst>
              <a:ext uri="{FF2B5EF4-FFF2-40B4-BE49-F238E27FC236}">
                <a16:creationId xmlns:a16="http://schemas.microsoft.com/office/drawing/2014/main" id="{3EF471E3-3169-E47C-1DF5-8E18891BD311}"/>
              </a:ext>
            </a:extLst>
          </p:cNvPr>
          <p:cNvSpPr>
            <a:spLocks noGrp="1"/>
          </p:cNvSpPr>
          <p:nvPr>
            <p:ph type="chart" sz="quarter" idx="19"/>
          </p:nvPr>
        </p:nvSpPr>
        <p:spPr>
          <a:xfrm>
            <a:off x="609600" y="1798638"/>
            <a:ext cx="3560763" cy="3559175"/>
          </a:xfrm>
        </p:spPr>
        <p:txBody>
          <a:bodyPr/>
          <a:lstStyle/>
          <a:p>
            <a:endParaRPr lang="en-US"/>
          </a:p>
        </p:txBody>
      </p:sp>
      <p:sp>
        <p:nvSpPr>
          <p:cNvPr id="12" name="Chart Placeholder 4">
            <a:extLst>
              <a:ext uri="{FF2B5EF4-FFF2-40B4-BE49-F238E27FC236}">
                <a16:creationId xmlns:a16="http://schemas.microsoft.com/office/drawing/2014/main" id="{AFF3D7C2-5A28-5CCC-774B-408975F809D4}"/>
              </a:ext>
            </a:extLst>
          </p:cNvPr>
          <p:cNvSpPr>
            <a:spLocks noGrp="1"/>
          </p:cNvSpPr>
          <p:nvPr>
            <p:ph type="chart" sz="quarter" idx="20"/>
          </p:nvPr>
        </p:nvSpPr>
        <p:spPr>
          <a:xfrm>
            <a:off x="4315617" y="1798014"/>
            <a:ext cx="3560763" cy="3559175"/>
          </a:xfrm>
        </p:spPr>
        <p:txBody>
          <a:bodyPr/>
          <a:lstStyle/>
          <a:p>
            <a:endParaRPr lang="en-US"/>
          </a:p>
        </p:txBody>
      </p:sp>
      <p:sp>
        <p:nvSpPr>
          <p:cNvPr id="13" name="Chart Placeholder 4">
            <a:extLst>
              <a:ext uri="{FF2B5EF4-FFF2-40B4-BE49-F238E27FC236}">
                <a16:creationId xmlns:a16="http://schemas.microsoft.com/office/drawing/2014/main" id="{F4526561-6D13-A8BC-DFED-3E9422B381E9}"/>
              </a:ext>
            </a:extLst>
          </p:cNvPr>
          <p:cNvSpPr>
            <a:spLocks noGrp="1"/>
          </p:cNvSpPr>
          <p:nvPr>
            <p:ph type="chart" sz="quarter" idx="21"/>
          </p:nvPr>
        </p:nvSpPr>
        <p:spPr>
          <a:xfrm>
            <a:off x="8021634" y="1798014"/>
            <a:ext cx="3560763" cy="3559175"/>
          </a:xfrm>
        </p:spPr>
        <p:txBody>
          <a:bodyPr/>
          <a:lstStyle/>
          <a:p>
            <a:endParaRPr lang="en-US"/>
          </a:p>
        </p:txBody>
      </p:sp>
    </p:spTree>
    <p:extLst>
      <p:ext uri="{BB962C8B-B14F-4D97-AF65-F5344CB8AC3E}">
        <p14:creationId xmlns:p14="http://schemas.microsoft.com/office/powerpoint/2010/main" val="40219522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9523D3-F72C-A737-D43A-E356A52D838C}"/>
              </a:ext>
            </a:extLst>
          </p:cNvPr>
          <p:cNvSpPr/>
          <p:nvPr userDrawn="1"/>
        </p:nvSpPr>
        <p:spPr bwMode="auto">
          <a:xfrm>
            <a:off x="0" y="0"/>
            <a:ext cx="12192000" cy="6858000"/>
          </a:xfrm>
          <a:prstGeom prst="rect">
            <a:avLst/>
          </a:prstGeom>
          <a:solidFill>
            <a:schemeClr val="bg1"/>
          </a:solidFill>
          <a:ln w="12700" cap="sq" algn="ctr">
            <a:noFill/>
            <a:miter lim="800000"/>
            <a:headEnd/>
            <a:tailEnd/>
          </a:ln>
          <a:effectLst/>
        </p:spPr>
        <p:txBody>
          <a:bodyPr wrap="none" rtlCol="0" anchor="ctr"/>
          <a:lstStyle/>
          <a:p>
            <a:pPr algn="ctr"/>
            <a:endParaRPr lang="en-US" sz="1600" dirty="0">
              <a:solidFill>
                <a:schemeClr val="bg1"/>
              </a:solidFill>
              <a:latin typeface="+mn-lt"/>
            </a:endParaRPr>
          </a:p>
        </p:txBody>
      </p:sp>
      <p:pic>
        <p:nvPicPr>
          <p:cNvPr id="6" name="Picture 5" descr="A grey logo with text&#10;&#10;Description automatically generated">
            <a:extLst>
              <a:ext uri="{FF2B5EF4-FFF2-40B4-BE49-F238E27FC236}">
                <a16:creationId xmlns:a16="http://schemas.microsoft.com/office/drawing/2014/main" id="{B1D05FE9-9C13-6D48-7303-93DC7F7D7A37}"/>
              </a:ext>
            </a:extLst>
          </p:cNvPr>
          <p:cNvPicPr>
            <a:picLocks noChangeAspect="1"/>
          </p:cNvPicPr>
          <p:nvPr userDrawn="1"/>
        </p:nvPicPr>
        <p:blipFill rotWithShape="1">
          <a:blip r:embed="rId2" cstate="print">
            <a:alphaModFix amt="20000"/>
            <a:extLst>
              <a:ext uri="{28A0092B-C50C-407E-A947-70E740481C1C}">
                <a14:useLocalDpi xmlns:a14="http://schemas.microsoft.com/office/drawing/2010/main" val="0"/>
              </a:ext>
            </a:extLst>
          </a:blip>
          <a:stretch/>
        </p:blipFill>
        <p:spPr>
          <a:xfrm>
            <a:off x="3810000" y="1143000"/>
            <a:ext cx="4572000" cy="4572000"/>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9523D3-F72C-A737-D43A-E356A52D838C}"/>
              </a:ext>
            </a:extLst>
          </p:cNvPr>
          <p:cNvSpPr/>
          <p:nvPr userDrawn="1"/>
        </p:nvSpPr>
        <p:spPr bwMode="auto">
          <a:xfrm>
            <a:off x="0" y="0"/>
            <a:ext cx="12192000" cy="6858000"/>
          </a:xfrm>
          <a:prstGeom prst="rect">
            <a:avLst/>
          </a:prstGeom>
          <a:solidFill>
            <a:schemeClr val="bg1"/>
          </a:solidFill>
          <a:ln w="12700" cap="sq" algn="ctr">
            <a:noFill/>
            <a:miter lim="800000"/>
            <a:headEnd/>
            <a:tailEnd/>
          </a:ln>
          <a:effectLst/>
        </p:spPr>
        <p:txBody>
          <a:bodyPr wrap="none" rtlCol="0" anchor="ctr"/>
          <a:lstStyle/>
          <a:p>
            <a:pPr algn="ctr"/>
            <a:endParaRPr lang="en-US" sz="1600">
              <a:solidFill>
                <a:schemeClr val="bg1"/>
              </a:solidFill>
              <a:latin typeface="+mn-lt"/>
            </a:endParaRPr>
          </a:p>
        </p:txBody>
      </p:sp>
    </p:spTree>
    <p:extLst>
      <p:ext uri="{BB962C8B-B14F-4D97-AF65-F5344CB8AC3E}">
        <p14:creationId xmlns:p14="http://schemas.microsoft.com/office/powerpoint/2010/main" val="3180747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FE98F50-F8E9-DD5D-F0F3-B177E05FE517}"/>
              </a:ext>
            </a:extLst>
          </p:cNvPr>
          <p:cNvSpPr/>
          <p:nvPr userDrawn="1"/>
        </p:nvSpPr>
        <p:spPr bwMode="auto">
          <a:xfrm>
            <a:off x="0" y="0"/>
            <a:ext cx="12192000" cy="1143000"/>
          </a:xfrm>
          <a:prstGeom prst="rect">
            <a:avLst/>
          </a:prstGeom>
          <a:solidFill>
            <a:srgbClr val="AB162B"/>
          </a:solidFill>
          <a:ln w="12700" cap="sq" algn="ctr">
            <a:noFill/>
            <a:miter lim="800000"/>
            <a:headEnd/>
            <a:tailEnd/>
          </a:ln>
          <a:effectLst/>
        </p:spPr>
        <p:txBody>
          <a:bodyPr wrap="none" rtlCol="0" anchor="ctr"/>
          <a:lstStyle/>
          <a:p>
            <a:pPr algn="ctr"/>
            <a:endParaRPr lang="en-US" sz="1600" dirty="0">
              <a:solidFill>
                <a:schemeClr val="bg1"/>
              </a:solidFill>
              <a:latin typeface="+mn-lt"/>
            </a:endParaRPr>
          </a:p>
        </p:txBody>
      </p:sp>
      <p:sp>
        <p:nvSpPr>
          <p:cNvPr id="15" name="Subtitle 2">
            <a:extLst>
              <a:ext uri="{FF2B5EF4-FFF2-40B4-BE49-F238E27FC236}">
                <a16:creationId xmlns:a16="http://schemas.microsoft.com/office/drawing/2014/main" id="{5CB2D455-4055-7480-CBDA-FD85C71EBDFE}"/>
              </a:ext>
            </a:extLst>
          </p:cNvPr>
          <p:cNvSpPr>
            <a:spLocks noGrp="1"/>
          </p:cNvSpPr>
          <p:nvPr>
            <p:ph type="subTitle" idx="1"/>
          </p:nvPr>
        </p:nvSpPr>
        <p:spPr>
          <a:xfrm>
            <a:off x="609600" y="4024064"/>
            <a:ext cx="9144000" cy="990600"/>
          </a:xfrm>
        </p:spPr>
        <p:txBody>
          <a:bodyPr anchor="t" anchorCtr="0">
            <a:normAutofit/>
          </a:bodyPr>
          <a:lstStyle>
            <a:lvl1pPr marL="0" indent="0" algn="l">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6" name="Title 1">
            <a:extLst>
              <a:ext uri="{FF2B5EF4-FFF2-40B4-BE49-F238E27FC236}">
                <a16:creationId xmlns:a16="http://schemas.microsoft.com/office/drawing/2014/main" id="{B1045F49-C082-20D9-8199-F2BED577C03E}"/>
              </a:ext>
            </a:extLst>
          </p:cNvPr>
          <p:cNvSpPr>
            <a:spLocks noGrp="1"/>
          </p:cNvSpPr>
          <p:nvPr>
            <p:ph type="ctrTitle"/>
          </p:nvPr>
        </p:nvSpPr>
        <p:spPr>
          <a:xfrm>
            <a:off x="609600" y="2268416"/>
            <a:ext cx="9144000" cy="1524001"/>
          </a:xfrm>
        </p:spPr>
        <p:txBody>
          <a:bodyPr>
            <a:noAutofit/>
          </a:bodyPr>
          <a:lstStyle>
            <a:lvl1pPr>
              <a:lnSpc>
                <a:spcPts val="4200"/>
              </a:lnSpc>
              <a:defRPr sz="4000" b="1"/>
            </a:lvl1pPr>
          </a:lstStyle>
          <a:p>
            <a:r>
              <a:rPr lang="en-US" dirty="0"/>
              <a:t>Click to edit Master title style</a:t>
            </a:r>
          </a:p>
        </p:txBody>
      </p:sp>
      <p:sp>
        <p:nvSpPr>
          <p:cNvPr id="17" name="TextBox 16">
            <a:extLst>
              <a:ext uri="{FF2B5EF4-FFF2-40B4-BE49-F238E27FC236}">
                <a16:creationId xmlns:a16="http://schemas.microsoft.com/office/drawing/2014/main" id="{04792277-BE88-7783-1DD4-5085D63F96DC}"/>
              </a:ext>
            </a:extLst>
          </p:cNvPr>
          <p:cNvSpPr txBox="1"/>
          <p:nvPr userDrawn="1"/>
        </p:nvSpPr>
        <p:spPr>
          <a:xfrm>
            <a:off x="-433137" y="4360244"/>
            <a:ext cx="0" cy="0"/>
          </a:xfrm>
          <a:prstGeom prst="rect">
            <a:avLst/>
          </a:prstGeom>
          <a:noFill/>
        </p:spPr>
        <p:txBody>
          <a:bodyPr wrap="none" rtlCol="0">
            <a:noAutofit/>
          </a:bodyPr>
          <a:lstStyle/>
          <a:p>
            <a:pPr algn="ctr"/>
            <a:endParaRPr lang="en-US" sz="1600" dirty="0" err="1"/>
          </a:p>
        </p:txBody>
      </p:sp>
      <p:pic>
        <p:nvPicPr>
          <p:cNvPr id="18" name="Picture 17" descr="A grey logo with text&#10;&#10;Description automatically generated">
            <a:extLst>
              <a:ext uri="{FF2B5EF4-FFF2-40B4-BE49-F238E27FC236}">
                <a16:creationId xmlns:a16="http://schemas.microsoft.com/office/drawing/2014/main" id="{5376143C-E399-5AFE-BF3E-718BB884008D}"/>
              </a:ext>
            </a:extLst>
          </p:cNvPr>
          <p:cNvPicPr>
            <a:picLocks noChangeAspect="1"/>
          </p:cNvPicPr>
          <p:nvPr userDrawn="1"/>
        </p:nvPicPr>
        <p:blipFill rotWithShape="1">
          <a:blip r:embed="rId2" cstate="print">
            <a:alphaModFix amt="20000"/>
            <a:extLst>
              <a:ext uri="{28A0092B-C50C-407E-A947-70E740481C1C}">
                <a14:useLocalDpi xmlns:a14="http://schemas.microsoft.com/office/drawing/2010/main" val="0"/>
              </a:ext>
            </a:extLst>
          </a:blip>
          <a:srcRect r="10769" b="12037"/>
          <a:stretch/>
        </p:blipFill>
        <p:spPr>
          <a:xfrm>
            <a:off x="8112370" y="2836309"/>
            <a:ext cx="4079630" cy="4021691"/>
          </a:xfrm>
          <a:prstGeom prst="rect">
            <a:avLst/>
          </a:prstGeom>
        </p:spPr>
      </p:pic>
    </p:spTree>
    <p:extLst>
      <p:ext uri="{BB962C8B-B14F-4D97-AF65-F5344CB8AC3E}">
        <p14:creationId xmlns:p14="http://schemas.microsoft.com/office/powerpoint/2010/main" val="2237983437"/>
      </p:ext>
    </p:extLst>
  </p:cSld>
  <p:clrMapOvr>
    <a:masterClrMapping/>
  </p:clrMapOvr>
  <p:hf hdr="0" dt="0"/>
  <p:extLst>
    <p:ext uri="{DCECCB84-F9BA-43D5-87BE-67443E8EF086}">
      <p15:sldGuideLst xmlns:p15="http://schemas.microsoft.com/office/powerpoint/2012/main">
        <p15:guide id="1" pos="45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13" name="Rectangle 13"/>
          <p:cNvSpPr>
            <a:spLocks noGrp="1"/>
          </p:cNvSpPr>
          <p:nvPr>
            <p:ph type="title"/>
          </p:nvPr>
        </p:nvSpPr>
        <p:spPr/>
        <p:txBody>
          <a:bodyPr anchor="b" anchorCtr="0"/>
          <a:lstStyle/>
          <a:p>
            <a:r>
              <a:rPr lang="en-US" noProof="1"/>
              <a:t>Click to edit Master title style</a:t>
            </a:r>
            <a:endParaRPr lang="en-US"/>
          </a:p>
        </p:txBody>
      </p:sp>
      <p:sp>
        <p:nvSpPr>
          <p:cNvPr id="14" name="Rectangle 6"/>
          <p:cNvSpPr>
            <a:spLocks noGrp="1"/>
          </p:cNvSpPr>
          <p:nvPr>
            <p:ph idx="1"/>
          </p:nvPr>
        </p:nvSpPr>
        <p:spPr>
          <a:xfrm>
            <a:off x="609600" y="1524000"/>
            <a:ext cx="10972800" cy="4648200"/>
          </a:xfrm>
        </p:spPr>
        <p:txBody>
          <a:bodyPr/>
          <a:lstStyle>
            <a:lvl1pPr>
              <a:buClr>
                <a:srgbClr val="C4122F"/>
              </a:buClr>
              <a:defRPr/>
            </a:lvl1pPr>
            <a:lvl2pPr>
              <a:buClr>
                <a:srgbClr val="C4122F"/>
              </a:buClr>
              <a:defRPr/>
            </a:lvl2pPr>
            <a:lvl3pPr>
              <a:buClr>
                <a:srgbClr val="C4122F"/>
              </a:buClr>
              <a:defRPr/>
            </a:lvl3pPr>
            <a:lvl4pPr>
              <a:buClr>
                <a:srgbClr val="C4122F"/>
              </a:buClr>
              <a:defRPr/>
            </a:lvl4pPr>
            <a:lvl5pPr>
              <a:buClr>
                <a:srgbClr val="C4122F"/>
              </a:buClr>
              <a:defRPr/>
            </a:lvl5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dirty="0"/>
          </a:p>
        </p:txBody>
      </p:sp>
    </p:spTree>
    <p:extLst>
      <p:ext uri="{BB962C8B-B14F-4D97-AF65-F5344CB8AC3E}">
        <p14:creationId xmlns:p14="http://schemas.microsoft.com/office/powerpoint/2010/main" val="4115709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3" name="Rectangle 13"/>
          <p:cNvSpPr>
            <a:spLocks noGrp="1"/>
          </p:cNvSpPr>
          <p:nvPr>
            <p:ph type="title"/>
          </p:nvPr>
        </p:nvSpPr>
        <p:spPr/>
        <p:txBody>
          <a:bodyPr anchor="b" anchorCtr="0"/>
          <a:lstStyle/>
          <a:p>
            <a:r>
              <a:rPr lang="en-US" noProof="1"/>
              <a:t>Click to edit Master title style</a:t>
            </a:r>
            <a:endParaRPr lang="en-US"/>
          </a:p>
        </p:txBody>
      </p:sp>
      <p:sp>
        <p:nvSpPr>
          <p:cNvPr id="14" name="Rectangle 6"/>
          <p:cNvSpPr>
            <a:spLocks noGrp="1"/>
          </p:cNvSpPr>
          <p:nvPr>
            <p:ph idx="1"/>
          </p:nvPr>
        </p:nvSpPr>
        <p:spPr>
          <a:xfrm>
            <a:off x="609600" y="1795464"/>
            <a:ext cx="3491097" cy="4189412"/>
          </a:xfrm>
        </p:spPr>
        <p:txBody>
          <a:bodyPr anchor="ctr" anchorCtr="0"/>
          <a:lstStyle>
            <a:lvl1pPr>
              <a:buClr>
                <a:srgbClr val="C4122F"/>
              </a:buClr>
              <a:defRPr/>
            </a:lvl1pPr>
            <a:lvl2pPr>
              <a:buClr>
                <a:srgbClr val="C4122F"/>
              </a:buClr>
              <a:defRPr/>
            </a:lvl2pPr>
            <a:lvl3pPr>
              <a:buClr>
                <a:srgbClr val="C4122F"/>
              </a:buClr>
              <a:defRPr/>
            </a:lvl3pPr>
            <a:lvl4pPr>
              <a:buClr>
                <a:srgbClr val="C4122F"/>
              </a:buClr>
              <a:defRPr/>
            </a:lvl4pPr>
            <a:lvl5pPr>
              <a:buClr>
                <a:srgbClr val="C4122F"/>
              </a:buClr>
              <a:defRPr/>
            </a:lvl5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dirty="0"/>
          </a:p>
        </p:txBody>
      </p:sp>
      <p:sp>
        <p:nvSpPr>
          <p:cNvPr id="19" name="Picture Placeholder 11">
            <a:extLst>
              <a:ext uri="{FF2B5EF4-FFF2-40B4-BE49-F238E27FC236}">
                <a16:creationId xmlns:a16="http://schemas.microsoft.com/office/drawing/2014/main" id="{951C2A1F-7537-C4F1-6B37-08D509AD72E4}"/>
              </a:ext>
            </a:extLst>
          </p:cNvPr>
          <p:cNvSpPr>
            <a:spLocks noGrp="1"/>
          </p:cNvSpPr>
          <p:nvPr>
            <p:ph type="pic" sz="quarter" idx="10"/>
          </p:nvPr>
        </p:nvSpPr>
        <p:spPr>
          <a:xfrm>
            <a:off x="4263325" y="1799550"/>
            <a:ext cx="3578225" cy="2012950"/>
          </a:xfrm>
        </p:spPr>
        <p:txBody>
          <a:bodyPr/>
          <a:lstStyle/>
          <a:p>
            <a:endParaRPr lang="en-US"/>
          </a:p>
        </p:txBody>
      </p:sp>
      <p:sp>
        <p:nvSpPr>
          <p:cNvPr id="20" name="Picture Placeholder 11">
            <a:extLst>
              <a:ext uri="{FF2B5EF4-FFF2-40B4-BE49-F238E27FC236}">
                <a16:creationId xmlns:a16="http://schemas.microsoft.com/office/drawing/2014/main" id="{92441D67-6FBE-E495-29AB-89B669EEECE6}"/>
              </a:ext>
            </a:extLst>
          </p:cNvPr>
          <p:cNvSpPr>
            <a:spLocks noGrp="1"/>
          </p:cNvSpPr>
          <p:nvPr>
            <p:ph type="pic" sz="quarter" idx="11"/>
          </p:nvPr>
        </p:nvSpPr>
        <p:spPr>
          <a:xfrm>
            <a:off x="4263322" y="3975484"/>
            <a:ext cx="3578225" cy="2012950"/>
          </a:xfrm>
        </p:spPr>
        <p:txBody>
          <a:bodyPr/>
          <a:lstStyle/>
          <a:p>
            <a:endParaRPr lang="en-US"/>
          </a:p>
        </p:txBody>
      </p:sp>
      <p:sp>
        <p:nvSpPr>
          <p:cNvPr id="21" name="Picture Placeholder 11">
            <a:extLst>
              <a:ext uri="{FF2B5EF4-FFF2-40B4-BE49-F238E27FC236}">
                <a16:creationId xmlns:a16="http://schemas.microsoft.com/office/drawing/2014/main" id="{EF4467BA-E9BA-5857-EAD9-76EDE888A9BB}"/>
              </a:ext>
            </a:extLst>
          </p:cNvPr>
          <p:cNvSpPr>
            <a:spLocks noGrp="1"/>
          </p:cNvSpPr>
          <p:nvPr>
            <p:ph type="pic" sz="quarter" idx="12"/>
          </p:nvPr>
        </p:nvSpPr>
        <p:spPr>
          <a:xfrm>
            <a:off x="8004175" y="1795464"/>
            <a:ext cx="3578225" cy="2012950"/>
          </a:xfrm>
        </p:spPr>
        <p:txBody>
          <a:bodyPr/>
          <a:lstStyle/>
          <a:p>
            <a:endParaRPr lang="en-US"/>
          </a:p>
        </p:txBody>
      </p:sp>
      <p:sp>
        <p:nvSpPr>
          <p:cNvPr id="22" name="Picture Placeholder 11">
            <a:extLst>
              <a:ext uri="{FF2B5EF4-FFF2-40B4-BE49-F238E27FC236}">
                <a16:creationId xmlns:a16="http://schemas.microsoft.com/office/drawing/2014/main" id="{EEE304F3-E1CB-FB4B-9A38-A4949DB383CE}"/>
              </a:ext>
            </a:extLst>
          </p:cNvPr>
          <p:cNvSpPr>
            <a:spLocks noGrp="1"/>
          </p:cNvSpPr>
          <p:nvPr>
            <p:ph type="pic" sz="quarter" idx="13"/>
          </p:nvPr>
        </p:nvSpPr>
        <p:spPr>
          <a:xfrm>
            <a:off x="8004172" y="3971398"/>
            <a:ext cx="3578225" cy="2012950"/>
          </a:xfrm>
        </p:spPr>
        <p:txBody>
          <a:bodyPr/>
          <a:lstStyle/>
          <a:p>
            <a:endParaRPr lang="en-US"/>
          </a:p>
        </p:txBody>
      </p:sp>
    </p:spTree>
    <p:extLst>
      <p:ext uri="{BB962C8B-B14F-4D97-AF65-F5344CB8AC3E}">
        <p14:creationId xmlns:p14="http://schemas.microsoft.com/office/powerpoint/2010/main" val="4205145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3" name="Rectangle 13"/>
          <p:cNvSpPr>
            <a:spLocks noGrp="1"/>
          </p:cNvSpPr>
          <p:nvPr>
            <p:ph type="title"/>
          </p:nvPr>
        </p:nvSpPr>
        <p:spPr>
          <a:xfrm>
            <a:off x="609600" y="351367"/>
            <a:ext cx="10972800" cy="800100"/>
          </a:xfrm>
        </p:spPr>
        <p:txBody>
          <a:bodyPr anchor="b" anchorCtr="0"/>
          <a:lstStyle/>
          <a:p>
            <a:r>
              <a:rPr lang="en-US" noProof="1"/>
              <a:t>Click to edit Master title style</a:t>
            </a:r>
            <a:endParaRPr lang="en-US"/>
          </a:p>
        </p:txBody>
      </p:sp>
      <p:sp>
        <p:nvSpPr>
          <p:cNvPr id="14" name="Rectangle 6"/>
          <p:cNvSpPr>
            <a:spLocks noGrp="1"/>
          </p:cNvSpPr>
          <p:nvPr>
            <p:ph idx="1"/>
          </p:nvPr>
        </p:nvSpPr>
        <p:spPr>
          <a:xfrm>
            <a:off x="8091303" y="1795464"/>
            <a:ext cx="3491097" cy="4189412"/>
          </a:xfrm>
        </p:spPr>
        <p:txBody>
          <a:bodyPr anchor="ctr" anchorCtr="0"/>
          <a:lstStyle>
            <a:lvl1pPr>
              <a:buClr>
                <a:srgbClr val="C4122F"/>
              </a:buClr>
              <a:defRPr/>
            </a:lvl1pPr>
            <a:lvl2pPr>
              <a:buClr>
                <a:srgbClr val="C4122F"/>
              </a:buClr>
              <a:defRPr/>
            </a:lvl2pPr>
            <a:lvl3pPr>
              <a:buClr>
                <a:srgbClr val="C4122F"/>
              </a:buClr>
              <a:defRPr/>
            </a:lvl3pPr>
            <a:lvl4pPr>
              <a:buClr>
                <a:srgbClr val="C4122F"/>
              </a:buClr>
              <a:defRPr/>
            </a:lvl4pPr>
            <a:lvl5pPr>
              <a:buClr>
                <a:srgbClr val="C4122F"/>
              </a:buClr>
              <a:defRPr/>
            </a:lvl5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dirty="0"/>
          </a:p>
        </p:txBody>
      </p:sp>
      <p:sp>
        <p:nvSpPr>
          <p:cNvPr id="19" name="Picture Placeholder 11">
            <a:extLst>
              <a:ext uri="{FF2B5EF4-FFF2-40B4-BE49-F238E27FC236}">
                <a16:creationId xmlns:a16="http://schemas.microsoft.com/office/drawing/2014/main" id="{951C2A1F-7537-C4F1-6B37-08D509AD72E4}"/>
              </a:ext>
            </a:extLst>
          </p:cNvPr>
          <p:cNvSpPr>
            <a:spLocks noGrp="1"/>
          </p:cNvSpPr>
          <p:nvPr>
            <p:ph type="pic" sz="quarter" idx="10"/>
          </p:nvPr>
        </p:nvSpPr>
        <p:spPr>
          <a:xfrm>
            <a:off x="609603" y="1799550"/>
            <a:ext cx="3578225" cy="2012950"/>
          </a:xfrm>
        </p:spPr>
        <p:txBody>
          <a:bodyPr/>
          <a:lstStyle/>
          <a:p>
            <a:endParaRPr lang="en-US"/>
          </a:p>
        </p:txBody>
      </p:sp>
      <p:sp>
        <p:nvSpPr>
          <p:cNvPr id="20" name="Picture Placeholder 11">
            <a:extLst>
              <a:ext uri="{FF2B5EF4-FFF2-40B4-BE49-F238E27FC236}">
                <a16:creationId xmlns:a16="http://schemas.microsoft.com/office/drawing/2014/main" id="{92441D67-6FBE-E495-29AB-89B669EEECE6}"/>
              </a:ext>
            </a:extLst>
          </p:cNvPr>
          <p:cNvSpPr>
            <a:spLocks noGrp="1"/>
          </p:cNvSpPr>
          <p:nvPr>
            <p:ph type="pic" sz="quarter" idx="11"/>
          </p:nvPr>
        </p:nvSpPr>
        <p:spPr>
          <a:xfrm>
            <a:off x="609600" y="3975484"/>
            <a:ext cx="3578225" cy="2012950"/>
          </a:xfrm>
        </p:spPr>
        <p:txBody>
          <a:bodyPr/>
          <a:lstStyle/>
          <a:p>
            <a:endParaRPr lang="en-US"/>
          </a:p>
        </p:txBody>
      </p:sp>
      <p:sp>
        <p:nvSpPr>
          <p:cNvPr id="21" name="Picture Placeholder 11">
            <a:extLst>
              <a:ext uri="{FF2B5EF4-FFF2-40B4-BE49-F238E27FC236}">
                <a16:creationId xmlns:a16="http://schemas.microsoft.com/office/drawing/2014/main" id="{EF4467BA-E9BA-5857-EAD9-76EDE888A9BB}"/>
              </a:ext>
            </a:extLst>
          </p:cNvPr>
          <p:cNvSpPr>
            <a:spLocks noGrp="1"/>
          </p:cNvSpPr>
          <p:nvPr>
            <p:ph type="pic" sz="quarter" idx="12"/>
          </p:nvPr>
        </p:nvSpPr>
        <p:spPr>
          <a:xfrm>
            <a:off x="4350453" y="1795464"/>
            <a:ext cx="3578225" cy="2012950"/>
          </a:xfrm>
        </p:spPr>
        <p:txBody>
          <a:bodyPr/>
          <a:lstStyle/>
          <a:p>
            <a:endParaRPr lang="en-US"/>
          </a:p>
        </p:txBody>
      </p:sp>
      <p:sp>
        <p:nvSpPr>
          <p:cNvPr id="22" name="Picture Placeholder 11">
            <a:extLst>
              <a:ext uri="{FF2B5EF4-FFF2-40B4-BE49-F238E27FC236}">
                <a16:creationId xmlns:a16="http://schemas.microsoft.com/office/drawing/2014/main" id="{EEE304F3-E1CB-FB4B-9A38-A4949DB383CE}"/>
              </a:ext>
            </a:extLst>
          </p:cNvPr>
          <p:cNvSpPr>
            <a:spLocks noGrp="1"/>
          </p:cNvSpPr>
          <p:nvPr>
            <p:ph type="pic" sz="quarter" idx="13"/>
          </p:nvPr>
        </p:nvSpPr>
        <p:spPr>
          <a:xfrm>
            <a:off x="4350450" y="3971398"/>
            <a:ext cx="3578225" cy="2012950"/>
          </a:xfrm>
        </p:spPr>
        <p:txBody>
          <a:bodyPr/>
          <a:lstStyle/>
          <a:p>
            <a:endParaRPr lang="en-US"/>
          </a:p>
        </p:txBody>
      </p:sp>
    </p:spTree>
    <p:extLst>
      <p:ext uri="{BB962C8B-B14F-4D97-AF65-F5344CB8AC3E}">
        <p14:creationId xmlns:p14="http://schemas.microsoft.com/office/powerpoint/2010/main" val="4076799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3" name="Rectangle 13"/>
          <p:cNvSpPr>
            <a:spLocks noGrp="1"/>
          </p:cNvSpPr>
          <p:nvPr>
            <p:ph type="title"/>
          </p:nvPr>
        </p:nvSpPr>
        <p:spPr/>
        <p:txBody>
          <a:bodyPr anchor="b" anchorCtr="0"/>
          <a:lstStyle/>
          <a:p>
            <a:r>
              <a:rPr lang="en-US" noProof="1"/>
              <a:t>Click to edit Master title style</a:t>
            </a:r>
            <a:endParaRPr lang="en-US"/>
          </a:p>
        </p:txBody>
      </p:sp>
      <p:sp>
        <p:nvSpPr>
          <p:cNvPr id="14" name="Rectangle 6"/>
          <p:cNvSpPr>
            <a:spLocks noGrp="1"/>
          </p:cNvSpPr>
          <p:nvPr>
            <p:ph idx="1"/>
          </p:nvPr>
        </p:nvSpPr>
        <p:spPr>
          <a:xfrm>
            <a:off x="609600" y="1795464"/>
            <a:ext cx="4141304" cy="4189412"/>
          </a:xfrm>
        </p:spPr>
        <p:txBody>
          <a:bodyPr anchor="ctr" anchorCtr="0"/>
          <a:lstStyle>
            <a:lvl1pPr>
              <a:buClr>
                <a:srgbClr val="C4122F"/>
              </a:buClr>
              <a:defRPr/>
            </a:lvl1pPr>
            <a:lvl2pPr>
              <a:buClr>
                <a:srgbClr val="C4122F"/>
              </a:buClr>
              <a:defRPr/>
            </a:lvl2pPr>
            <a:lvl3pPr>
              <a:buClr>
                <a:srgbClr val="C4122F"/>
              </a:buClr>
              <a:defRPr/>
            </a:lvl3pPr>
            <a:lvl4pPr>
              <a:buClr>
                <a:srgbClr val="C4122F"/>
              </a:buClr>
              <a:defRPr/>
            </a:lvl4pPr>
            <a:lvl5pPr>
              <a:buClr>
                <a:srgbClr val="C4122F"/>
              </a:buClr>
              <a:defRPr/>
            </a:lvl5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dirty="0"/>
          </a:p>
        </p:txBody>
      </p:sp>
      <p:sp>
        <p:nvSpPr>
          <p:cNvPr id="6" name="Picture Placeholder 4">
            <a:extLst>
              <a:ext uri="{FF2B5EF4-FFF2-40B4-BE49-F238E27FC236}">
                <a16:creationId xmlns:a16="http://schemas.microsoft.com/office/drawing/2014/main" id="{47B081FF-3E29-3D08-F3F2-FAADD0528EAA}"/>
              </a:ext>
            </a:extLst>
          </p:cNvPr>
          <p:cNvSpPr>
            <a:spLocks noGrp="1"/>
          </p:cNvSpPr>
          <p:nvPr>
            <p:ph type="pic" sz="quarter" idx="10"/>
          </p:nvPr>
        </p:nvSpPr>
        <p:spPr>
          <a:xfrm>
            <a:off x="5119688" y="1795463"/>
            <a:ext cx="6462712" cy="4189412"/>
          </a:xfrm>
        </p:spPr>
        <p:txBody>
          <a:bodyPr/>
          <a:lstStyle/>
          <a:p>
            <a:endParaRPr lang="en-US"/>
          </a:p>
        </p:txBody>
      </p:sp>
    </p:spTree>
    <p:extLst>
      <p:ext uri="{BB962C8B-B14F-4D97-AF65-F5344CB8AC3E}">
        <p14:creationId xmlns:p14="http://schemas.microsoft.com/office/powerpoint/2010/main" val="3940525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3" name="Rectangle 13"/>
          <p:cNvSpPr>
            <a:spLocks noGrp="1"/>
          </p:cNvSpPr>
          <p:nvPr>
            <p:ph type="title"/>
          </p:nvPr>
        </p:nvSpPr>
        <p:spPr/>
        <p:txBody>
          <a:bodyPr anchor="b" anchorCtr="0"/>
          <a:lstStyle/>
          <a:p>
            <a:r>
              <a:rPr lang="en-US" noProof="1"/>
              <a:t>Click to edit Master title style</a:t>
            </a:r>
            <a:endParaRPr lang="en-US"/>
          </a:p>
        </p:txBody>
      </p:sp>
      <p:sp>
        <p:nvSpPr>
          <p:cNvPr id="14" name="Rectangle 6"/>
          <p:cNvSpPr>
            <a:spLocks noGrp="1"/>
          </p:cNvSpPr>
          <p:nvPr>
            <p:ph idx="1"/>
          </p:nvPr>
        </p:nvSpPr>
        <p:spPr>
          <a:xfrm>
            <a:off x="609600" y="1795464"/>
            <a:ext cx="4141304" cy="4189412"/>
          </a:xfrm>
        </p:spPr>
        <p:txBody>
          <a:bodyPr anchor="ctr" anchorCtr="0"/>
          <a:lstStyle>
            <a:lvl1pPr>
              <a:buClr>
                <a:srgbClr val="C4122F"/>
              </a:buClr>
              <a:defRPr/>
            </a:lvl1pPr>
            <a:lvl2pPr>
              <a:buClr>
                <a:srgbClr val="C4122F"/>
              </a:buClr>
              <a:defRPr/>
            </a:lvl2pPr>
            <a:lvl3pPr>
              <a:buClr>
                <a:srgbClr val="C4122F"/>
              </a:buClr>
              <a:defRPr/>
            </a:lvl3pPr>
            <a:lvl4pPr>
              <a:buClr>
                <a:srgbClr val="C4122F"/>
              </a:buClr>
              <a:defRPr/>
            </a:lvl4pPr>
            <a:lvl5pPr>
              <a:buClr>
                <a:srgbClr val="C4122F"/>
              </a:buClr>
              <a:defRPr/>
            </a:lvl5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dirty="0"/>
          </a:p>
        </p:txBody>
      </p:sp>
      <p:sp>
        <p:nvSpPr>
          <p:cNvPr id="4" name="Chart Placeholder 2">
            <a:extLst>
              <a:ext uri="{FF2B5EF4-FFF2-40B4-BE49-F238E27FC236}">
                <a16:creationId xmlns:a16="http://schemas.microsoft.com/office/drawing/2014/main" id="{6A0E3AFB-EF36-B596-ECF7-DB02E81A9E3B}"/>
              </a:ext>
            </a:extLst>
          </p:cNvPr>
          <p:cNvSpPr>
            <a:spLocks noGrp="1"/>
          </p:cNvSpPr>
          <p:nvPr>
            <p:ph type="chart" sz="quarter" idx="11"/>
          </p:nvPr>
        </p:nvSpPr>
        <p:spPr>
          <a:xfrm>
            <a:off x="5119688" y="1795463"/>
            <a:ext cx="6462712" cy="4189412"/>
          </a:xfrm>
        </p:spPr>
        <p:txBody>
          <a:bodyPr/>
          <a:lstStyle/>
          <a:p>
            <a:endParaRPr lang="en-US"/>
          </a:p>
        </p:txBody>
      </p:sp>
    </p:spTree>
    <p:extLst>
      <p:ext uri="{BB962C8B-B14F-4D97-AF65-F5344CB8AC3E}">
        <p14:creationId xmlns:p14="http://schemas.microsoft.com/office/powerpoint/2010/main" val="192888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3" name="Rectangle 13"/>
          <p:cNvSpPr>
            <a:spLocks noGrp="1"/>
          </p:cNvSpPr>
          <p:nvPr>
            <p:ph type="title"/>
          </p:nvPr>
        </p:nvSpPr>
        <p:spPr/>
        <p:txBody>
          <a:bodyPr anchor="b" anchorCtr="0"/>
          <a:lstStyle/>
          <a:p>
            <a:r>
              <a:rPr lang="en-US" noProof="1"/>
              <a:t>Click to edit Master title style</a:t>
            </a:r>
            <a:endParaRPr lang="en-US"/>
          </a:p>
        </p:txBody>
      </p:sp>
      <p:sp>
        <p:nvSpPr>
          <p:cNvPr id="14" name="Rectangle 6"/>
          <p:cNvSpPr>
            <a:spLocks noGrp="1"/>
          </p:cNvSpPr>
          <p:nvPr>
            <p:ph idx="1"/>
          </p:nvPr>
        </p:nvSpPr>
        <p:spPr>
          <a:xfrm>
            <a:off x="7441096" y="1795464"/>
            <a:ext cx="4141304" cy="4189412"/>
          </a:xfrm>
        </p:spPr>
        <p:txBody>
          <a:bodyPr anchor="ctr" anchorCtr="0"/>
          <a:lstStyle>
            <a:lvl1pPr>
              <a:buClr>
                <a:srgbClr val="C4122F"/>
              </a:buClr>
              <a:defRPr/>
            </a:lvl1pPr>
            <a:lvl2pPr>
              <a:buClr>
                <a:srgbClr val="C4122F"/>
              </a:buClr>
              <a:defRPr/>
            </a:lvl2pPr>
            <a:lvl3pPr>
              <a:buClr>
                <a:srgbClr val="C4122F"/>
              </a:buClr>
              <a:defRPr/>
            </a:lvl3pPr>
            <a:lvl4pPr>
              <a:buClr>
                <a:srgbClr val="C4122F"/>
              </a:buClr>
              <a:defRPr/>
            </a:lvl4pPr>
            <a:lvl5pPr>
              <a:buClr>
                <a:srgbClr val="C4122F"/>
              </a:buClr>
              <a:defRPr/>
            </a:lvl5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endParaRPr lang="en-US" dirty="0"/>
          </a:p>
        </p:txBody>
      </p:sp>
      <p:sp>
        <p:nvSpPr>
          <p:cNvPr id="6" name="Picture Placeholder 4">
            <a:extLst>
              <a:ext uri="{FF2B5EF4-FFF2-40B4-BE49-F238E27FC236}">
                <a16:creationId xmlns:a16="http://schemas.microsoft.com/office/drawing/2014/main" id="{47B081FF-3E29-3D08-F3F2-FAADD0528EAA}"/>
              </a:ext>
            </a:extLst>
          </p:cNvPr>
          <p:cNvSpPr>
            <a:spLocks noGrp="1"/>
          </p:cNvSpPr>
          <p:nvPr>
            <p:ph type="pic" sz="quarter" idx="10"/>
          </p:nvPr>
        </p:nvSpPr>
        <p:spPr>
          <a:xfrm>
            <a:off x="609600" y="1795463"/>
            <a:ext cx="6462712" cy="4189412"/>
          </a:xfrm>
        </p:spPr>
        <p:txBody>
          <a:bodyPr/>
          <a:lstStyle/>
          <a:p>
            <a:endParaRPr lang="en-US"/>
          </a:p>
        </p:txBody>
      </p:sp>
    </p:spTree>
    <p:extLst>
      <p:ext uri="{BB962C8B-B14F-4D97-AF65-F5344CB8AC3E}">
        <p14:creationId xmlns:p14="http://schemas.microsoft.com/office/powerpoint/2010/main" val="3725992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527048"/>
            <a:ext cx="5283200" cy="4495800"/>
          </a:xfrm>
        </p:spPr>
        <p:txBody>
          <a:bodyPr>
            <a:normAutofit/>
          </a:bodyPr>
          <a:lstStyle>
            <a:lvl1pPr>
              <a:buClr>
                <a:srgbClr val="C4122F"/>
              </a:buClr>
              <a:defRPr sz="2400"/>
            </a:lvl1pPr>
            <a:lvl2pPr>
              <a:buClr>
                <a:srgbClr val="C4122F"/>
              </a:buClr>
              <a:defRPr sz="2000"/>
            </a:lvl2pPr>
            <a:lvl3pPr>
              <a:buClr>
                <a:srgbClr val="C4122F"/>
              </a:buClr>
              <a:defRPr sz="1800"/>
            </a:lvl3pPr>
            <a:lvl4pPr>
              <a:buClr>
                <a:srgbClr val="C4122F"/>
              </a:buClr>
              <a:defRPr sz="1600"/>
            </a:lvl4pPr>
            <a:lvl5pPr>
              <a:buClr>
                <a:srgbClr val="C4122F"/>
              </a:buCl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99202" y="1527048"/>
            <a:ext cx="5283200" cy="4495800"/>
          </a:xfrm>
        </p:spPr>
        <p:txBody>
          <a:bodyPr>
            <a:normAutofit/>
          </a:bodyPr>
          <a:lstStyle>
            <a:lvl1pPr>
              <a:buClr>
                <a:srgbClr val="C4122F"/>
              </a:buClr>
              <a:defRPr sz="2400"/>
            </a:lvl1pPr>
            <a:lvl2pPr>
              <a:buClr>
                <a:srgbClr val="C4122F"/>
              </a:buClr>
              <a:defRPr sz="2000"/>
            </a:lvl2pPr>
            <a:lvl3pPr>
              <a:buClr>
                <a:srgbClr val="C4122F"/>
              </a:buClr>
              <a:defRPr sz="1800"/>
            </a:lvl3pPr>
            <a:lvl4pPr>
              <a:buClr>
                <a:srgbClr val="C4122F"/>
              </a:buClr>
              <a:defRPr sz="1600"/>
            </a:lvl4pPr>
            <a:lvl5pPr>
              <a:buClr>
                <a:srgbClr val="C4122F"/>
              </a:buCl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63090"/>
            <a:ext cx="10972800" cy="800100"/>
          </a:xfrm>
          <a:prstGeom prst="rect">
            <a:avLst/>
          </a:prstGeom>
        </p:spPr>
        <p:txBody>
          <a:bodyPr vert="horz" lIns="0" tIns="45720" rIns="0" bIns="45720" rtlCol="0" anchor="b" anchorCtr="0">
            <a:noAutofit/>
          </a:bodyPr>
          <a:lstStyle/>
          <a:p>
            <a:r>
              <a:rPr lang="en-US" dirty="0"/>
              <a:t>Click to edit Master title style</a:t>
            </a:r>
          </a:p>
        </p:txBody>
      </p:sp>
      <p:sp>
        <p:nvSpPr>
          <p:cNvPr id="3" name="Text Placeholder 2"/>
          <p:cNvSpPr>
            <a:spLocks noGrp="1"/>
          </p:cNvSpPr>
          <p:nvPr>
            <p:ph type="body" idx="1"/>
          </p:nvPr>
        </p:nvSpPr>
        <p:spPr>
          <a:xfrm>
            <a:off x="609600" y="1524000"/>
            <a:ext cx="10972800" cy="4648200"/>
          </a:xfrm>
          <a:prstGeom prst="rect">
            <a:avLst/>
          </a:prstGeom>
        </p:spPr>
        <p:txBody>
          <a:bodyPr vert="horz" lIns="0" tIns="45720" rIns="0" bIns="45720" rtlCol="0" anchor="t" anchorCtr="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p:nvSpPr>
        <p:spPr>
          <a:xfrm>
            <a:off x="609600" y="1234967"/>
            <a:ext cx="11582400" cy="45719"/>
          </a:xfrm>
          <a:prstGeom prst="rect">
            <a:avLst/>
          </a:prstGeom>
          <a:solidFill>
            <a:srgbClr val="AB16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 name="Picture 4" descr="A red letter w on a black background&#10;&#10;Description automatically generated">
            <a:extLst>
              <a:ext uri="{FF2B5EF4-FFF2-40B4-BE49-F238E27FC236}">
                <a16:creationId xmlns:a16="http://schemas.microsoft.com/office/drawing/2014/main" id="{628F81A4-8449-2076-D026-43F034BC1E15}"/>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0474628" y="6237513"/>
            <a:ext cx="1131217" cy="36576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705" r:id="rId2"/>
    <p:sldLayoutId id="2147483695" r:id="rId3"/>
    <p:sldLayoutId id="2147483697" r:id="rId4"/>
    <p:sldLayoutId id="2147483700" r:id="rId5"/>
    <p:sldLayoutId id="2147483699" r:id="rId6"/>
    <p:sldLayoutId id="2147483703" r:id="rId7"/>
    <p:sldLayoutId id="2147483698" r:id="rId8"/>
    <p:sldLayoutId id="2147483664" r:id="rId9"/>
    <p:sldLayoutId id="2147483666" r:id="rId10"/>
    <p:sldLayoutId id="2147483696" r:id="rId11"/>
    <p:sldLayoutId id="2147483702" r:id="rId12"/>
    <p:sldLayoutId id="2147483701" r:id="rId13"/>
    <p:sldLayoutId id="2147483704" r:id="rId14"/>
    <p:sldLayoutId id="2147483667" r:id="rId15"/>
    <p:sldLayoutId id="2147483706" r:id="rId16"/>
  </p:sldLayoutIdLst>
  <p:hf hdr="0" dt="0"/>
  <p:txStyles>
    <p:titleStyle>
      <a:lvl1pPr algn="l" defTabSz="914400" rtl="0" eaLnBrk="1" latinLnBrk="0" hangingPunct="1">
        <a:lnSpc>
          <a:spcPts val="3800"/>
        </a:lnSpc>
        <a:spcBef>
          <a:spcPct val="0"/>
        </a:spcBef>
        <a:buNone/>
        <a:defRPr sz="3600" b="1" kern="1200">
          <a:solidFill>
            <a:srgbClr val="272626"/>
          </a:solidFill>
          <a:latin typeface="Arial" panose="020B0604020202020204" pitchFamily="34" charset="0"/>
          <a:ea typeface="Verdana" pitchFamily="34" charset="0"/>
          <a:cs typeface="Arial" panose="020B0604020202020204"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lnSpc>
          <a:spcPct val="95000"/>
        </a:lnSpc>
        <a:spcBef>
          <a:spcPts val="1200"/>
        </a:spcBef>
        <a:buClr>
          <a:srgbClr val="AB162B"/>
        </a:buClr>
        <a:buFont typeface="Arial" pitchFamily="34" charset="0"/>
        <a:buChar char="•"/>
        <a:defRPr sz="2400" kern="1200">
          <a:solidFill>
            <a:srgbClr val="272626"/>
          </a:solidFill>
          <a:latin typeface="Arial" panose="020B0604020202020204" pitchFamily="34" charset="0"/>
          <a:ea typeface="Verdana" pitchFamily="34" charset="0"/>
          <a:cs typeface="Arial" panose="020B0604020202020204" pitchFamily="34" charset="0"/>
        </a:defRPr>
      </a:lvl1pPr>
      <a:lvl2pPr marL="594360" indent="-274320" algn="l" defTabSz="914400" rtl="0" eaLnBrk="1" latinLnBrk="0" hangingPunct="1">
        <a:lnSpc>
          <a:spcPct val="95000"/>
        </a:lnSpc>
        <a:spcBef>
          <a:spcPts val="600"/>
        </a:spcBef>
        <a:buClr>
          <a:srgbClr val="AB162B"/>
        </a:buClr>
        <a:buFont typeface="Verdana" pitchFamily="34" charset="0"/>
        <a:buChar char="─"/>
        <a:defRPr sz="2000" kern="1200">
          <a:solidFill>
            <a:srgbClr val="272626"/>
          </a:solidFill>
          <a:latin typeface="Arial" panose="020B0604020202020204" pitchFamily="34" charset="0"/>
          <a:ea typeface="Verdana" pitchFamily="34" charset="0"/>
          <a:cs typeface="Arial" panose="020B0604020202020204" pitchFamily="34" charset="0"/>
        </a:defRPr>
      </a:lvl2pPr>
      <a:lvl3pPr marL="868680" indent="-228600" algn="l" defTabSz="914400" rtl="0" eaLnBrk="1" latinLnBrk="0" hangingPunct="1">
        <a:lnSpc>
          <a:spcPct val="95000"/>
        </a:lnSpc>
        <a:spcBef>
          <a:spcPts val="600"/>
        </a:spcBef>
        <a:buClr>
          <a:srgbClr val="AB162B"/>
        </a:buClr>
        <a:buFont typeface="Wingdings" pitchFamily="2" charset="2"/>
        <a:buChar char="§"/>
        <a:defRPr sz="1800" kern="1200">
          <a:solidFill>
            <a:srgbClr val="272626"/>
          </a:solidFill>
          <a:latin typeface="Arial" panose="020B0604020202020204" pitchFamily="34" charset="0"/>
          <a:ea typeface="Verdana" pitchFamily="34" charset="0"/>
          <a:cs typeface="Arial" panose="020B0604020202020204" pitchFamily="34" charset="0"/>
        </a:defRPr>
      </a:lvl3pPr>
      <a:lvl4pPr marL="1143000" indent="-228600" algn="l" defTabSz="914400" rtl="0" eaLnBrk="1" latinLnBrk="0" hangingPunct="1">
        <a:lnSpc>
          <a:spcPct val="95000"/>
        </a:lnSpc>
        <a:spcBef>
          <a:spcPts val="600"/>
        </a:spcBef>
        <a:buClr>
          <a:srgbClr val="AB162B"/>
        </a:buClr>
        <a:buFont typeface="Courier New" pitchFamily="49" charset="0"/>
        <a:buChar char="o"/>
        <a:defRPr sz="1600" kern="1200">
          <a:solidFill>
            <a:srgbClr val="272626"/>
          </a:solidFill>
          <a:latin typeface="Arial" panose="020B0604020202020204" pitchFamily="34" charset="0"/>
          <a:ea typeface="Verdana" pitchFamily="34" charset="0"/>
          <a:cs typeface="Arial" panose="020B0604020202020204" pitchFamily="34" charset="0"/>
        </a:defRPr>
      </a:lvl4pPr>
      <a:lvl5pPr marL="1371600" indent="-228600" algn="l" defTabSz="914400" rtl="0" eaLnBrk="1" latinLnBrk="0" hangingPunct="1">
        <a:lnSpc>
          <a:spcPct val="95000"/>
        </a:lnSpc>
        <a:spcBef>
          <a:spcPts val="600"/>
        </a:spcBef>
        <a:buClr>
          <a:srgbClr val="AB162B"/>
        </a:buClr>
        <a:buFont typeface="Arial" pitchFamily="34" charset="0"/>
        <a:buChar char="•"/>
        <a:defRPr sz="1600" kern="1200" baseline="0">
          <a:solidFill>
            <a:srgbClr val="272626"/>
          </a:solidFill>
          <a:latin typeface="Arial" panose="020B0604020202020204" pitchFamily="34" charset="0"/>
          <a:ea typeface="Verdana" pitchFamily="34" charset="0"/>
          <a:cs typeface="Arial" panose="020B0604020202020204" pitchFamily="34" charset="0"/>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tuitionexchange.org/"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te.tuitionexchange.org/applicantsignin"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wpi.edu/offices/talent/manual/benefits#tuition-assistance" TargetMode="External"/><Relationship Id="rId7"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hyperlink" Target="https://tuitionexchange.org/" TargetMode="External"/><Relationship Id="rId5" Type="http://schemas.openxmlformats.org/officeDocument/2006/relationships/hyperlink" Target="mailto:Benefits@wpi.edu" TargetMode="External"/><Relationship Id="rId4" Type="http://schemas.openxmlformats.org/officeDocument/2006/relationships/hyperlink" Target="https://www.wpi.edu/offices/talent/forms#benefit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grad@wpi.edu"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hyperlink" Target="https://www.wpi.edu/sites/default/files/docs/Offices/Talent-Management-Engagement/WPI_Graduate_Level_Course_Job_Related_Designation_Form.pdf" TargetMode="External"/><Relationship Id="rId5" Type="http://schemas.openxmlformats.org/officeDocument/2006/relationships/hyperlink" Target="https://www.wpi.edu/sites/default/files/2025-05/Tuition-OnCampusRemission---Revised-4.29.2025.pdf" TargetMode="External"/><Relationship Id="rId4" Type="http://schemas.openxmlformats.org/officeDocument/2006/relationships/hyperlink" Target="mailto:benefits@wpi.edu"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mailto:benefits@wpi.edu"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hyperlink" Target="https://www.wpi.edu/offices/talent" TargetMode="External"/><Relationship Id="rId4" Type="http://schemas.openxmlformats.org/officeDocument/2006/relationships/hyperlink" Target="https://www.wpi.edu/sites/default/files/Tuition-OffCampusEmployee.pdf"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mailto:benefits@wpi.edu"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hyperlink" Target="https://www.wpi.edu/offices/talent" TargetMode="External"/><Relationship Id="rId4" Type="http://schemas.openxmlformats.org/officeDocument/2006/relationships/hyperlink" Target="https://www.wpi.edu/sites/default/files/Tuition-OffCampusEmployee.pdf"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mailto:benefits@wpi.edu"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wpi.edu/sites/default/files/Tuition-DependentChildren.pdf"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mailto:benefits@wpi.edu"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hyperlink" Target="https://www.wpi.edu/sites/default/files/Tuition-DependentChildren.pdf"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mailto:grad@wpi.edu"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www.wpi.edu/sites/default/files/2025-05/Tuition-OnCampusRemission---Revised-4.29.2025.pdf" TargetMode="External"/><Relationship Id="rId4" Type="http://schemas.openxmlformats.org/officeDocument/2006/relationships/hyperlink" Target="mailto:benefits@wpi.edu"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mailto:benefits@wpi.edu"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wpi.edu/offices/talent/manual/benefits#tuition-assistance"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hyperlink" Target="mailto:Benefits@wpi.edu" TargetMode="External"/><Relationship Id="rId4" Type="http://schemas.openxmlformats.org/officeDocument/2006/relationships/hyperlink" Target="https://www.wpi.edu/offices/talent/forms#benefi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D17E8-3E65-2E43-D2BE-48731D1046DE}"/>
              </a:ext>
            </a:extLst>
          </p:cNvPr>
          <p:cNvSpPr>
            <a:spLocks noGrp="1"/>
          </p:cNvSpPr>
          <p:nvPr>
            <p:ph type="ctrTitle"/>
          </p:nvPr>
        </p:nvSpPr>
        <p:spPr>
          <a:xfrm>
            <a:off x="609600" y="2266043"/>
            <a:ext cx="9144000" cy="1524001"/>
          </a:xfrm>
        </p:spPr>
        <p:txBody>
          <a:bodyPr/>
          <a:lstStyle/>
          <a:p>
            <a:r>
              <a:rPr lang="en-US" dirty="0"/>
              <a:t>Tuition Exchange &amp; Tuition Benefit Educational Session </a:t>
            </a:r>
          </a:p>
        </p:txBody>
      </p:sp>
      <p:sp>
        <p:nvSpPr>
          <p:cNvPr id="3" name="Subtitle 2">
            <a:extLst>
              <a:ext uri="{FF2B5EF4-FFF2-40B4-BE49-F238E27FC236}">
                <a16:creationId xmlns:a16="http://schemas.microsoft.com/office/drawing/2014/main" id="{8193679C-7B81-3C65-E1C1-5FDEFB2EE145}"/>
              </a:ext>
            </a:extLst>
          </p:cNvPr>
          <p:cNvSpPr>
            <a:spLocks noGrp="1"/>
          </p:cNvSpPr>
          <p:nvPr>
            <p:ph type="subTitle" idx="1"/>
          </p:nvPr>
        </p:nvSpPr>
        <p:spPr/>
        <p:txBody>
          <a:bodyPr/>
          <a:lstStyle/>
          <a:p>
            <a:r>
              <a:rPr lang="en-US" dirty="0"/>
              <a:t>Presented by Gina Havel &amp; Carlie Rudzinski </a:t>
            </a:r>
          </a:p>
        </p:txBody>
      </p:sp>
      <p:sp>
        <p:nvSpPr>
          <p:cNvPr id="4" name="TextBox 3">
            <a:extLst>
              <a:ext uri="{FF2B5EF4-FFF2-40B4-BE49-F238E27FC236}">
                <a16:creationId xmlns:a16="http://schemas.microsoft.com/office/drawing/2014/main" id="{6BC7616F-2A61-600D-8733-CD9238B895E6}"/>
              </a:ext>
            </a:extLst>
          </p:cNvPr>
          <p:cNvSpPr txBox="1"/>
          <p:nvPr/>
        </p:nvSpPr>
        <p:spPr>
          <a:xfrm>
            <a:off x="4348480" y="6065520"/>
            <a:ext cx="0" cy="0"/>
          </a:xfrm>
          <a:prstGeom prst="rect">
            <a:avLst/>
          </a:prstGeom>
          <a:noFill/>
        </p:spPr>
        <p:txBody>
          <a:bodyPr wrap="none" rtlCol="0">
            <a:noAutofit/>
          </a:bodyPr>
          <a:lstStyle/>
          <a:p>
            <a:pPr algn="ctr"/>
            <a:endParaRPr lang="en-US" sz="1600" dirty="0" err="1"/>
          </a:p>
        </p:txBody>
      </p:sp>
    </p:spTree>
    <p:extLst>
      <p:ext uri="{BB962C8B-B14F-4D97-AF65-F5344CB8AC3E}">
        <p14:creationId xmlns:p14="http://schemas.microsoft.com/office/powerpoint/2010/main" val="3198349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D5E60-025D-981A-BDA4-47DA63A15D2C}"/>
              </a:ext>
            </a:extLst>
          </p:cNvPr>
          <p:cNvSpPr>
            <a:spLocks noGrp="1"/>
          </p:cNvSpPr>
          <p:nvPr>
            <p:ph type="title"/>
          </p:nvPr>
        </p:nvSpPr>
        <p:spPr/>
        <p:txBody>
          <a:bodyPr/>
          <a:lstStyle/>
          <a:p>
            <a:r>
              <a:rPr lang="en-US" dirty="0"/>
              <a:t>Tuition Exchange Scholarship</a:t>
            </a:r>
          </a:p>
        </p:txBody>
      </p:sp>
      <p:sp>
        <p:nvSpPr>
          <p:cNvPr id="3" name="Content Placeholder 2">
            <a:extLst>
              <a:ext uri="{FF2B5EF4-FFF2-40B4-BE49-F238E27FC236}">
                <a16:creationId xmlns:a16="http://schemas.microsoft.com/office/drawing/2014/main" id="{6FD90A58-C757-3860-AE33-DE672841E2D2}"/>
              </a:ext>
            </a:extLst>
          </p:cNvPr>
          <p:cNvSpPr>
            <a:spLocks noGrp="1"/>
          </p:cNvSpPr>
          <p:nvPr>
            <p:ph idx="1"/>
          </p:nvPr>
        </p:nvSpPr>
        <p:spPr/>
        <p:txBody>
          <a:bodyPr/>
          <a:lstStyle/>
          <a:p>
            <a:r>
              <a:rPr lang="en-US" b="1" dirty="0">
                <a:latin typeface="Arial"/>
                <a:ea typeface="Verdana"/>
                <a:cs typeface="Arial"/>
              </a:rPr>
              <a:t>Tuition Exchange -</a:t>
            </a:r>
            <a:r>
              <a:rPr lang="en-US" b="1" dirty="0">
                <a:latin typeface="Arial"/>
                <a:ea typeface="Verdana"/>
                <a:cs typeface="Arial"/>
                <a:hlinkClick r:id="rId2"/>
              </a:rPr>
              <a:t>tuitionexchange.org</a:t>
            </a:r>
            <a:endParaRPr lang="en-US" b="1" dirty="0"/>
          </a:p>
          <a:p>
            <a:r>
              <a:rPr lang="en-US" b="1" dirty="0">
                <a:latin typeface="Arial"/>
                <a:ea typeface="Verdana"/>
                <a:cs typeface="Arial"/>
              </a:rPr>
              <a:t>WPI Tuition Exchange Liaison officer: Gina Havel Palmatier, ghavel@wpi.edu</a:t>
            </a:r>
            <a:endParaRPr lang="en-US" b="1" dirty="0"/>
          </a:p>
          <a:p>
            <a:endParaRPr lang="en-US" dirty="0"/>
          </a:p>
        </p:txBody>
      </p:sp>
    </p:spTree>
    <p:extLst>
      <p:ext uri="{BB962C8B-B14F-4D97-AF65-F5344CB8AC3E}">
        <p14:creationId xmlns:p14="http://schemas.microsoft.com/office/powerpoint/2010/main" val="2123743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25877-58B3-3D0E-2050-430DABAF4F4B}"/>
              </a:ext>
            </a:extLst>
          </p:cNvPr>
          <p:cNvSpPr>
            <a:spLocks noGrp="1"/>
          </p:cNvSpPr>
          <p:nvPr>
            <p:ph type="title"/>
          </p:nvPr>
        </p:nvSpPr>
        <p:spPr/>
        <p:txBody>
          <a:bodyPr/>
          <a:lstStyle/>
          <a:p>
            <a:r>
              <a:rPr lang="en-US">
                <a:latin typeface="Arial"/>
                <a:ea typeface="Verdana"/>
                <a:cs typeface="Arial"/>
              </a:rPr>
              <a:t>Tuition Exchange Scholarship "Export"</a:t>
            </a:r>
            <a:endParaRPr lang="en-US"/>
          </a:p>
        </p:txBody>
      </p:sp>
      <p:sp>
        <p:nvSpPr>
          <p:cNvPr id="6" name="Content Placeholder 5">
            <a:extLst>
              <a:ext uri="{FF2B5EF4-FFF2-40B4-BE49-F238E27FC236}">
                <a16:creationId xmlns:a16="http://schemas.microsoft.com/office/drawing/2014/main" id="{6C461A74-2B9B-1398-AA24-B10CA8868EE5}"/>
              </a:ext>
            </a:extLst>
          </p:cNvPr>
          <p:cNvSpPr>
            <a:spLocks noGrp="1"/>
          </p:cNvSpPr>
          <p:nvPr>
            <p:ph idx="1"/>
          </p:nvPr>
        </p:nvSpPr>
        <p:spPr/>
        <p:txBody>
          <a:bodyPr/>
          <a:lstStyle/>
          <a:p>
            <a:r>
              <a:rPr lang="en-US" dirty="0">
                <a:latin typeface="Arial"/>
                <a:ea typeface="Verdana"/>
                <a:cs typeface="Arial"/>
              </a:rPr>
              <a:t>Dependent's eligibility to apply for Tuition Exchange scholarship is based on your employment status at WPI:</a:t>
            </a:r>
          </a:p>
          <a:p>
            <a:r>
              <a:rPr lang="en-US" sz="1600" b="1" dirty="0">
                <a:solidFill>
                  <a:srgbClr val="1F2327"/>
                </a:solidFill>
                <a:latin typeface="Raleway"/>
                <a:ea typeface="Verdana"/>
                <a:cs typeface="Arial"/>
              </a:rPr>
              <a:t>ELIGIBLE EMPLOYEE:</a:t>
            </a:r>
            <a:r>
              <a:rPr lang="en-US" sz="1600" dirty="0">
                <a:solidFill>
                  <a:srgbClr val="1F2327"/>
                </a:solidFill>
                <a:latin typeface="Raleway"/>
                <a:ea typeface="Verdana"/>
                <a:cs typeface="Arial"/>
              </a:rPr>
              <a:t> Any faculty or staff member who has completed three years of continuous full-time employment at WPI as of August 31st of the year the employee’s dependent child would matriculate at a TE school is eligible to apply. </a:t>
            </a:r>
          </a:p>
          <a:p>
            <a:r>
              <a:rPr lang="en-US" sz="1600" dirty="0">
                <a:solidFill>
                  <a:schemeClr val="tx1">
                    <a:lumMod val="85000"/>
                    <a:lumOff val="15000"/>
                  </a:schemeClr>
                </a:solidFill>
                <a:latin typeface="Raleway"/>
                <a:ea typeface="Verdana"/>
                <a:cs typeface="Arial"/>
              </a:rPr>
              <a:t>Participation in the program will cease upon termination of employment, including retirement.  If the parent’s employment status with WPI changes (terminated, leaves/resigns), their student’s eligibility for future Tuition exchange scholarship is also rescinded. </a:t>
            </a:r>
            <a:r>
              <a:rPr lang="en-US" sz="1600" dirty="0">
                <a:solidFill>
                  <a:schemeClr val="tx1">
                    <a:lumMod val="85000"/>
                    <a:lumOff val="15000"/>
                  </a:schemeClr>
                </a:solidFill>
                <a:latin typeface="Arial"/>
                <a:ea typeface="Verdana"/>
                <a:cs typeface="Arial"/>
              </a:rPr>
              <a:t>When benefits-eligible employment at WPI ends, tuition benefits continue through semester in progress but will not continue beyond that. </a:t>
            </a:r>
          </a:p>
          <a:p>
            <a:r>
              <a:rPr lang="en-US" sz="1600" b="1" dirty="0">
                <a:solidFill>
                  <a:srgbClr val="1F2327"/>
                </a:solidFill>
                <a:latin typeface="Raleway"/>
                <a:ea typeface="Verdana"/>
                <a:cs typeface="Arial"/>
              </a:rPr>
              <a:t>TE is a competitive scholarship - </a:t>
            </a:r>
            <a:endParaRPr lang="en-US" sz="1200" dirty="0">
              <a:solidFill>
                <a:srgbClr val="1F2327"/>
              </a:solidFill>
              <a:latin typeface="Raleway"/>
              <a:ea typeface="Verdana"/>
              <a:cs typeface="Arial"/>
            </a:endParaRPr>
          </a:p>
          <a:p>
            <a:pPr marL="320040" lvl="1" indent="0">
              <a:buNone/>
            </a:pPr>
            <a:r>
              <a:rPr lang="en-US" sz="1400" dirty="0">
                <a:solidFill>
                  <a:srgbClr val="1F2327"/>
                </a:solidFill>
                <a:latin typeface="Raleway"/>
                <a:ea typeface="Verdana"/>
                <a:cs typeface="Arial"/>
              </a:rPr>
              <a:t>Our certification of eligibility as an export allows the student the opportunity to be considered for a tuition exchange scholarship at another member institution.  Selection criteria are school-specific and may vary between schools. Award decisions will come from the other school.  WPI Tuition Exchange liaisons have no input or influence on the scholarship selection criteria implemented at other schools.</a:t>
            </a:r>
          </a:p>
          <a:p>
            <a:pPr marL="320040" lvl="1" indent="0">
              <a:buNone/>
            </a:pPr>
            <a:endParaRPr lang="en-US" sz="1200" dirty="0">
              <a:solidFill>
                <a:srgbClr val="1F2327"/>
              </a:solidFill>
              <a:latin typeface="Raleway"/>
            </a:endParaRPr>
          </a:p>
          <a:p>
            <a:pPr marL="320040" lvl="1" indent="0">
              <a:buNone/>
            </a:pPr>
            <a:endParaRPr lang="en-US" sz="1200" dirty="0">
              <a:solidFill>
                <a:srgbClr val="1F2327"/>
              </a:solidFill>
              <a:latin typeface="Raleway"/>
            </a:endParaRPr>
          </a:p>
        </p:txBody>
      </p:sp>
    </p:spTree>
    <p:extLst>
      <p:ext uri="{BB962C8B-B14F-4D97-AF65-F5344CB8AC3E}">
        <p14:creationId xmlns:p14="http://schemas.microsoft.com/office/powerpoint/2010/main" val="72959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35b48ad2406_0_528"/>
          <p:cNvSpPr txBox="1">
            <a:spLocks noGrp="1"/>
          </p:cNvSpPr>
          <p:nvPr>
            <p:ph type="title"/>
          </p:nvPr>
        </p:nvSpPr>
        <p:spPr>
          <a:xfrm>
            <a:off x="508223" y="363927"/>
            <a:ext cx="8596800" cy="8232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4000"/>
              <a:buNone/>
            </a:pPr>
            <a:r>
              <a:rPr lang="en-US">
                <a:latin typeface="Arial"/>
                <a:ea typeface="Arial"/>
                <a:cs typeface="Arial"/>
                <a:sym typeface="Arial"/>
              </a:rPr>
              <a:t>Navigating the TE Process</a:t>
            </a:r>
            <a:endParaRPr>
              <a:latin typeface="Arial"/>
              <a:ea typeface="Arial"/>
              <a:cs typeface="Arial"/>
              <a:sym typeface="Arial"/>
            </a:endParaRPr>
          </a:p>
        </p:txBody>
      </p:sp>
      <p:sp>
        <p:nvSpPr>
          <p:cNvPr id="260" name="Google Shape;260;g35b48ad2406_0_528"/>
          <p:cNvSpPr txBox="1">
            <a:spLocks noGrp="1"/>
          </p:cNvSpPr>
          <p:nvPr>
            <p:ph type="body" idx="1"/>
          </p:nvPr>
        </p:nvSpPr>
        <p:spPr>
          <a:xfrm>
            <a:off x="508223" y="1504695"/>
            <a:ext cx="7646400" cy="466940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100000"/>
              </a:lnSpc>
              <a:spcBef>
                <a:spcPts val="0"/>
              </a:spcBef>
              <a:spcAft>
                <a:spcPts val="0"/>
              </a:spcAft>
              <a:buSzPct val="79998"/>
              <a:buNone/>
            </a:pPr>
            <a:r>
              <a:rPr lang="en-US" sz="2800" b="1" i="0" u="none" strike="noStrike" cap="none" dirty="0">
                <a:solidFill>
                  <a:schemeClr val="accent3"/>
                </a:solidFill>
                <a:latin typeface="Arial"/>
                <a:ea typeface="Arial"/>
                <a:cs typeface="Arial"/>
                <a:sym typeface="Arial"/>
              </a:rPr>
              <a:t>Two Steps:</a:t>
            </a:r>
            <a:endParaRPr dirty="0"/>
          </a:p>
          <a:p>
            <a:pPr marL="0" lvl="0" indent="0" algn="l" rtl="0">
              <a:lnSpc>
                <a:spcPct val="100000"/>
              </a:lnSpc>
              <a:spcBef>
                <a:spcPts val="0"/>
              </a:spcBef>
              <a:spcAft>
                <a:spcPts val="0"/>
              </a:spcAft>
              <a:buSzPct val="79998"/>
              <a:buNone/>
            </a:pPr>
            <a:endParaRPr sz="2800" b="0" i="0" u="none" strike="noStrike" cap="none" dirty="0">
              <a:solidFill>
                <a:srgbClr val="000000"/>
              </a:solidFill>
              <a:latin typeface="Arial"/>
              <a:ea typeface="Arial"/>
              <a:cs typeface="Arial"/>
              <a:sym typeface="Arial"/>
            </a:endParaRPr>
          </a:p>
          <a:p>
            <a:pPr marL="742950" lvl="1" indent="-275869" algn="l" rtl="0">
              <a:lnSpc>
                <a:spcPct val="100000"/>
              </a:lnSpc>
              <a:spcBef>
                <a:spcPts val="1000"/>
              </a:spcBef>
              <a:spcAft>
                <a:spcPts val="0"/>
              </a:spcAft>
              <a:buClr>
                <a:schemeClr val="accent1"/>
              </a:buClr>
              <a:buSzPct val="79998"/>
              <a:buFont typeface="Noto Sans Symbols"/>
              <a:buAutoNum type="arabicPeriod"/>
            </a:pPr>
            <a:r>
              <a:rPr lang="en-US" sz="2600" b="0" i="0" u="none" strike="noStrike" cap="none" dirty="0">
                <a:solidFill>
                  <a:srgbClr val="595959"/>
                </a:solidFill>
                <a:latin typeface="Arial"/>
                <a:ea typeface="Arial"/>
                <a:cs typeface="Arial"/>
                <a:sym typeface="Arial"/>
              </a:rPr>
              <a:t>Student applicant (not the parent!) creates TE account using their own email address that will remain with them after </a:t>
            </a:r>
            <a:r>
              <a:rPr lang="en-US" sz="2600" dirty="0">
                <a:solidFill>
                  <a:srgbClr val="595959"/>
                </a:solidFill>
                <a:latin typeface="Arial"/>
                <a:ea typeface="Arial"/>
                <a:cs typeface="Arial"/>
                <a:sym typeface="Arial"/>
              </a:rPr>
              <a:t>high school.</a:t>
            </a:r>
            <a:endParaRPr sz="2600" dirty="0">
              <a:latin typeface="Arial"/>
              <a:ea typeface="Arial"/>
              <a:cs typeface="Arial"/>
              <a:sym typeface="Arial"/>
            </a:endParaRPr>
          </a:p>
          <a:p>
            <a:pPr marL="742950" lvl="1" indent="-275843" algn="l" rtl="0">
              <a:lnSpc>
                <a:spcPct val="100000"/>
              </a:lnSpc>
              <a:spcBef>
                <a:spcPts val="1000"/>
              </a:spcBef>
              <a:spcAft>
                <a:spcPts val="0"/>
              </a:spcAft>
              <a:buClr>
                <a:schemeClr val="accent1"/>
              </a:buClr>
              <a:buSzPct val="79998"/>
              <a:buFont typeface="Noto Sans Symbols"/>
              <a:buAutoNum type="arabicPeriod"/>
            </a:pPr>
            <a:r>
              <a:rPr lang="en-US" sz="2600" b="0" i="0" u="none" strike="noStrike" cap="none" dirty="0">
                <a:solidFill>
                  <a:srgbClr val="595959"/>
                </a:solidFill>
                <a:latin typeface="Arial"/>
                <a:ea typeface="Arial"/>
                <a:cs typeface="Arial"/>
                <a:sym typeface="Arial"/>
              </a:rPr>
              <a:t>Student logs in and completes TE EZ-Application. </a:t>
            </a:r>
            <a:endParaRPr dirty="0"/>
          </a:p>
          <a:p>
            <a:pPr marL="457200" lvl="1" indent="0" algn="l" rtl="0">
              <a:lnSpc>
                <a:spcPct val="100000"/>
              </a:lnSpc>
              <a:spcBef>
                <a:spcPts val="1000"/>
              </a:spcBef>
              <a:spcAft>
                <a:spcPts val="0"/>
              </a:spcAft>
              <a:buSzPct val="79998"/>
              <a:buNone/>
            </a:pPr>
            <a:r>
              <a:rPr lang="en-US" sz="2600" dirty="0">
                <a:solidFill>
                  <a:srgbClr val="595959"/>
                </a:solidFill>
                <a:latin typeface="Arial"/>
                <a:ea typeface="Arial"/>
                <a:cs typeface="Arial"/>
                <a:sym typeface="Arial"/>
              </a:rPr>
              <a:t>      </a:t>
            </a:r>
            <a:endParaRPr dirty="0"/>
          </a:p>
          <a:p>
            <a:pPr marL="457200" lvl="1" indent="0" algn="l" rtl="0">
              <a:lnSpc>
                <a:spcPct val="100000"/>
              </a:lnSpc>
              <a:spcBef>
                <a:spcPts val="1000"/>
              </a:spcBef>
              <a:spcAft>
                <a:spcPts val="0"/>
              </a:spcAft>
              <a:buSzPct val="79998"/>
              <a:buNone/>
            </a:pPr>
            <a:r>
              <a:rPr lang="en-US" sz="2600" dirty="0">
                <a:solidFill>
                  <a:srgbClr val="595959"/>
                </a:solidFill>
                <a:latin typeface="Arial"/>
                <a:ea typeface="Arial"/>
                <a:cs typeface="Arial"/>
                <a:sym typeface="Arial"/>
              </a:rPr>
              <a:t>    </a:t>
            </a:r>
            <a:r>
              <a:rPr lang="en-US" sz="2600" b="0" i="0" u="sng" strike="noStrike" cap="none" dirty="0">
                <a:solidFill>
                  <a:srgbClr val="595959"/>
                </a:solidFill>
                <a:latin typeface="Arial"/>
                <a:ea typeface="Arial"/>
                <a:cs typeface="Arial"/>
                <a:sym typeface="Arial"/>
                <a:hlinkClick r:id="rId3">
                  <a:extLst>
                    <a:ext uri="{A12FA001-AC4F-418D-AE19-62706E023703}">
                      <ahyp:hlinkClr xmlns:ahyp="http://schemas.microsoft.com/office/drawing/2018/hyperlinkcolor" val="tx"/>
                    </a:ext>
                  </a:extLst>
                </a:hlinkClick>
              </a:rPr>
              <a:t>https://te.tuitionexchange.org/applicantsignin</a:t>
            </a:r>
            <a:endParaRPr sz="2600" b="0" i="0" u="none" strike="noStrike" cap="none" dirty="0">
              <a:solidFill>
                <a:srgbClr val="595959"/>
              </a:solidFill>
              <a:latin typeface="Arial"/>
              <a:ea typeface="Arial"/>
              <a:cs typeface="Arial"/>
              <a:sym typeface="Arial"/>
            </a:endParaRPr>
          </a:p>
          <a:p>
            <a:pPr marL="457200" lvl="1" indent="0" algn="l" rtl="0">
              <a:lnSpc>
                <a:spcPct val="100000"/>
              </a:lnSpc>
              <a:spcBef>
                <a:spcPts val="1000"/>
              </a:spcBef>
              <a:spcAft>
                <a:spcPts val="0"/>
              </a:spcAft>
              <a:buClr>
                <a:schemeClr val="accent1"/>
              </a:buClr>
              <a:buSzPct val="79998"/>
              <a:buNone/>
            </a:pPr>
            <a:endParaRPr sz="2600" b="0" i="0" u="none" strike="noStrike" cap="none" dirty="0">
              <a:solidFill>
                <a:srgbClr val="595959"/>
              </a:solidFill>
              <a:latin typeface="Arial"/>
              <a:ea typeface="Arial"/>
              <a:cs typeface="Arial"/>
              <a:sym typeface="Arial"/>
            </a:endParaRPr>
          </a:p>
          <a:p>
            <a:pPr marL="342900" marR="0" lvl="0" indent="-230122" algn="l" rtl="0">
              <a:lnSpc>
                <a:spcPct val="100000"/>
              </a:lnSpc>
              <a:spcBef>
                <a:spcPts val="1000"/>
              </a:spcBef>
              <a:spcAft>
                <a:spcPts val="0"/>
              </a:spcAft>
              <a:buClr>
                <a:schemeClr val="accent1"/>
              </a:buClr>
              <a:buSzPct val="80000"/>
              <a:buFont typeface="Noto Sans Symbols"/>
              <a:buNone/>
            </a:pPr>
            <a:endParaRPr sz="2400" b="0" i="0" u="none" strike="noStrike" cap="none" dirty="0">
              <a:solidFill>
                <a:srgbClr val="595959"/>
              </a:solidFill>
              <a:latin typeface="Open Sans"/>
              <a:ea typeface="Open Sans"/>
              <a:cs typeface="Open Sans"/>
              <a:sym typeface="Open Sans"/>
            </a:endParaRPr>
          </a:p>
          <a:p>
            <a:pPr marL="342900" marR="0" lvl="0" indent="-230122" algn="l" rtl="0">
              <a:lnSpc>
                <a:spcPct val="100000"/>
              </a:lnSpc>
              <a:spcBef>
                <a:spcPts val="1000"/>
              </a:spcBef>
              <a:spcAft>
                <a:spcPts val="0"/>
              </a:spcAft>
              <a:buClr>
                <a:schemeClr val="accent1"/>
              </a:buClr>
              <a:buSzPct val="80000"/>
              <a:buFont typeface="Noto Sans Symbols"/>
              <a:buNone/>
            </a:pPr>
            <a:endParaRPr sz="2400" b="0" i="0" u="none" strike="noStrike" cap="none" dirty="0">
              <a:solidFill>
                <a:srgbClr val="595959"/>
              </a:solidFill>
              <a:latin typeface="Open Sans"/>
              <a:ea typeface="Open Sans"/>
              <a:cs typeface="Open Sans"/>
              <a:sym typeface="Open Sans"/>
            </a:endParaRPr>
          </a:p>
          <a:p>
            <a:pPr marL="800100" lvl="1" indent="-334518" algn="l" rtl="0">
              <a:lnSpc>
                <a:spcPct val="100000"/>
              </a:lnSpc>
              <a:spcBef>
                <a:spcPts val="1000"/>
              </a:spcBef>
              <a:spcAft>
                <a:spcPts val="0"/>
              </a:spcAft>
              <a:buSzPct val="80000"/>
              <a:buFont typeface="Arial"/>
              <a:buChar char="•"/>
            </a:pPr>
            <a:r>
              <a:rPr lang="en-US" sz="2200" b="0" i="0" u="none" strike="noStrike" cap="none" dirty="0">
                <a:solidFill>
                  <a:srgbClr val="595959"/>
                </a:solidFill>
                <a:latin typeface="Open Sans"/>
                <a:ea typeface="Open Sans"/>
                <a:cs typeface="Open Sans"/>
                <a:sym typeface="Open Sans"/>
              </a:rPr>
              <a:t>Select </a:t>
            </a:r>
            <a:r>
              <a:rPr lang="en-US" sz="2200" b="1" i="0" u="none" strike="noStrike" cap="none" dirty="0">
                <a:solidFill>
                  <a:schemeClr val="accent3"/>
                </a:solidFill>
                <a:latin typeface="Open Sans"/>
                <a:ea typeface="Open Sans"/>
                <a:cs typeface="Open Sans"/>
                <a:sym typeface="Open Sans"/>
              </a:rPr>
              <a:t>2027-2028</a:t>
            </a:r>
            <a:r>
              <a:rPr lang="en-US" sz="2200" b="0" i="0" u="none" strike="noStrike" cap="none" dirty="0">
                <a:solidFill>
                  <a:srgbClr val="595959"/>
                </a:solidFill>
                <a:latin typeface="Open Sans"/>
                <a:ea typeface="Open Sans"/>
                <a:cs typeface="Open Sans"/>
                <a:sym typeface="Open Sans"/>
              </a:rPr>
              <a:t> year if seeking a Tuition Exchange Scholarship for Fall 2027/Spring 2028.</a:t>
            </a:r>
            <a:endParaRPr dirty="0"/>
          </a:p>
          <a:p>
            <a:pPr marL="342900" marR="0" lvl="0" indent="-230122" algn="l" rtl="0">
              <a:lnSpc>
                <a:spcPct val="100000"/>
              </a:lnSpc>
              <a:spcBef>
                <a:spcPts val="1000"/>
              </a:spcBef>
              <a:spcAft>
                <a:spcPts val="0"/>
              </a:spcAft>
              <a:buClr>
                <a:schemeClr val="accent1"/>
              </a:buClr>
              <a:buSzPct val="80000"/>
              <a:buFont typeface="Noto Sans Symbols"/>
              <a:buNone/>
            </a:pPr>
            <a:endParaRPr sz="2400" b="0" i="0" u="none" strike="noStrike" cap="none" dirty="0">
              <a:solidFill>
                <a:srgbClr val="595959"/>
              </a:solidFill>
              <a:latin typeface="Open Sans"/>
              <a:ea typeface="Open Sans"/>
              <a:cs typeface="Open Sans"/>
              <a:sym typeface="Open Sans"/>
            </a:endParaRPr>
          </a:p>
        </p:txBody>
      </p:sp>
      <p:sp>
        <p:nvSpPr>
          <p:cNvPr id="261" name="Google Shape;261;g35b48ad2406_0_528"/>
          <p:cNvSpPr txBox="1">
            <a:spLocks noGrp="1"/>
          </p:cNvSpPr>
          <p:nvPr>
            <p:ph type="sldNum" idx="12"/>
          </p:nvPr>
        </p:nvSpPr>
        <p:spPr>
          <a:xfrm>
            <a:off x="8525039" y="6374176"/>
            <a:ext cx="683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
        <p:nvSpPr>
          <p:cNvPr id="262" name="Google Shape;262;g35b48ad2406_0_528"/>
          <p:cNvSpPr/>
          <p:nvPr/>
        </p:nvSpPr>
        <p:spPr>
          <a:xfrm>
            <a:off x="8161358" y="118699"/>
            <a:ext cx="4115968" cy="3444120"/>
          </a:xfrm>
          <a:prstGeom prst="irregularSeal2">
            <a:avLst/>
          </a:prstGeom>
          <a:solidFill>
            <a:srgbClr val="F3CF36"/>
          </a:solidFill>
          <a:ln w="25400" cap="flat" cmpd="sng">
            <a:solidFill>
              <a:srgbClr val="001A3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dirty="0">
                <a:solidFill>
                  <a:schemeClr val="dk1"/>
                </a:solidFill>
                <a:latin typeface="Arial"/>
                <a:ea typeface="Arial"/>
                <a:cs typeface="Arial"/>
                <a:sym typeface="Arial"/>
              </a:rPr>
              <a:t>2027-28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dirty="0">
                <a:solidFill>
                  <a:schemeClr val="dk1"/>
                </a:solidFill>
                <a:latin typeface="Arial"/>
                <a:ea typeface="Arial"/>
                <a:cs typeface="Arial"/>
                <a:sym typeface="Arial"/>
              </a:rPr>
              <a:t>TE EZ-Application is open NOW!</a:t>
            </a:r>
            <a:endParaRPr sz="1600" b="1" i="0" u="none" strike="noStrike" cap="none" dirty="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Arial"/>
              <a:ea typeface="Arial"/>
              <a:cs typeface="Arial"/>
              <a:sym typeface="Arial"/>
            </a:endParaRPr>
          </a:p>
        </p:txBody>
      </p:sp>
      <p:pic>
        <p:nvPicPr>
          <p:cNvPr id="263" name="Google Shape;263;g35b48ad2406_0_528" descr="Eyes with solid fill"/>
          <p:cNvPicPr preferRelativeResize="0"/>
          <p:nvPr/>
        </p:nvPicPr>
        <p:blipFill rotWithShape="1">
          <a:blip r:embed="rId4">
            <a:alphaModFix/>
          </a:blip>
          <a:srcRect/>
          <a:stretch/>
        </p:blipFill>
        <p:spPr>
          <a:xfrm>
            <a:off x="3709988" y="4436305"/>
            <a:ext cx="914400" cy="914400"/>
          </a:xfrm>
          <a:prstGeom prst="rect">
            <a:avLst/>
          </a:prstGeom>
          <a:noFill/>
          <a:ln>
            <a:noFill/>
          </a:ln>
        </p:spPr>
      </p:pic>
      <p:sp>
        <p:nvSpPr>
          <p:cNvPr id="2" name="TextBox 1">
            <a:extLst>
              <a:ext uri="{FF2B5EF4-FFF2-40B4-BE49-F238E27FC236}">
                <a16:creationId xmlns:a16="http://schemas.microsoft.com/office/drawing/2014/main" id="{35FBB854-3B48-286D-4ABA-CA81A7083A15}"/>
              </a:ext>
            </a:extLst>
          </p:cNvPr>
          <p:cNvSpPr txBox="1"/>
          <p:nvPr/>
        </p:nvSpPr>
        <p:spPr>
          <a:xfrm rot="10800000" flipH="1" flipV="1">
            <a:off x="7751618" y="4482023"/>
            <a:ext cx="3604770" cy="1430404"/>
          </a:xfrm>
          <a:prstGeom prst="rect">
            <a:avLst/>
          </a:prstGeom>
          <a:noFill/>
        </p:spPr>
        <p:txBody>
          <a:bodyPr wrap="none" rtlCol="0">
            <a:noAutofit/>
          </a:bodyPr>
          <a:lstStyle/>
          <a:p>
            <a:pPr algn="ctr"/>
            <a:r>
              <a:rPr lang="en-US" sz="1600"/>
              <a:t>https://tuitionexchange.org/how-to-apply/</a:t>
            </a:r>
            <a:endParaRPr lang="en-US" sz="1600" dirty="0" err="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F19F4-11FE-789A-A1F0-F505790E3FBA}"/>
              </a:ext>
            </a:extLst>
          </p:cNvPr>
          <p:cNvSpPr>
            <a:spLocks noGrp="1"/>
          </p:cNvSpPr>
          <p:nvPr>
            <p:ph type="title"/>
          </p:nvPr>
        </p:nvSpPr>
        <p:spPr/>
        <p:txBody>
          <a:bodyPr/>
          <a:lstStyle/>
          <a:p>
            <a:endParaRPr lang="en-US"/>
          </a:p>
        </p:txBody>
      </p:sp>
      <p:pic>
        <p:nvPicPr>
          <p:cNvPr id="4" name="Content Placeholder 3" descr="A diagram of a college admission process&#10;&#10;AI-generated content may be incorrect.">
            <a:extLst>
              <a:ext uri="{FF2B5EF4-FFF2-40B4-BE49-F238E27FC236}">
                <a16:creationId xmlns:a16="http://schemas.microsoft.com/office/drawing/2014/main" id="{795ABC30-2298-2422-D0BC-6C16922F9EE6}"/>
              </a:ext>
            </a:extLst>
          </p:cNvPr>
          <p:cNvPicPr>
            <a:picLocks noGrp="1" noChangeAspect="1"/>
          </p:cNvPicPr>
          <p:nvPr>
            <p:ph idx="1"/>
          </p:nvPr>
        </p:nvPicPr>
        <p:blipFill>
          <a:blip r:embed="rId3"/>
          <a:stretch>
            <a:fillRect/>
          </a:stretch>
        </p:blipFill>
        <p:spPr>
          <a:xfrm>
            <a:off x="1964266" y="1524000"/>
            <a:ext cx="8263467" cy="4648200"/>
          </a:xfrm>
          <a:prstGeom prst="rect">
            <a:avLst/>
          </a:prstGeom>
        </p:spPr>
      </p:pic>
    </p:spTree>
    <p:extLst>
      <p:ext uri="{BB962C8B-B14F-4D97-AF65-F5344CB8AC3E}">
        <p14:creationId xmlns:p14="http://schemas.microsoft.com/office/powerpoint/2010/main" val="2934409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BD14A-EDE7-8F8A-DA4D-5BE954341E01}"/>
              </a:ext>
            </a:extLst>
          </p:cNvPr>
          <p:cNvSpPr>
            <a:spLocks noGrp="1"/>
          </p:cNvSpPr>
          <p:nvPr>
            <p:ph type="title"/>
          </p:nvPr>
        </p:nvSpPr>
        <p:spPr>
          <a:xfrm>
            <a:off x="609600" y="685800"/>
            <a:ext cx="10972800" cy="477390"/>
          </a:xfrm>
        </p:spPr>
        <p:txBody>
          <a:bodyPr/>
          <a:lstStyle/>
          <a:p>
            <a:r>
              <a:rPr lang="en-US" dirty="0"/>
              <a:t>Important Questions to ASK!</a:t>
            </a:r>
            <a:br>
              <a:rPr lang="en-US" dirty="0"/>
            </a:br>
            <a:endParaRPr lang="en-US" dirty="0"/>
          </a:p>
        </p:txBody>
      </p:sp>
      <p:sp>
        <p:nvSpPr>
          <p:cNvPr id="3" name="Content Placeholder 2">
            <a:extLst>
              <a:ext uri="{FF2B5EF4-FFF2-40B4-BE49-F238E27FC236}">
                <a16:creationId xmlns:a16="http://schemas.microsoft.com/office/drawing/2014/main" id="{DD1DD48B-766B-9177-1FCD-46FB612B538A}"/>
              </a:ext>
            </a:extLst>
          </p:cNvPr>
          <p:cNvSpPr>
            <a:spLocks noGrp="1"/>
          </p:cNvSpPr>
          <p:nvPr>
            <p:ph idx="1"/>
          </p:nvPr>
        </p:nvSpPr>
        <p:spPr/>
        <p:txBody>
          <a:bodyPr>
            <a:normAutofit lnSpcReduction="10000"/>
          </a:bodyPr>
          <a:lstStyle/>
          <a:p>
            <a:pPr marL="0" indent="0">
              <a:buNone/>
            </a:pPr>
            <a:r>
              <a:rPr lang="en-US" dirty="0"/>
              <a:t>The </a:t>
            </a:r>
            <a:r>
              <a:rPr lang="en-US" b="1" dirty="0"/>
              <a:t>student </a:t>
            </a:r>
            <a:r>
              <a:rPr lang="en-US" dirty="0"/>
              <a:t>is responsible for reading, understanding, and asking</a:t>
            </a:r>
          </a:p>
          <a:p>
            <a:pPr marL="0" indent="0">
              <a:buNone/>
            </a:pPr>
            <a:r>
              <a:rPr lang="en-US" dirty="0"/>
              <a:t>questions about the TE scholarship offered by the Import school.</a:t>
            </a:r>
          </a:p>
          <a:p>
            <a:r>
              <a:rPr lang="en-US" dirty="0"/>
              <a:t>► What is your school’s TE scholarship amount?</a:t>
            </a:r>
          </a:p>
          <a:p>
            <a:r>
              <a:rPr lang="en-US" dirty="0"/>
              <a:t>► Can I receive additional institutional scholarships, too?</a:t>
            </a:r>
          </a:p>
          <a:p>
            <a:r>
              <a:rPr lang="en-US" dirty="0"/>
              <a:t>► What about Federal Pell Grant or State Tuition Grants?</a:t>
            </a:r>
          </a:p>
          <a:p>
            <a:r>
              <a:rPr lang="en-US" dirty="0"/>
              <a:t>► What are the scholarship renewal requirements (ex.-GPA?)</a:t>
            </a:r>
          </a:p>
          <a:p>
            <a:r>
              <a:rPr lang="en-US" dirty="0"/>
              <a:t>► Are there on-campus housing requirements?</a:t>
            </a:r>
          </a:p>
          <a:p>
            <a:r>
              <a:rPr lang="en-US" dirty="0"/>
              <a:t>► How many semesters are covered?</a:t>
            </a:r>
          </a:p>
          <a:p>
            <a:r>
              <a:rPr lang="en-US" dirty="0"/>
              <a:t>► Are students attending Graduate School eligible for Tuition Exchange?</a:t>
            </a:r>
          </a:p>
          <a:p>
            <a:r>
              <a:rPr lang="en-US" dirty="0"/>
              <a:t>► Does the TE scholarship cover summer school and study abroad?</a:t>
            </a:r>
          </a:p>
          <a:p>
            <a:endParaRPr lang="en-US" dirty="0"/>
          </a:p>
        </p:txBody>
      </p:sp>
    </p:spTree>
    <p:extLst>
      <p:ext uri="{BB962C8B-B14F-4D97-AF65-F5344CB8AC3E}">
        <p14:creationId xmlns:p14="http://schemas.microsoft.com/office/powerpoint/2010/main" val="2641037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57AA6-A42A-3C82-A156-B8C566699546}"/>
              </a:ext>
            </a:extLst>
          </p:cNvPr>
          <p:cNvSpPr>
            <a:spLocks noGrp="1"/>
          </p:cNvSpPr>
          <p:nvPr>
            <p:ph type="title"/>
          </p:nvPr>
        </p:nvSpPr>
        <p:spPr/>
        <p:txBody>
          <a:bodyPr/>
          <a:lstStyle/>
          <a:p>
            <a:endParaRPr lang="en-US"/>
          </a:p>
        </p:txBody>
      </p:sp>
      <p:sp>
        <p:nvSpPr>
          <p:cNvPr id="5" name="TextBox 4">
            <a:extLst>
              <a:ext uri="{FF2B5EF4-FFF2-40B4-BE49-F238E27FC236}">
                <a16:creationId xmlns:a16="http://schemas.microsoft.com/office/drawing/2014/main" id="{546B5955-1AFB-C0AF-9CD1-DAA6FC2FCDD0}"/>
              </a:ext>
            </a:extLst>
          </p:cNvPr>
          <p:cNvSpPr txBox="1"/>
          <p:nvPr/>
        </p:nvSpPr>
        <p:spPr>
          <a:xfrm>
            <a:off x="3047134" y="1197620"/>
            <a:ext cx="6094268" cy="4462760"/>
          </a:xfrm>
          <a:prstGeom prst="rect">
            <a:avLst/>
          </a:prstGeom>
          <a:noFill/>
        </p:spPr>
        <p:txBody>
          <a:bodyPr wrap="square">
            <a:spAutoFit/>
          </a:bodyPr>
          <a:lstStyle/>
          <a:p>
            <a:pPr algn="l"/>
            <a:r>
              <a:rPr lang="en-US" sz="3600" b="1" i="0" u="none" strike="noStrike" baseline="0" dirty="0">
                <a:solidFill>
                  <a:srgbClr val="003E79"/>
                </a:solidFill>
                <a:latin typeface="OpenSans-Bold"/>
              </a:rPr>
              <a:t>Final Reminders</a:t>
            </a:r>
          </a:p>
          <a:p>
            <a:pPr algn="l"/>
            <a:r>
              <a:rPr lang="en-US" sz="1400" b="0" i="0" u="none" strike="noStrike" baseline="0" dirty="0">
                <a:solidFill>
                  <a:srgbClr val="003E79"/>
                </a:solidFill>
                <a:latin typeface="NotoSansSymbols"/>
              </a:rPr>
              <a:t>► </a:t>
            </a:r>
            <a:r>
              <a:rPr lang="en-US" sz="1800" b="0" i="0" u="none" strike="noStrike" baseline="0" dirty="0">
                <a:solidFill>
                  <a:srgbClr val="3F3F3F"/>
                </a:solidFill>
                <a:latin typeface="OpenSans-Regular"/>
              </a:rPr>
              <a:t>The TE-EZ Application is all about the </a:t>
            </a:r>
            <a:r>
              <a:rPr lang="en-US" sz="1800" b="1" i="0" u="none" strike="noStrike" baseline="0" dirty="0">
                <a:solidFill>
                  <a:srgbClr val="3F3F3F"/>
                </a:solidFill>
                <a:latin typeface="OpenSans-Bold"/>
              </a:rPr>
              <a:t>student</a:t>
            </a:r>
            <a:r>
              <a:rPr lang="en-US" sz="1800" b="0" i="0" u="none" strike="noStrike" baseline="0" dirty="0">
                <a:solidFill>
                  <a:srgbClr val="3F3F3F"/>
                </a:solidFill>
                <a:latin typeface="OpenSans-Regular"/>
              </a:rPr>
              <a:t>!</a:t>
            </a:r>
          </a:p>
          <a:p>
            <a:pPr algn="l"/>
            <a:r>
              <a:rPr lang="en-US" sz="1400" b="0" i="0" u="none" strike="noStrike" baseline="0" dirty="0">
                <a:solidFill>
                  <a:srgbClr val="003E79"/>
                </a:solidFill>
                <a:latin typeface="NotoSansSymbols"/>
              </a:rPr>
              <a:t>► </a:t>
            </a:r>
            <a:r>
              <a:rPr lang="en-US" sz="1800" b="0" i="0" u="none" strike="noStrike" baseline="0" dirty="0">
                <a:solidFill>
                  <a:srgbClr val="3F3F3F"/>
                </a:solidFill>
                <a:latin typeface="OpenSans-Regular"/>
              </a:rPr>
              <a:t>For employer-eligible questions, the eligible </a:t>
            </a:r>
            <a:r>
              <a:rPr lang="en-US" sz="1800" b="0" i="0" u="none" strike="noStrike" baseline="0" dirty="0">
                <a:solidFill>
                  <a:srgbClr val="003E79"/>
                </a:solidFill>
                <a:latin typeface="OpenSans-Regular"/>
              </a:rPr>
              <a:t>employee </a:t>
            </a:r>
            <a:r>
              <a:rPr lang="en-US" sz="1800" b="0" i="0" u="none" strike="noStrike" baseline="0" dirty="0">
                <a:solidFill>
                  <a:srgbClr val="3F3F3F"/>
                </a:solidFill>
                <a:latin typeface="OpenSans-Regular"/>
              </a:rPr>
              <a:t>contacts their</a:t>
            </a:r>
          </a:p>
          <a:p>
            <a:pPr algn="l"/>
            <a:r>
              <a:rPr lang="en-US" sz="1800" b="0" i="0" u="none" strike="noStrike" baseline="0" dirty="0">
                <a:solidFill>
                  <a:srgbClr val="3F3F3F"/>
                </a:solidFill>
                <a:latin typeface="OpenSans-Regular"/>
              </a:rPr>
              <a:t>Human Resource Office or Tuition Exchange Liaison Officer.</a:t>
            </a:r>
          </a:p>
          <a:p>
            <a:pPr algn="l"/>
            <a:r>
              <a:rPr lang="en-US" sz="1300" b="0" i="0" u="none" strike="noStrike" baseline="0" dirty="0">
                <a:solidFill>
                  <a:srgbClr val="003E79"/>
                </a:solidFill>
                <a:latin typeface="NotoSansSymbols"/>
              </a:rPr>
              <a:t>► </a:t>
            </a:r>
            <a:r>
              <a:rPr lang="en-US" sz="1600" b="0" i="0" u="none" strike="noStrike" baseline="0" dirty="0">
                <a:solidFill>
                  <a:srgbClr val="3F3F3F"/>
                </a:solidFill>
                <a:latin typeface="OpenSans-Regular"/>
              </a:rPr>
              <a:t>If the eligible </a:t>
            </a:r>
            <a:r>
              <a:rPr lang="en-US" sz="1600" b="0" i="0" u="none" strike="noStrike" baseline="0" dirty="0">
                <a:solidFill>
                  <a:srgbClr val="003E79"/>
                </a:solidFill>
                <a:latin typeface="OpenSans-Regular"/>
              </a:rPr>
              <a:t>employee </a:t>
            </a:r>
            <a:r>
              <a:rPr lang="en-US" sz="1600" b="0" i="0" u="none" strike="noStrike" baseline="0" dirty="0">
                <a:solidFill>
                  <a:srgbClr val="3F3F3F"/>
                </a:solidFill>
                <a:latin typeface="OpenSans-Regular"/>
              </a:rPr>
              <a:t>leaves their employment, the TE scholarship is canceled.</a:t>
            </a:r>
          </a:p>
          <a:p>
            <a:pPr algn="l"/>
            <a:r>
              <a:rPr lang="en-US" sz="1400" b="0" i="0" u="none" strike="noStrike" baseline="0" dirty="0">
                <a:solidFill>
                  <a:srgbClr val="003E79"/>
                </a:solidFill>
                <a:latin typeface="NotoSansSymbols"/>
              </a:rPr>
              <a:t>► </a:t>
            </a:r>
            <a:r>
              <a:rPr lang="en-US" sz="1800" b="0" i="0" u="none" strike="noStrike" baseline="0" dirty="0">
                <a:solidFill>
                  <a:srgbClr val="3F3F3F"/>
                </a:solidFill>
                <a:latin typeface="OpenSans-Regular"/>
              </a:rPr>
              <a:t>For Import eligibility questions, first-time </a:t>
            </a:r>
            <a:r>
              <a:rPr lang="en-US" sz="1800" b="1" i="0" u="none" strike="noStrike" baseline="0" dirty="0">
                <a:solidFill>
                  <a:srgbClr val="3F3F3F"/>
                </a:solidFill>
                <a:latin typeface="OpenSans-Bold"/>
              </a:rPr>
              <a:t>students </a:t>
            </a:r>
            <a:r>
              <a:rPr lang="en-US" sz="1800" b="0" i="0" u="none" strike="noStrike" baseline="0" dirty="0">
                <a:solidFill>
                  <a:srgbClr val="3F3F3F"/>
                </a:solidFill>
                <a:latin typeface="OpenSans-Regular"/>
              </a:rPr>
              <a:t>contacts their Admission</a:t>
            </a:r>
          </a:p>
          <a:p>
            <a:pPr algn="l"/>
            <a:r>
              <a:rPr lang="en-US" sz="1800" b="0" i="0" u="none" strike="noStrike" baseline="0" dirty="0">
                <a:solidFill>
                  <a:srgbClr val="3F3F3F"/>
                </a:solidFill>
                <a:latin typeface="OpenSans-Regular"/>
              </a:rPr>
              <a:t>Counselor and continuing </a:t>
            </a:r>
            <a:r>
              <a:rPr lang="en-US" sz="1800" b="1" i="0" u="none" strike="noStrike" baseline="0" dirty="0">
                <a:solidFill>
                  <a:srgbClr val="3F3F3F"/>
                </a:solidFill>
                <a:latin typeface="OpenSans-Bold"/>
              </a:rPr>
              <a:t>student</a:t>
            </a:r>
            <a:r>
              <a:rPr lang="en-US" sz="1800" b="0" i="0" u="none" strike="noStrike" baseline="0" dirty="0">
                <a:solidFill>
                  <a:srgbClr val="3F3F3F"/>
                </a:solidFill>
                <a:latin typeface="OpenSans-Regular"/>
              </a:rPr>
              <a:t>s should contact Financial Aid.</a:t>
            </a:r>
          </a:p>
          <a:p>
            <a:pPr algn="l"/>
            <a:r>
              <a:rPr lang="en-US" sz="1400" b="0" i="0" u="none" strike="noStrike" baseline="0" dirty="0">
                <a:solidFill>
                  <a:srgbClr val="003E79"/>
                </a:solidFill>
                <a:latin typeface="NotoSansSymbols"/>
              </a:rPr>
              <a:t>► </a:t>
            </a:r>
            <a:r>
              <a:rPr lang="en-US" sz="1800" b="0" i="0" u="none" strike="noStrike" baseline="0" dirty="0">
                <a:solidFill>
                  <a:srgbClr val="3F3F3F"/>
                </a:solidFill>
                <a:latin typeface="OpenSans-Regular"/>
              </a:rPr>
              <a:t>Tuition Exchange is not an </a:t>
            </a:r>
            <a:r>
              <a:rPr lang="en-US" sz="1800" b="0" i="0" u="none" strike="noStrike" baseline="0" dirty="0">
                <a:solidFill>
                  <a:srgbClr val="002E5A"/>
                </a:solidFill>
                <a:latin typeface="OpenSans-Regular"/>
              </a:rPr>
              <a:t>employee </a:t>
            </a:r>
            <a:r>
              <a:rPr lang="en-US" sz="1800" b="0" i="0" u="none" strike="noStrike" baseline="0" dirty="0">
                <a:solidFill>
                  <a:srgbClr val="3F3F3F"/>
                </a:solidFill>
                <a:latin typeface="OpenSans-Regular"/>
              </a:rPr>
              <a:t>benefit!</a:t>
            </a:r>
          </a:p>
          <a:p>
            <a:pPr algn="l"/>
            <a:r>
              <a:rPr lang="en-US" sz="1400" b="0" i="0" u="none" strike="noStrike" baseline="0" dirty="0">
                <a:solidFill>
                  <a:srgbClr val="003E79"/>
                </a:solidFill>
                <a:latin typeface="NotoSansSymbols"/>
              </a:rPr>
              <a:t>► </a:t>
            </a:r>
            <a:r>
              <a:rPr lang="en-US" sz="1800" b="0" i="0" u="none" strike="noStrike" baseline="0" dirty="0">
                <a:solidFill>
                  <a:srgbClr val="3F3F3F"/>
                </a:solidFill>
                <a:latin typeface="OpenSans-Regular"/>
              </a:rPr>
              <a:t>Tuition Exchange is a scholarship opportunity.</a:t>
            </a:r>
          </a:p>
          <a:p>
            <a:pPr algn="l"/>
            <a:r>
              <a:rPr lang="en-US" sz="1400" b="0" i="0" u="none" strike="noStrike" baseline="0" dirty="0">
                <a:solidFill>
                  <a:srgbClr val="003E79"/>
                </a:solidFill>
                <a:latin typeface="NotoSansSymbols"/>
              </a:rPr>
              <a:t>► </a:t>
            </a:r>
            <a:r>
              <a:rPr lang="en-US" sz="1800" b="0" i="0" u="none" strike="noStrike" baseline="0" dirty="0">
                <a:solidFill>
                  <a:srgbClr val="3F3F3F"/>
                </a:solidFill>
                <a:latin typeface="OpenSans-Regular"/>
              </a:rPr>
              <a:t>Not all </a:t>
            </a:r>
            <a:r>
              <a:rPr lang="en-US" sz="1800" b="1" i="0" u="none" strike="noStrike" baseline="0" dirty="0">
                <a:solidFill>
                  <a:srgbClr val="3F3F3F"/>
                </a:solidFill>
                <a:latin typeface="OpenSans-Bold"/>
              </a:rPr>
              <a:t>students </a:t>
            </a:r>
            <a:r>
              <a:rPr lang="en-US" sz="1800" b="0" i="0" u="none" strike="noStrike" baseline="0" dirty="0">
                <a:solidFill>
                  <a:srgbClr val="3F3F3F"/>
                </a:solidFill>
                <a:latin typeface="OpenSans-Regular"/>
              </a:rPr>
              <a:t>will qualify for a Tuition Exchange scholarship.</a:t>
            </a:r>
            <a:endParaRPr lang="en-US" dirty="0"/>
          </a:p>
        </p:txBody>
      </p:sp>
      <p:sp>
        <p:nvSpPr>
          <p:cNvPr id="7" name="Content Placeholder 6">
            <a:extLst>
              <a:ext uri="{FF2B5EF4-FFF2-40B4-BE49-F238E27FC236}">
                <a16:creationId xmlns:a16="http://schemas.microsoft.com/office/drawing/2014/main" id="{B72879EE-A12B-3716-2818-80C6B3DC86A9}"/>
              </a:ext>
            </a:extLst>
          </p:cNvPr>
          <p:cNvSpPr>
            <a:spLocks noGrp="1"/>
          </p:cNvSpPr>
          <p:nvPr>
            <p:ph idx="1"/>
          </p:nvPr>
        </p:nvSpPr>
        <p:spPr>
          <a:xfrm>
            <a:off x="457200" y="1197620"/>
            <a:ext cx="11315700" cy="4648200"/>
          </a:xfrm>
        </p:spPr>
        <p:txBody>
          <a:bodyPr/>
          <a:lstStyle/>
          <a:p>
            <a:endParaRPr lang="en-US" dirty="0"/>
          </a:p>
        </p:txBody>
      </p:sp>
    </p:spTree>
    <p:extLst>
      <p:ext uri="{BB962C8B-B14F-4D97-AF65-F5344CB8AC3E}">
        <p14:creationId xmlns:p14="http://schemas.microsoft.com/office/powerpoint/2010/main" val="1493038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4627C-12C8-99AF-EFEA-4D31B05E0287}"/>
              </a:ext>
            </a:extLst>
          </p:cNvPr>
          <p:cNvSpPr>
            <a:spLocks noGrp="1"/>
          </p:cNvSpPr>
          <p:nvPr>
            <p:ph type="title"/>
          </p:nvPr>
        </p:nvSpPr>
        <p:spPr/>
        <p:txBody>
          <a:bodyPr/>
          <a:lstStyle/>
          <a:p>
            <a:r>
              <a:rPr lang="en-US" dirty="0"/>
              <a:t>Tuition Exchange Family Resources</a:t>
            </a:r>
          </a:p>
        </p:txBody>
      </p:sp>
      <p:sp>
        <p:nvSpPr>
          <p:cNvPr id="3" name="Content Placeholder 2">
            <a:extLst>
              <a:ext uri="{FF2B5EF4-FFF2-40B4-BE49-F238E27FC236}">
                <a16:creationId xmlns:a16="http://schemas.microsoft.com/office/drawing/2014/main" id="{6ABA956B-1460-1B3A-FD62-4CF813A4F650}"/>
              </a:ext>
            </a:extLst>
          </p:cNvPr>
          <p:cNvSpPr>
            <a:spLocks noGrp="1"/>
          </p:cNvSpPr>
          <p:nvPr>
            <p:ph idx="1"/>
          </p:nvPr>
        </p:nvSpPr>
        <p:spPr>
          <a:xfrm>
            <a:off x="609600" y="1524000"/>
            <a:ext cx="10972800" cy="2653145"/>
          </a:xfrm>
        </p:spPr>
        <p:txBody>
          <a:bodyPr/>
          <a:lstStyle/>
          <a:p>
            <a:r>
              <a:rPr lang="en-US" dirty="0"/>
              <a:t>TE Family Webinars (live and pre-recorded)</a:t>
            </a:r>
          </a:p>
          <a:p>
            <a:endParaRPr lang="en-US" dirty="0"/>
          </a:p>
          <a:p>
            <a:r>
              <a:rPr lang="en-US" dirty="0"/>
              <a:t>TE Family FAQ’s</a:t>
            </a:r>
          </a:p>
          <a:p>
            <a:endParaRPr lang="en-US" dirty="0"/>
          </a:p>
          <a:p>
            <a:r>
              <a:rPr lang="en-US" dirty="0"/>
              <a:t>https://tuitionexchange.org/family-resources/</a:t>
            </a:r>
          </a:p>
        </p:txBody>
      </p:sp>
    </p:spTree>
    <p:extLst>
      <p:ext uri="{BB962C8B-B14F-4D97-AF65-F5344CB8AC3E}">
        <p14:creationId xmlns:p14="http://schemas.microsoft.com/office/powerpoint/2010/main" val="1408984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D3F2D-F4F4-36DD-EE72-C372C42B68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891704-2BF8-9D90-2665-967C501CA501}"/>
              </a:ext>
            </a:extLst>
          </p:cNvPr>
          <p:cNvSpPr>
            <a:spLocks noGrp="1"/>
          </p:cNvSpPr>
          <p:nvPr>
            <p:ph type="title"/>
          </p:nvPr>
        </p:nvSpPr>
        <p:spPr>
          <a:xfrm>
            <a:off x="609600" y="363090"/>
            <a:ext cx="10972800" cy="800100"/>
          </a:xfrm>
        </p:spPr>
        <p:txBody>
          <a:bodyPr anchor="b">
            <a:normAutofit/>
          </a:bodyPr>
          <a:lstStyle/>
          <a:p>
            <a:r>
              <a:rPr lang="en-US"/>
              <a:t>Contact &amp; Resources</a:t>
            </a:r>
          </a:p>
        </p:txBody>
      </p:sp>
      <p:sp>
        <p:nvSpPr>
          <p:cNvPr id="3" name="Content Placeholder 2">
            <a:extLst>
              <a:ext uri="{FF2B5EF4-FFF2-40B4-BE49-F238E27FC236}">
                <a16:creationId xmlns:a16="http://schemas.microsoft.com/office/drawing/2014/main" id="{A8B018ED-DB3C-B30A-310A-415A0E1AC741}"/>
              </a:ext>
            </a:extLst>
          </p:cNvPr>
          <p:cNvSpPr>
            <a:spLocks noGrp="1"/>
          </p:cNvSpPr>
          <p:nvPr>
            <p:ph idx="1"/>
          </p:nvPr>
        </p:nvSpPr>
        <p:spPr>
          <a:xfrm>
            <a:off x="842433" y="2705630"/>
            <a:ext cx="3908471" cy="3279246"/>
          </a:xfrm>
        </p:spPr>
        <p:txBody>
          <a:bodyPr anchor="ctr">
            <a:normAutofit fontScale="85000" lnSpcReduction="20000"/>
          </a:bodyPr>
          <a:lstStyle/>
          <a:p>
            <a:pPr fontAlgn="base"/>
            <a:r>
              <a:rPr lang="en-US" b="1" dirty="0">
                <a:solidFill>
                  <a:srgbClr val="46A0DC"/>
                </a:solidFill>
                <a:hlinkClick r:id="rId3">
                  <a:extLst>
                    <a:ext uri="{A12FA001-AC4F-418D-AE19-62706E023703}">
                      <ahyp:hlinkClr xmlns:ahyp="http://schemas.microsoft.com/office/drawing/2018/hyperlinkcolor" val="tx"/>
                    </a:ext>
                  </a:extLst>
                </a:hlinkClick>
              </a:rPr>
              <a:t>Benefits Policy &amp; Manual</a:t>
            </a:r>
            <a:endParaRPr lang="en-US" b="1" dirty="0"/>
          </a:p>
          <a:p>
            <a:pPr fontAlgn="base"/>
            <a:r>
              <a:rPr lang="en-US" b="1" dirty="0">
                <a:hlinkClick r:id="rId4"/>
              </a:rPr>
              <a:t>Tuition Remission Forms </a:t>
            </a:r>
            <a:endParaRPr lang="en-US" b="1" dirty="0"/>
          </a:p>
          <a:p>
            <a:pPr fontAlgn="base"/>
            <a:r>
              <a:rPr lang="en-US" b="1" dirty="0"/>
              <a:t>Benefits Team – </a:t>
            </a:r>
            <a:r>
              <a:rPr lang="en-US" b="1" dirty="0">
                <a:hlinkClick r:id="rId5"/>
              </a:rPr>
              <a:t>Benefits@wpi.edu</a:t>
            </a:r>
            <a:r>
              <a:rPr lang="en-US" b="1" dirty="0"/>
              <a:t> </a:t>
            </a:r>
          </a:p>
          <a:p>
            <a:endParaRPr lang="en-US" b="1" dirty="0"/>
          </a:p>
          <a:p>
            <a:r>
              <a:rPr lang="en-US" b="1" dirty="0">
                <a:latin typeface="Arial"/>
                <a:ea typeface="Verdana"/>
                <a:cs typeface="Arial"/>
              </a:rPr>
              <a:t>Tuition Exchange -</a:t>
            </a:r>
            <a:r>
              <a:rPr lang="en-US" b="1" dirty="0">
                <a:latin typeface="Arial"/>
                <a:ea typeface="Verdana"/>
                <a:cs typeface="Arial"/>
                <a:hlinkClick r:id="rId6"/>
              </a:rPr>
              <a:t>tuitionexchange.org</a:t>
            </a:r>
            <a:endParaRPr lang="en-US" b="1" dirty="0"/>
          </a:p>
          <a:p>
            <a:r>
              <a:rPr lang="en-US" b="1" dirty="0">
                <a:latin typeface="Arial"/>
                <a:ea typeface="Verdana"/>
                <a:cs typeface="Arial"/>
              </a:rPr>
              <a:t>WPI Tuition Exchange Liaison officer: Gina Havel Palmatier, ghavel@wpi.edu</a:t>
            </a:r>
            <a:endParaRPr lang="en-US" b="1" dirty="0"/>
          </a:p>
          <a:p>
            <a:pPr fontAlgn="base"/>
            <a:endParaRPr lang="en-US" dirty="0"/>
          </a:p>
          <a:p>
            <a:pPr marL="0" indent="0">
              <a:buNone/>
            </a:pPr>
            <a:endParaRPr lang="en-US" dirty="0"/>
          </a:p>
          <a:p>
            <a:endParaRPr lang="en-US" dirty="0"/>
          </a:p>
          <a:p>
            <a:pPr marL="0" indent="0">
              <a:buNone/>
            </a:pPr>
            <a:endParaRPr lang="en-US" dirty="0"/>
          </a:p>
        </p:txBody>
      </p:sp>
      <p:pic>
        <p:nvPicPr>
          <p:cNvPr id="1026" name="Picture 2" descr="50+ Tuition Refund Stock Illustrations, Royalty-Free Vector Graphics &amp; Clip  Art - iStock">
            <a:extLst>
              <a:ext uri="{FF2B5EF4-FFF2-40B4-BE49-F238E27FC236}">
                <a16:creationId xmlns:a16="http://schemas.microsoft.com/office/drawing/2014/main" id="{70389409-1123-F71A-2A83-9034E43E5F1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3766" r="1" b="7130"/>
          <a:stretch>
            <a:fillRect/>
          </a:stretch>
        </p:blipFill>
        <p:spPr bwMode="auto">
          <a:xfrm>
            <a:off x="5119688" y="1795463"/>
            <a:ext cx="6462712" cy="4189412"/>
          </a:xfrm>
          <a:prstGeom prst="rect">
            <a:avLst/>
          </a:prstGeom>
          <a:solidFill>
            <a:srgbClr val="FFFFFF"/>
          </a:solidFill>
        </p:spPr>
      </p:pic>
    </p:spTree>
    <p:extLst>
      <p:ext uri="{BB962C8B-B14F-4D97-AF65-F5344CB8AC3E}">
        <p14:creationId xmlns:p14="http://schemas.microsoft.com/office/powerpoint/2010/main" val="28915424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357B-5831-2FCE-127E-9D2BDE22B4C3}"/>
              </a:ext>
            </a:extLst>
          </p:cNvPr>
          <p:cNvSpPr>
            <a:spLocks noGrp="1"/>
          </p:cNvSpPr>
          <p:nvPr>
            <p:ph type="title"/>
          </p:nvPr>
        </p:nvSpPr>
        <p:spPr/>
        <p:txBody>
          <a:bodyPr/>
          <a:lstStyle/>
          <a:p>
            <a:pPr algn="ctr"/>
            <a:r>
              <a:rPr lang="en-US" sz="2800" dirty="0"/>
              <a:t>Employees at WPI </a:t>
            </a:r>
            <a:br>
              <a:rPr lang="en-US" sz="2800" dirty="0"/>
            </a:br>
            <a:r>
              <a:rPr lang="en-US" sz="2800" dirty="0"/>
              <a:t>Tuition at WPI for Undergraduate, Graduate, or PhD Program</a:t>
            </a:r>
          </a:p>
        </p:txBody>
      </p:sp>
      <p:sp>
        <p:nvSpPr>
          <p:cNvPr id="3" name="Content Placeholder 2">
            <a:extLst>
              <a:ext uri="{FF2B5EF4-FFF2-40B4-BE49-F238E27FC236}">
                <a16:creationId xmlns:a16="http://schemas.microsoft.com/office/drawing/2014/main" id="{E93EB6D3-9EC2-E36B-BECD-A53684E6465A}"/>
              </a:ext>
            </a:extLst>
          </p:cNvPr>
          <p:cNvSpPr>
            <a:spLocks noGrp="1"/>
          </p:cNvSpPr>
          <p:nvPr>
            <p:ph idx="1"/>
          </p:nvPr>
        </p:nvSpPr>
        <p:spPr/>
        <p:txBody>
          <a:bodyPr>
            <a:normAutofit/>
          </a:bodyPr>
          <a:lstStyle/>
          <a:p>
            <a:pPr fontAlgn="base"/>
            <a:r>
              <a:rPr lang="en-US" sz="2000" b="1" dirty="0"/>
              <a:t>Requirements: </a:t>
            </a:r>
            <a:r>
              <a:rPr lang="en-US" sz="2000" dirty="0"/>
              <a:t>Employee must be in a benefits eligible position and have worked a minimum of six (6) months of continuous service on or before the first day of the term </a:t>
            </a:r>
          </a:p>
          <a:p>
            <a:pPr fontAlgn="base"/>
            <a:r>
              <a:rPr lang="en-US" sz="2000" b="1" dirty="0"/>
              <a:t>Undergraduate &amp; Graduate Classes: </a:t>
            </a:r>
            <a:r>
              <a:rPr lang="en-US" sz="2000" dirty="0"/>
              <a:t>WPI provides financial assistance for these classes. </a:t>
            </a:r>
          </a:p>
          <a:p>
            <a:pPr lvl="1"/>
            <a:r>
              <a:rPr lang="en-US" sz="1600" dirty="0"/>
              <a:t>If you would like to take a class and not enroll in a specific degree program reach out to the Registrars office</a:t>
            </a:r>
          </a:p>
          <a:p>
            <a:pPr lvl="1"/>
            <a:r>
              <a:rPr lang="en-US" sz="1600" dirty="0"/>
              <a:t>If you would like to enroll in a graduate program, please reach out to </a:t>
            </a:r>
            <a:r>
              <a:rPr lang="en-US" sz="1600" dirty="0">
                <a:hlinkClick r:id="rId3"/>
              </a:rPr>
              <a:t>grad@wpi.edu</a:t>
            </a:r>
            <a:r>
              <a:rPr lang="en-US" sz="1600" dirty="0"/>
              <a:t> </a:t>
            </a:r>
          </a:p>
          <a:p>
            <a:pPr lvl="2"/>
            <a:r>
              <a:rPr lang="en-US" sz="1400" dirty="0"/>
              <a:t>Personal Checklist for Admissions Application </a:t>
            </a:r>
          </a:p>
          <a:p>
            <a:pPr lvl="1"/>
            <a:r>
              <a:rPr lang="en-US" sz="1600" dirty="0"/>
              <a:t>You can take up to 2 classes per term (undergraduate classes) or semester (graduate classes) </a:t>
            </a:r>
          </a:p>
          <a:p>
            <a:r>
              <a:rPr lang="en-US" sz="2000" b="1" dirty="0"/>
              <a:t>Cost: </a:t>
            </a:r>
            <a:r>
              <a:rPr lang="en-US" sz="2000" dirty="0"/>
              <a:t>Tuition waived by WPI</a:t>
            </a:r>
          </a:p>
          <a:p>
            <a:r>
              <a:rPr lang="en-US" sz="2000" b="1" dirty="0"/>
              <a:t>Required Forms to submit to </a:t>
            </a:r>
            <a:r>
              <a:rPr lang="en-US" sz="2000" b="1" dirty="0">
                <a:hlinkClick r:id="rId4"/>
              </a:rPr>
              <a:t>benefits@wpi.edu</a:t>
            </a:r>
            <a:r>
              <a:rPr lang="en-US" sz="2000" b="1" dirty="0"/>
              <a:t>: </a:t>
            </a:r>
          </a:p>
          <a:p>
            <a:pPr lvl="1"/>
            <a:r>
              <a:rPr lang="en-US" sz="1600" dirty="0">
                <a:hlinkClick r:id="rId5"/>
              </a:rPr>
              <a:t>Tuition – On-Campus Remission </a:t>
            </a:r>
            <a:endParaRPr lang="en-US" sz="1600" dirty="0"/>
          </a:p>
          <a:p>
            <a:pPr lvl="1"/>
            <a:r>
              <a:rPr lang="en-US" sz="1600" dirty="0">
                <a:hlinkClick r:id="rId6"/>
              </a:rPr>
              <a:t>Tuition – WPI Graduate Level Course Job Related Designation Form </a:t>
            </a:r>
            <a:endParaRPr lang="en-US" sz="1600" dirty="0"/>
          </a:p>
          <a:p>
            <a:pPr lvl="2"/>
            <a:r>
              <a:rPr lang="en-US" sz="1400" dirty="0"/>
              <a:t>This form is to be used by the supervisor to designate, based on course content and job responsibilities, that the course(s) taken is job related and should be excluded from taxation. If this form is NOT filled out, you will be taxed. </a:t>
            </a:r>
          </a:p>
          <a:p>
            <a:pPr marL="0" indent="0">
              <a:buNone/>
            </a:pPr>
            <a:endParaRPr lang="en-US" sz="2000" dirty="0"/>
          </a:p>
          <a:p>
            <a:endParaRPr lang="en-US" sz="2000" dirty="0"/>
          </a:p>
          <a:p>
            <a:pPr marL="0" indent="0">
              <a:buNone/>
            </a:pPr>
            <a:endParaRPr lang="en-US" sz="2000" dirty="0"/>
          </a:p>
        </p:txBody>
      </p:sp>
    </p:spTree>
    <p:extLst>
      <p:ext uri="{BB962C8B-B14F-4D97-AF65-F5344CB8AC3E}">
        <p14:creationId xmlns:p14="http://schemas.microsoft.com/office/powerpoint/2010/main" val="222455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EE0DB-B76F-C63E-4EF6-730E2C28E1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304CD8-0355-EEDB-B174-815999ACCBDD}"/>
              </a:ext>
            </a:extLst>
          </p:cNvPr>
          <p:cNvSpPr>
            <a:spLocks noGrp="1"/>
          </p:cNvSpPr>
          <p:nvPr>
            <p:ph type="title"/>
          </p:nvPr>
        </p:nvSpPr>
        <p:spPr>
          <a:xfrm>
            <a:off x="609600" y="363090"/>
            <a:ext cx="11277600" cy="800100"/>
          </a:xfrm>
        </p:spPr>
        <p:txBody>
          <a:bodyPr/>
          <a:lstStyle/>
          <a:p>
            <a:pPr algn="ctr"/>
            <a:r>
              <a:rPr lang="en-US" sz="2700" dirty="0"/>
              <a:t>Employees at WPI </a:t>
            </a:r>
            <a:br>
              <a:rPr lang="en-US" sz="2400" dirty="0"/>
            </a:br>
            <a:r>
              <a:rPr lang="en-US" sz="2700" dirty="0"/>
              <a:t>Tuition for Off Campus Undergraduate, Graduate, or PhD Programs</a:t>
            </a:r>
          </a:p>
        </p:txBody>
      </p:sp>
      <p:sp>
        <p:nvSpPr>
          <p:cNvPr id="3" name="Content Placeholder 2">
            <a:extLst>
              <a:ext uri="{FF2B5EF4-FFF2-40B4-BE49-F238E27FC236}">
                <a16:creationId xmlns:a16="http://schemas.microsoft.com/office/drawing/2014/main" id="{EE6EE27E-9F5D-DA3A-7F9A-9D72D1C2CC07}"/>
              </a:ext>
            </a:extLst>
          </p:cNvPr>
          <p:cNvSpPr>
            <a:spLocks noGrp="1"/>
          </p:cNvSpPr>
          <p:nvPr>
            <p:ph idx="1"/>
          </p:nvPr>
        </p:nvSpPr>
        <p:spPr/>
        <p:txBody>
          <a:bodyPr>
            <a:normAutofit fontScale="92500" lnSpcReduction="10000"/>
          </a:bodyPr>
          <a:lstStyle/>
          <a:p>
            <a:pPr fontAlgn="base"/>
            <a:r>
              <a:rPr lang="en-US" sz="2000" b="1" dirty="0"/>
              <a:t>Requirements: </a:t>
            </a:r>
            <a:r>
              <a:rPr lang="en-US" sz="2000" dirty="0"/>
              <a:t>must have worked a minimum of 6 months of continuous service as a full-time benefited employee. Credit earning courses may ONLY be taken at an accredited institution of higher learning </a:t>
            </a:r>
          </a:p>
          <a:p>
            <a:r>
              <a:rPr lang="en-US" sz="2000" b="1" dirty="0"/>
              <a:t>Cost:</a:t>
            </a:r>
            <a:r>
              <a:rPr lang="en-US" sz="2000" dirty="0"/>
              <a:t> Employees receive a reimbursement of 75% of any mandatory fees up to the total sum of $2,000 per academic year. The amount of graduate and PhD program tuition is subject to all applicable taxes, per section 127 of the IRS guidelines </a:t>
            </a:r>
          </a:p>
          <a:p>
            <a:r>
              <a:rPr lang="en-US" sz="2000" b="1" dirty="0"/>
              <a:t>Required Forms to submit to </a:t>
            </a:r>
            <a:r>
              <a:rPr lang="en-US" sz="2000" b="1" dirty="0">
                <a:hlinkClick r:id="rId3"/>
              </a:rPr>
              <a:t>benefits@wpi.edu</a:t>
            </a:r>
            <a:r>
              <a:rPr lang="en-US" sz="2000" b="1" dirty="0"/>
              <a:t>: </a:t>
            </a:r>
          </a:p>
          <a:p>
            <a:pPr lvl="1"/>
            <a:r>
              <a:rPr lang="en-US" sz="1600" dirty="0">
                <a:hlinkClick r:id="rId4"/>
              </a:rPr>
              <a:t>WPI Request for Employee Off-Campus Educational Assistance Form</a:t>
            </a:r>
            <a:endParaRPr lang="en-US" sz="1600" dirty="0"/>
          </a:p>
          <a:p>
            <a:pPr lvl="1"/>
            <a:r>
              <a:rPr lang="en-US" sz="1600" dirty="0">
                <a:solidFill>
                  <a:schemeClr val="tx1"/>
                </a:solidFill>
                <a:latin typeface="+mn-lt"/>
              </a:rPr>
              <a:t>A copy of the course description(s) must be attached to the request) and obtain approval from their supervisor and </a:t>
            </a:r>
            <a:r>
              <a:rPr lang="en-US" sz="1600" u="sng" dirty="0">
                <a:solidFill>
                  <a:schemeClr val="tx1"/>
                </a:solidFill>
                <a:latin typeface="+mn-lt"/>
                <a:hlinkClick r:id="rId5">
                  <a:extLst>
                    <a:ext uri="{A12FA001-AC4F-418D-AE19-62706E023703}">
                      <ahyp:hlinkClr xmlns:ahyp="http://schemas.microsoft.com/office/drawing/2018/hyperlinkcolor" val="tx"/>
                    </a:ext>
                  </a:extLst>
                </a:hlinkClick>
              </a:rPr>
              <a:t>Division of Talent &amp; Inclusion</a:t>
            </a:r>
            <a:r>
              <a:rPr lang="en-US" sz="1600" dirty="0">
                <a:solidFill>
                  <a:schemeClr val="tx1"/>
                </a:solidFill>
                <a:latin typeface="+mn-lt"/>
              </a:rPr>
              <a:t> prior to enrollment.</a:t>
            </a:r>
          </a:p>
          <a:p>
            <a:pPr lvl="2"/>
            <a:r>
              <a:rPr lang="en-US" sz="1600" dirty="0"/>
              <a:t>Classes must be job related or part of a job-related degree program, as approved by a supervisor or department head and the Division of Talent &amp; Inclusion. </a:t>
            </a:r>
          </a:p>
          <a:p>
            <a:pPr lvl="2"/>
            <a:r>
              <a:rPr lang="en-US" sz="1600" dirty="0"/>
              <a:t>If the course takes place during work hours, a Department Head signature will be required. </a:t>
            </a:r>
          </a:p>
          <a:p>
            <a:pPr lvl="2"/>
            <a:r>
              <a:rPr lang="en-US" sz="1600" dirty="0"/>
              <a:t>Once the employee has completed the class, a copy of their final passing grade and receipt of payment for the class must be submitted to Talent &amp; Inclusion for the reimbursement to be processed within 60 days of the completion of the course.</a:t>
            </a:r>
            <a:endParaRPr lang="en-US" sz="1600" b="1" dirty="0"/>
          </a:p>
          <a:p>
            <a:pPr marL="0" indent="0">
              <a:buNone/>
            </a:pPr>
            <a:endParaRPr lang="en-US" sz="2000" dirty="0"/>
          </a:p>
          <a:p>
            <a:endParaRPr lang="en-US" sz="2000" dirty="0"/>
          </a:p>
          <a:p>
            <a:pPr marL="0" indent="0">
              <a:buNone/>
            </a:pPr>
            <a:endParaRPr lang="en-US" sz="2000" dirty="0"/>
          </a:p>
        </p:txBody>
      </p:sp>
    </p:spTree>
    <p:extLst>
      <p:ext uri="{BB962C8B-B14F-4D97-AF65-F5344CB8AC3E}">
        <p14:creationId xmlns:p14="http://schemas.microsoft.com/office/powerpoint/2010/main" val="3926510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B3CB6-497E-DCCD-2330-0262DCBF7C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B87A99-A922-3D69-833A-08BBBFD1137F}"/>
              </a:ext>
            </a:extLst>
          </p:cNvPr>
          <p:cNvSpPr>
            <a:spLocks noGrp="1"/>
          </p:cNvSpPr>
          <p:nvPr>
            <p:ph type="title"/>
          </p:nvPr>
        </p:nvSpPr>
        <p:spPr>
          <a:xfrm>
            <a:off x="609600" y="363090"/>
            <a:ext cx="11277600" cy="800100"/>
          </a:xfrm>
        </p:spPr>
        <p:txBody>
          <a:bodyPr/>
          <a:lstStyle/>
          <a:p>
            <a:pPr algn="ctr"/>
            <a:r>
              <a:rPr lang="en-US" sz="2700" dirty="0"/>
              <a:t>Employees at WPI </a:t>
            </a:r>
            <a:br>
              <a:rPr lang="en-US" sz="2400" dirty="0"/>
            </a:br>
            <a:r>
              <a:rPr lang="en-US" sz="2700" dirty="0"/>
              <a:t>On or Off Campus Non-Credit Courses </a:t>
            </a:r>
          </a:p>
        </p:txBody>
      </p:sp>
      <p:sp>
        <p:nvSpPr>
          <p:cNvPr id="3" name="Content Placeholder 2">
            <a:extLst>
              <a:ext uri="{FF2B5EF4-FFF2-40B4-BE49-F238E27FC236}">
                <a16:creationId xmlns:a16="http://schemas.microsoft.com/office/drawing/2014/main" id="{9AF6EEAB-5298-B12B-5953-124AEBFF68DD}"/>
              </a:ext>
            </a:extLst>
          </p:cNvPr>
          <p:cNvSpPr>
            <a:spLocks noGrp="1"/>
          </p:cNvSpPr>
          <p:nvPr>
            <p:ph idx="1"/>
          </p:nvPr>
        </p:nvSpPr>
        <p:spPr/>
        <p:txBody>
          <a:bodyPr>
            <a:normAutofit lnSpcReduction="10000"/>
          </a:bodyPr>
          <a:lstStyle/>
          <a:p>
            <a:pPr fontAlgn="base"/>
            <a:r>
              <a:rPr lang="en-US" sz="2000" b="1" dirty="0"/>
              <a:t>Requirements: </a:t>
            </a:r>
            <a:r>
              <a:rPr lang="en-US" sz="2000" dirty="0"/>
              <a:t>Employee must be in a benefits eligible position and have worked a minimum of six (6) months of continuous service on or before the first day of the term </a:t>
            </a:r>
          </a:p>
          <a:p>
            <a:pPr fontAlgn="base"/>
            <a:r>
              <a:rPr lang="en-US" sz="2000" b="1" dirty="0"/>
              <a:t>Cost:</a:t>
            </a:r>
            <a:r>
              <a:rPr lang="en-US" sz="2000" dirty="0"/>
              <a:t> </a:t>
            </a:r>
            <a:r>
              <a:rPr lang="en-US" sz="2000" dirty="0">
                <a:latin typeface="+mn-lt"/>
              </a:rPr>
              <a:t>Non-credit courses (i.e., Continuing Education Units, courses, seminars, etc.) taken at WPI or off campus must be approved by a department head, and all direct costs of attendance are charged to the department. These courses should contribute directly to the employee’s present position.  </a:t>
            </a:r>
          </a:p>
          <a:p>
            <a:r>
              <a:rPr lang="en-US" sz="2000" b="1" dirty="0"/>
              <a:t>Required Forms to submit to </a:t>
            </a:r>
            <a:r>
              <a:rPr lang="en-US" sz="2000" b="1" dirty="0">
                <a:hlinkClick r:id="rId3"/>
              </a:rPr>
              <a:t>benefits@wpi.edu</a:t>
            </a:r>
            <a:r>
              <a:rPr lang="en-US" sz="2000" b="1" dirty="0"/>
              <a:t>: </a:t>
            </a:r>
          </a:p>
          <a:p>
            <a:pPr lvl="1"/>
            <a:r>
              <a:rPr lang="en-US" sz="1600" dirty="0">
                <a:hlinkClick r:id="rId4"/>
              </a:rPr>
              <a:t>WPI Request for Employee Off-Campus Educational Assistance Form</a:t>
            </a:r>
            <a:endParaRPr lang="en-US" sz="1600" dirty="0"/>
          </a:p>
          <a:p>
            <a:pPr lvl="1"/>
            <a:r>
              <a:rPr lang="en-US" sz="1600" dirty="0">
                <a:solidFill>
                  <a:schemeClr val="tx1"/>
                </a:solidFill>
              </a:rPr>
              <a:t>A copy of the course description(s) must be attached to the request) and obtain approval from their supervisor and </a:t>
            </a:r>
            <a:r>
              <a:rPr lang="en-US" sz="1600" u="sng" dirty="0">
                <a:solidFill>
                  <a:schemeClr val="tx1"/>
                </a:solidFill>
                <a:hlinkClick r:id="rId5">
                  <a:extLst>
                    <a:ext uri="{A12FA001-AC4F-418D-AE19-62706E023703}">
                      <ahyp:hlinkClr xmlns:ahyp="http://schemas.microsoft.com/office/drawing/2018/hyperlinkcolor" val="tx"/>
                    </a:ext>
                  </a:extLst>
                </a:hlinkClick>
              </a:rPr>
              <a:t>Division of Talent &amp; Inclusion</a:t>
            </a:r>
            <a:r>
              <a:rPr lang="en-US" sz="1600" dirty="0">
                <a:solidFill>
                  <a:schemeClr val="tx1"/>
                </a:solidFill>
              </a:rPr>
              <a:t> prior to enrollment.</a:t>
            </a:r>
          </a:p>
          <a:p>
            <a:pPr lvl="2"/>
            <a:r>
              <a:rPr lang="en-US" sz="1600" dirty="0"/>
              <a:t>Classes must be job related or part of a job-related degree program, as approved by a supervisor or department head and the Division of Talent &amp; Inclusion. </a:t>
            </a:r>
          </a:p>
          <a:p>
            <a:pPr lvl="2"/>
            <a:r>
              <a:rPr lang="en-US" sz="1600" dirty="0"/>
              <a:t>If the course takes place during work hours, a Department Head signature will be required. </a:t>
            </a:r>
          </a:p>
          <a:p>
            <a:pPr lvl="2"/>
            <a:r>
              <a:rPr lang="en-US" sz="1600" dirty="0"/>
              <a:t>Once the employee has completed the class, a copy of their final passing grade and receipt of payment for the class must be submitted to Talent &amp; Inclusion for the reimbursement to be processed within 60 days of the completion of the course.</a:t>
            </a:r>
            <a:endParaRPr lang="en-US" sz="1600" b="1" dirty="0"/>
          </a:p>
          <a:p>
            <a:pPr fontAlgn="base"/>
            <a:endParaRPr lang="en-US" sz="2000" dirty="0">
              <a:latin typeface="+mn-lt"/>
            </a:endParaRPr>
          </a:p>
          <a:p>
            <a:pPr marL="0" indent="0">
              <a:buNone/>
            </a:pPr>
            <a:endParaRPr lang="en-US" sz="2000" dirty="0"/>
          </a:p>
          <a:p>
            <a:endParaRPr lang="en-US" sz="2000" dirty="0"/>
          </a:p>
          <a:p>
            <a:pPr marL="0" indent="0">
              <a:buNone/>
            </a:pPr>
            <a:endParaRPr lang="en-US" sz="2000" dirty="0"/>
          </a:p>
        </p:txBody>
      </p:sp>
    </p:spTree>
    <p:extLst>
      <p:ext uri="{BB962C8B-B14F-4D97-AF65-F5344CB8AC3E}">
        <p14:creationId xmlns:p14="http://schemas.microsoft.com/office/powerpoint/2010/main" val="2632216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F610D-A382-9C1E-4B9C-E4CD75BBD6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23C229-BDB2-20C6-15DF-AFFB60337A35}"/>
              </a:ext>
            </a:extLst>
          </p:cNvPr>
          <p:cNvSpPr>
            <a:spLocks noGrp="1"/>
          </p:cNvSpPr>
          <p:nvPr>
            <p:ph type="title"/>
          </p:nvPr>
        </p:nvSpPr>
        <p:spPr>
          <a:xfrm>
            <a:off x="609600" y="363090"/>
            <a:ext cx="11277600" cy="800100"/>
          </a:xfrm>
        </p:spPr>
        <p:txBody>
          <a:bodyPr/>
          <a:lstStyle/>
          <a:p>
            <a:pPr algn="ctr"/>
            <a:r>
              <a:rPr lang="en-US" sz="2700" dirty="0"/>
              <a:t>Undergraduate Study at WPI – Dependent Children</a:t>
            </a:r>
          </a:p>
        </p:txBody>
      </p:sp>
      <p:sp>
        <p:nvSpPr>
          <p:cNvPr id="3" name="Content Placeholder 2">
            <a:extLst>
              <a:ext uri="{FF2B5EF4-FFF2-40B4-BE49-F238E27FC236}">
                <a16:creationId xmlns:a16="http://schemas.microsoft.com/office/drawing/2014/main" id="{CF6625C8-DE83-ABC8-F73A-46E7977D8A32}"/>
              </a:ext>
            </a:extLst>
          </p:cNvPr>
          <p:cNvSpPr>
            <a:spLocks noGrp="1"/>
          </p:cNvSpPr>
          <p:nvPr>
            <p:ph idx="1"/>
          </p:nvPr>
        </p:nvSpPr>
        <p:spPr/>
        <p:txBody>
          <a:bodyPr>
            <a:normAutofit/>
          </a:bodyPr>
          <a:lstStyle/>
          <a:p>
            <a:pPr fontAlgn="base"/>
            <a:r>
              <a:rPr lang="en-US" sz="1900" b="1" dirty="0"/>
              <a:t>Requirements: </a:t>
            </a:r>
            <a:r>
              <a:rPr lang="en-US" sz="1900" dirty="0"/>
              <a:t>Employee must have worked a minimum of 1,450 hours or more for three (3) years of continuous service on or before August 1st (for the fall terms) or on or before January 1st (for the spring terms) of the year the student will begin classes.  </a:t>
            </a:r>
          </a:p>
          <a:p>
            <a:pPr fontAlgn="base"/>
            <a:r>
              <a:rPr lang="en-US" sz="1900" b="1" dirty="0"/>
              <a:t>Dependent Children: </a:t>
            </a:r>
            <a:r>
              <a:rPr lang="en-US" sz="1900" dirty="0"/>
              <a:t>may attend the undergraduate school with tuition costs waived for up to 16 terms (full-time or part-time enrollment in each of A, B, C, D, and E terms count as one of the sixteen terms allowed). Tuition benefits for dependent children with documented disabilities who are attending WPI will be extended to up to six years to address inequities and increase accessibility. </a:t>
            </a:r>
          </a:p>
          <a:p>
            <a:pPr fontAlgn="base"/>
            <a:r>
              <a:rPr lang="en-US" sz="2000" b="1" dirty="0"/>
              <a:t>Cost:</a:t>
            </a:r>
            <a:r>
              <a:rPr lang="en-US" sz="2000" dirty="0"/>
              <a:t> </a:t>
            </a:r>
            <a:r>
              <a:rPr lang="en-US" sz="1900" dirty="0"/>
              <a:t>Tuition Waived by WPI* </a:t>
            </a:r>
          </a:p>
          <a:p>
            <a:pPr lvl="1" fontAlgn="base"/>
            <a:r>
              <a:rPr lang="en-US" sz="1700" dirty="0"/>
              <a:t>*Please note that recipients of the WPI tuition benefit are not eligible to receive WPI Academic Merit Scholarships, WPI University Awards, or WPI need based scholarships. </a:t>
            </a:r>
          </a:p>
          <a:p>
            <a:r>
              <a:rPr lang="en-US" sz="2000" b="1" dirty="0"/>
              <a:t>Required Forms to submit to </a:t>
            </a:r>
            <a:r>
              <a:rPr lang="en-US" sz="2000" b="1" dirty="0">
                <a:hlinkClick r:id="rId3"/>
              </a:rPr>
              <a:t>benefits@wpi.edu</a:t>
            </a:r>
            <a:r>
              <a:rPr lang="en-US" sz="2000" b="1" dirty="0"/>
              <a:t>: </a:t>
            </a:r>
          </a:p>
          <a:p>
            <a:pPr lvl="1"/>
            <a:r>
              <a:rPr lang="en-US" sz="1600" dirty="0">
                <a:hlinkClick r:id="rId4"/>
              </a:rPr>
              <a:t>Tuition – Dependent Children PDF Form </a:t>
            </a:r>
            <a:endParaRPr lang="en-US" sz="1600" dirty="0"/>
          </a:p>
          <a:p>
            <a:pPr marL="320040" lvl="1" indent="0">
              <a:buNone/>
            </a:pPr>
            <a:endParaRPr lang="en-US" sz="1600" dirty="0"/>
          </a:p>
          <a:p>
            <a:pPr marL="0" indent="0">
              <a:buNone/>
            </a:pPr>
            <a:endParaRPr lang="en-US" sz="2000" dirty="0"/>
          </a:p>
          <a:p>
            <a:endParaRPr lang="en-US" sz="2000" dirty="0"/>
          </a:p>
          <a:p>
            <a:pPr marL="0" indent="0">
              <a:buNone/>
            </a:pPr>
            <a:endParaRPr lang="en-US" sz="2000" dirty="0"/>
          </a:p>
        </p:txBody>
      </p:sp>
    </p:spTree>
    <p:extLst>
      <p:ext uri="{BB962C8B-B14F-4D97-AF65-F5344CB8AC3E}">
        <p14:creationId xmlns:p14="http://schemas.microsoft.com/office/powerpoint/2010/main" val="25330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A6FE6-E565-70C5-496F-487EADEE19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E49C86-6572-18F0-2AF3-CC4186260A64}"/>
              </a:ext>
            </a:extLst>
          </p:cNvPr>
          <p:cNvSpPr>
            <a:spLocks noGrp="1"/>
          </p:cNvSpPr>
          <p:nvPr>
            <p:ph type="title"/>
          </p:nvPr>
        </p:nvSpPr>
        <p:spPr>
          <a:xfrm>
            <a:off x="609600" y="363090"/>
            <a:ext cx="11277600" cy="800100"/>
          </a:xfrm>
        </p:spPr>
        <p:txBody>
          <a:bodyPr/>
          <a:lstStyle/>
          <a:p>
            <a:pPr algn="ctr"/>
            <a:r>
              <a:rPr lang="en-US" sz="2700" dirty="0"/>
              <a:t>Off Campus Undergraduate Study – Dependent Children</a:t>
            </a:r>
          </a:p>
        </p:txBody>
      </p:sp>
      <p:sp>
        <p:nvSpPr>
          <p:cNvPr id="3" name="Content Placeholder 2">
            <a:extLst>
              <a:ext uri="{FF2B5EF4-FFF2-40B4-BE49-F238E27FC236}">
                <a16:creationId xmlns:a16="http://schemas.microsoft.com/office/drawing/2014/main" id="{14947EBC-965F-2359-4A41-09D7693BAD73}"/>
              </a:ext>
            </a:extLst>
          </p:cNvPr>
          <p:cNvSpPr>
            <a:spLocks noGrp="1"/>
          </p:cNvSpPr>
          <p:nvPr>
            <p:ph idx="1"/>
          </p:nvPr>
        </p:nvSpPr>
        <p:spPr/>
        <p:txBody>
          <a:bodyPr>
            <a:normAutofit/>
          </a:bodyPr>
          <a:lstStyle/>
          <a:p>
            <a:pPr fontAlgn="base"/>
            <a:r>
              <a:rPr lang="en-US" sz="1900" b="1" dirty="0"/>
              <a:t>Requirements: </a:t>
            </a:r>
            <a:r>
              <a:rPr lang="en-US" sz="1900" dirty="0"/>
              <a:t>Employee must have worked a minimum of 1,450 hours or more for three (3) years of continuous service on or before August 1st (for the fall terms) or on or before January 1st (for the spring terms) of the year the student will begin classes.  </a:t>
            </a:r>
          </a:p>
          <a:p>
            <a:pPr lvl="1" fontAlgn="base"/>
            <a:r>
              <a:rPr lang="en-US" sz="1600" dirty="0"/>
              <a:t>Each child is eligible for not more than 4 academic years (8 semesters or the equivalent) of tuition assistance except when the specified length of baccalaureate curriculum is greater than four years, in which case the full period will be covered.</a:t>
            </a:r>
            <a:r>
              <a:rPr lang="en-US" sz="1000" dirty="0"/>
              <a:t> </a:t>
            </a:r>
          </a:p>
          <a:p>
            <a:pPr lvl="1" fontAlgn="base"/>
            <a:r>
              <a:rPr lang="en-US" sz="1600" dirty="0"/>
              <a:t>Children may take, at no charge, one or two courses at WPI during E-Term on a space-available basis provided that the course has already met the minimum paid enrollment required for regular course status.   </a:t>
            </a:r>
          </a:p>
          <a:p>
            <a:pPr fontAlgn="base"/>
            <a:r>
              <a:rPr lang="en-US" sz="2000" b="1" dirty="0"/>
              <a:t>Cost:</a:t>
            </a:r>
            <a:r>
              <a:rPr lang="en-US" sz="2000" dirty="0"/>
              <a:t> </a:t>
            </a:r>
            <a:r>
              <a:rPr lang="en-US" sz="1900" dirty="0"/>
              <a:t>WPI will pay up to $2,600 per semester ($5,200 per academic year) per child. </a:t>
            </a:r>
          </a:p>
          <a:p>
            <a:pPr lvl="1" fontAlgn="base"/>
            <a:r>
              <a:rPr lang="en-US" sz="1500" dirty="0"/>
              <a:t>This pertains to undergraduate degree programs ONLY </a:t>
            </a:r>
          </a:p>
          <a:p>
            <a:pPr lvl="1" fontAlgn="base"/>
            <a:r>
              <a:rPr lang="en-US" sz="1500" dirty="0"/>
              <a:t>Tuition and mandatory fees ONLY </a:t>
            </a:r>
          </a:p>
          <a:p>
            <a:r>
              <a:rPr lang="en-US" sz="2000" b="1" dirty="0"/>
              <a:t>Required Forms to submit to </a:t>
            </a:r>
            <a:r>
              <a:rPr lang="en-US" sz="2000" b="1" dirty="0">
                <a:hlinkClick r:id="rId3"/>
              </a:rPr>
              <a:t>benefits@wpi.edu</a:t>
            </a:r>
            <a:r>
              <a:rPr lang="en-US" sz="2000" b="1" dirty="0"/>
              <a:t>: </a:t>
            </a:r>
          </a:p>
          <a:p>
            <a:pPr lvl="1"/>
            <a:r>
              <a:rPr lang="en-US" sz="1600" dirty="0">
                <a:hlinkClick r:id="rId4"/>
              </a:rPr>
              <a:t>Tuition – Dependent Children PDF Form</a:t>
            </a:r>
            <a:endParaRPr lang="en-US" sz="1600" dirty="0"/>
          </a:p>
          <a:p>
            <a:pPr lvl="1"/>
            <a:r>
              <a:rPr lang="en-US" sz="1600" dirty="0"/>
              <a:t>Itemized Bill  </a:t>
            </a:r>
          </a:p>
          <a:p>
            <a:pPr marL="320040" lvl="1" indent="0">
              <a:buNone/>
            </a:pPr>
            <a:endParaRPr lang="en-US" sz="1600" dirty="0"/>
          </a:p>
          <a:p>
            <a:pPr marL="0" indent="0">
              <a:buNone/>
            </a:pPr>
            <a:endParaRPr lang="en-US" sz="2000" dirty="0"/>
          </a:p>
          <a:p>
            <a:endParaRPr lang="en-US" sz="2000" dirty="0"/>
          </a:p>
          <a:p>
            <a:pPr marL="0" indent="0">
              <a:buNone/>
            </a:pPr>
            <a:endParaRPr lang="en-US" sz="2000" dirty="0"/>
          </a:p>
        </p:txBody>
      </p:sp>
    </p:spTree>
    <p:extLst>
      <p:ext uri="{BB962C8B-B14F-4D97-AF65-F5344CB8AC3E}">
        <p14:creationId xmlns:p14="http://schemas.microsoft.com/office/powerpoint/2010/main" val="1380758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ECC46-0671-312E-0A6D-D67C83DDEC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54C1C2-4255-7EA7-04F3-2613162C62C1}"/>
              </a:ext>
            </a:extLst>
          </p:cNvPr>
          <p:cNvSpPr>
            <a:spLocks noGrp="1"/>
          </p:cNvSpPr>
          <p:nvPr>
            <p:ph type="title"/>
          </p:nvPr>
        </p:nvSpPr>
        <p:spPr>
          <a:xfrm>
            <a:off x="609600" y="363090"/>
            <a:ext cx="11277600" cy="800100"/>
          </a:xfrm>
        </p:spPr>
        <p:txBody>
          <a:bodyPr/>
          <a:lstStyle/>
          <a:p>
            <a:pPr algn="ctr"/>
            <a:r>
              <a:rPr lang="en-US" sz="2800" dirty="0"/>
              <a:t>Spouse or Domestic Partner of WPI Employee </a:t>
            </a:r>
          </a:p>
        </p:txBody>
      </p:sp>
      <p:sp>
        <p:nvSpPr>
          <p:cNvPr id="3" name="Content Placeholder 2">
            <a:extLst>
              <a:ext uri="{FF2B5EF4-FFF2-40B4-BE49-F238E27FC236}">
                <a16:creationId xmlns:a16="http://schemas.microsoft.com/office/drawing/2014/main" id="{BC519CFE-F5F1-7EAA-F58F-48FD2FA5B518}"/>
              </a:ext>
            </a:extLst>
          </p:cNvPr>
          <p:cNvSpPr>
            <a:spLocks noGrp="1"/>
          </p:cNvSpPr>
          <p:nvPr>
            <p:ph idx="1"/>
          </p:nvPr>
        </p:nvSpPr>
        <p:spPr/>
        <p:txBody>
          <a:bodyPr>
            <a:normAutofit/>
          </a:bodyPr>
          <a:lstStyle/>
          <a:p>
            <a:pPr fontAlgn="base"/>
            <a:r>
              <a:rPr lang="en-US" sz="2200" b="1" dirty="0"/>
              <a:t>Requirements: </a:t>
            </a:r>
            <a:r>
              <a:rPr lang="en-US" sz="2200" dirty="0"/>
              <a:t>must have worked a minimum of 1,450 hours or more for 3 years of continuous service as a full-time benefited employee.  </a:t>
            </a:r>
          </a:p>
          <a:p>
            <a:pPr fontAlgn="base"/>
            <a:r>
              <a:rPr lang="en-US" sz="2000" b="1" dirty="0"/>
              <a:t>Undergraduate &amp; Graduate Classes:</a:t>
            </a:r>
            <a:r>
              <a:rPr lang="en-US" sz="2000" dirty="0"/>
              <a:t> WPI provides financial assistance for these classes. </a:t>
            </a:r>
          </a:p>
          <a:p>
            <a:pPr lvl="1"/>
            <a:r>
              <a:rPr lang="en-US" sz="1700" dirty="0"/>
              <a:t>If you would like to enroll in a graduate program, please reach out to </a:t>
            </a:r>
            <a:r>
              <a:rPr lang="en-US" sz="1700" dirty="0">
                <a:hlinkClick r:id="rId3"/>
              </a:rPr>
              <a:t>grad@wpi.edu</a:t>
            </a:r>
            <a:r>
              <a:rPr lang="en-US" sz="1700" dirty="0"/>
              <a:t> </a:t>
            </a:r>
          </a:p>
          <a:p>
            <a:pPr lvl="2"/>
            <a:r>
              <a:rPr lang="en-US" sz="1400" dirty="0"/>
              <a:t>Personal Checklist for Admissions Application </a:t>
            </a:r>
          </a:p>
          <a:p>
            <a:pPr lvl="1"/>
            <a:r>
              <a:rPr lang="en-US" sz="1700" dirty="0"/>
              <a:t>You can take up to 2 classes per term (undergraduate classes) or semester (graduate classes) </a:t>
            </a:r>
            <a:endParaRPr lang="en-US" sz="2000" dirty="0"/>
          </a:p>
          <a:p>
            <a:r>
              <a:rPr lang="en-US" sz="2200" b="1" dirty="0"/>
              <a:t>Cost:</a:t>
            </a:r>
            <a:r>
              <a:rPr lang="en-US" sz="2200" dirty="0"/>
              <a:t> </a:t>
            </a:r>
            <a:r>
              <a:rPr lang="en-US" sz="2000" dirty="0"/>
              <a:t>Tuition waived by WPI </a:t>
            </a:r>
          </a:p>
          <a:p>
            <a:r>
              <a:rPr lang="en-US" sz="2000" b="1" dirty="0"/>
              <a:t>Required Forms to submit to </a:t>
            </a:r>
            <a:r>
              <a:rPr lang="en-US" sz="2000" b="1" dirty="0">
                <a:hlinkClick r:id="rId4"/>
              </a:rPr>
              <a:t>benefits@wpi.edu</a:t>
            </a:r>
            <a:r>
              <a:rPr lang="en-US" sz="2000" b="1" dirty="0"/>
              <a:t>: </a:t>
            </a:r>
          </a:p>
          <a:p>
            <a:pPr lvl="1"/>
            <a:r>
              <a:rPr lang="en-US" sz="1800" dirty="0">
                <a:hlinkClick r:id="rId5"/>
              </a:rPr>
              <a:t>Tuition – On-Campus Remission </a:t>
            </a:r>
            <a:endParaRPr lang="en-US" sz="1600" b="1" dirty="0"/>
          </a:p>
          <a:p>
            <a:pPr marL="0" indent="0">
              <a:buNone/>
            </a:pPr>
            <a:endParaRPr lang="en-US" sz="2000" dirty="0"/>
          </a:p>
          <a:p>
            <a:endParaRPr lang="en-US" sz="2000" dirty="0"/>
          </a:p>
          <a:p>
            <a:pPr marL="0" indent="0">
              <a:buNone/>
            </a:pPr>
            <a:endParaRPr lang="en-US" sz="2000" dirty="0"/>
          </a:p>
        </p:txBody>
      </p:sp>
    </p:spTree>
    <p:extLst>
      <p:ext uri="{BB962C8B-B14F-4D97-AF65-F5344CB8AC3E}">
        <p14:creationId xmlns:p14="http://schemas.microsoft.com/office/powerpoint/2010/main" val="763391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0B66F-3244-EBDB-C5B3-F4CBA19CF9E7}"/>
              </a:ext>
            </a:extLst>
          </p:cNvPr>
          <p:cNvSpPr>
            <a:spLocks noGrp="1"/>
          </p:cNvSpPr>
          <p:nvPr>
            <p:ph type="title"/>
          </p:nvPr>
        </p:nvSpPr>
        <p:spPr/>
        <p:txBody>
          <a:bodyPr/>
          <a:lstStyle/>
          <a:p>
            <a:pPr algn="ctr"/>
            <a:r>
              <a:rPr lang="en-US" sz="3200" dirty="0"/>
              <a:t>Tuition Reimbursement Frequently Asked Questions</a:t>
            </a:r>
          </a:p>
        </p:txBody>
      </p:sp>
      <p:sp>
        <p:nvSpPr>
          <p:cNvPr id="3" name="Content Placeholder 2">
            <a:extLst>
              <a:ext uri="{FF2B5EF4-FFF2-40B4-BE49-F238E27FC236}">
                <a16:creationId xmlns:a16="http://schemas.microsoft.com/office/drawing/2014/main" id="{80DB97E0-CBAD-1C99-D94B-A59058B085DB}"/>
              </a:ext>
            </a:extLst>
          </p:cNvPr>
          <p:cNvSpPr>
            <a:spLocks noGrp="1"/>
          </p:cNvSpPr>
          <p:nvPr>
            <p:ph idx="1"/>
          </p:nvPr>
        </p:nvSpPr>
        <p:spPr/>
        <p:txBody>
          <a:bodyPr/>
          <a:lstStyle/>
          <a:p>
            <a:pPr marL="0" indent="0">
              <a:buNone/>
            </a:pPr>
            <a:r>
              <a:rPr lang="en-US" b="1" dirty="0"/>
              <a:t>Question: </a:t>
            </a:r>
            <a:r>
              <a:rPr lang="en-US" dirty="0"/>
              <a:t>How will I receive my tuition reimbursement from an outside college or university?</a:t>
            </a:r>
          </a:p>
          <a:p>
            <a:pPr marL="0" indent="0">
              <a:buNone/>
            </a:pPr>
            <a:r>
              <a:rPr lang="en-US" b="1" dirty="0"/>
              <a:t>Answer: </a:t>
            </a:r>
            <a:r>
              <a:rPr lang="en-US" dirty="0"/>
              <a:t>Reimbursement will be issued in the last pay date of the month by Payroll </a:t>
            </a:r>
            <a:r>
              <a:rPr lang="en-US" b="1" dirty="0"/>
              <a:t> </a:t>
            </a:r>
          </a:p>
          <a:p>
            <a:pPr marL="0" indent="0">
              <a:buNone/>
            </a:pPr>
            <a:r>
              <a:rPr lang="en-US" b="1" dirty="0"/>
              <a:t>Question: </a:t>
            </a:r>
            <a:r>
              <a:rPr lang="en-US" dirty="0"/>
              <a:t>If my dependent is attending WPI, do I need to submit the form every semester? </a:t>
            </a:r>
          </a:p>
          <a:p>
            <a:pPr marL="0" indent="0">
              <a:buNone/>
            </a:pPr>
            <a:r>
              <a:rPr lang="en-US" b="1" dirty="0"/>
              <a:t>Answer: </a:t>
            </a:r>
            <a:r>
              <a:rPr lang="en-US" dirty="0"/>
              <a:t>Yes – Please email the completed form to </a:t>
            </a:r>
            <a:r>
              <a:rPr lang="en-US" dirty="0">
                <a:hlinkClick r:id="rId2"/>
              </a:rPr>
              <a:t>benefits@wpi.edu</a:t>
            </a:r>
            <a:r>
              <a:rPr lang="en-US" dirty="0"/>
              <a:t> </a:t>
            </a:r>
          </a:p>
          <a:p>
            <a:pPr marL="0" indent="0">
              <a:buNone/>
            </a:pPr>
            <a:endParaRPr lang="en-US" dirty="0"/>
          </a:p>
        </p:txBody>
      </p:sp>
    </p:spTree>
    <p:extLst>
      <p:ext uri="{BB962C8B-B14F-4D97-AF65-F5344CB8AC3E}">
        <p14:creationId xmlns:p14="http://schemas.microsoft.com/office/powerpoint/2010/main" val="1459914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D3F2D-F4F4-36DD-EE72-C372C42B68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891704-2BF8-9D90-2665-967C501CA501}"/>
              </a:ext>
            </a:extLst>
          </p:cNvPr>
          <p:cNvSpPr>
            <a:spLocks noGrp="1"/>
          </p:cNvSpPr>
          <p:nvPr>
            <p:ph type="title"/>
          </p:nvPr>
        </p:nvSpPr>
        <p:spPr>
          <a:xfrm>
            <a:off x="609600" y="363090"/>
            <a:ext cx="10972800" cy="800100"/>
          </a:xfrm>
        </p:spPr>
        <p:txBody>
          <a:bodyPr anchor="b">
            <a:normAutofit/>
          </a:bodyPr>
          <a:lstStyle/>
          <a:p>
            <a:r>
              <a:rPr lang="en-US"/>
              <a:t>Contact &amp; Resources</a:t>
            </a:r>
          </a:p>
        </p:txBody>
      </p:sp>
      <p:sp>
        <p:nvSpPr>
          <p:cNvPr id="3" name="Content Placeholder 2">
            <a:extLst>
              <a:ext uri="{FF2B5EF4-FFF2-40B4-BE49-F238E27FC236}">
                <a16:creationId xmlns:a16="http://schemas.microsoft.com/office/drawing/2014/main" id="{A8B018ED-DB3C-B30A-310A-415A0E1AC741}"/>
              </a:ext>
            </a:extLst>
          </p:cNvPr>
          <p:cNvSpPr>
            <a:spLocks noGrp="1"/>
          </p:cNvSpPr>
          <p:nvPr>
            <p:ph idx="1"/>
          </p:nvPr>
        </p:nvSpPr>
        <p:spPr>
          <a:xfrm>
            <a:off x="609600" y="1795464"/>
            <a:ext cx="4141304" cy="4189412"/>
          </a:xfrm>
        </p:spPr>
        <p:txBody>
          <a:bodyPr anchor="ctr">
            <a:normAutofit/>
          </a:bodyPr>
          <a:lstStyle/>
          <a:p>
            <a:pPr fontAlgn="base"/>
            <a:r>
              <a:rPr lang="en-US" b="1" dirty="0">
                <a:hlinkClick r:id="rId3"/>
              </a:rPr>
              <a:t>Benefits Policy &amp; Manual</a:t>
            </a:r>
            <a:endParaRPr lang="en-US" b="1" dirty="0"/>
          </a:p>
          <a:p>
            <a:pPr fontAlgn="base"/>
            <a:r>
              <a:rPr lang="en-US" b="1" dirty="0">
                <a:hlinkClick r:id="rId4"/>
              </a:rPr>
              <a:t>Tuition Remission Forms </a:t>
            </a:r>
            <a:endParaRPr lang="en-US" b="1" dirty="0"/>
          </a:p>
          <a:p>
            <a:pPr fontAlgn="base"/>
            <a:r>
              <a:rPr lang="en-US" b="1" dirty="0"/>
              <a:t>Benefits Team – </a:t>
            </a:r>
            <a:r>
              <a:rPr lang="en-US" b="1" dirty="0">
                <a:hlinkClick r:id="rId5"/>
              </a:rPr>
              <a:t>Benefits@wpi.edu</a:t>
            </a:r>
            <a:r>
              <a:rPr lang="en-US" b="1" dirty="0"/>
              <a:t> </a:t>
            </a:r>
          </a:p>
          <a:p>
            <a:pPr fontAlgn="base"/>
            <a:endParaRPr lang="en-US" dirty="0"/>
          </a:p>
          <a:p>
            <a:pPr marL="0" indent="0">
              <a:buNone/>
            </a:pPr>
            <a:endParaRPr lang="en-US" dirty="0"/>
          </a:p>
          <a:p>
            <a:endParaRPr lang="en-US" dirty="0"/>
          </a:p>
          <a:p>
            <a:pPr marL="0" indent="0">
              <a:buNone/>
            </a:pPr>
            <a:endParaRPr lang="en-US" dirty="0"/>
          </a:p>
        </p:txBody>
      </p:sp>
      <p:pic>
        <p:nvPicPr>
          <p:cNvPr id="1026" name="Picture 2" descr="50+ Tuition Refund Stock Illustrations, Royalty-Free Vector Graphics &amp; Clip  Art - iStock">
            <a:extLst>
              <a:ext uri="{FF2B5EF4-FFF2-40B4-BE49-F238E27FC236}">
                <a16:creationId xmlns:a16="http://schemas.microsoft.com/office/drawing/2014/main" id="{70389409-1123-F71A-2A83-9034E43E5F1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3766" r="1" b="7130"/>
          <a:stretch>
            <a:fillRect/>
          </a:stretch>
        </p:blipFill>
        <p:spPr bwMode="auto">
          <a:xfrm>
            <a:off x="5119688" y="1795463"/>
            <a:ext cx="6462712" cy="4189412"/>
          </a:xfrm>
          <a:prstGeom prst="rect">
            <a:avLst/>
          </a:prstGeom>
          <a:solidFill>
            <a:srgbClr val="FFFFFF"/>
          </a:solidFill>
        </p:spPr>
      </p:pic>
    </p:spTree>
    <p:extLst>
      <p:ext uri="{BB962C8B-B14F-4D97-AF65-F5344CB8AC3E}">
        <p14:creationId xmlns:p14="http://schemas.microsoft.com/office/powerpoint/2010/main" val="2388616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5e1d76e6ed25a0b9acc172e1212e12c5ea2ecb"/>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PI-White">
  <a:themeElements>
    <a:clrScheme name="Custom 56">
      <a:dk1>
        <a:sysClr val="windowText" lastClr="000000"/>
      </a:dk1>
      <a:lt1>
        <a:sysClr val="window" lastClr="FFFFFF"/>
      </a:lt1>
      <a:dk2>
        <a:srgbClr val="6D6D6D"/>
      </a:dk2>
      <a:lt2>
        <a:srgbClr val="AB192D"/>
      </a:lt2>
      <a:accent1>
        <a:srgbClr val="AB192D"/>
      </a:accent1>
      <a:accent2>
        <a:srgbClr val="B2B7BB"/>
      </a:accent2>
      <a:accent3>
        <a:srgbClr val="2C6A8C"/>
      </a:accent3>
      <a:accent4>
        <a:srgbClr val="B7A079"/>
      </a:accent4>
      <a:accent5>
        <a:srgbClr val="46A0DC"/>
      </a:accent5>
      <a:accent6>
        <a:srgbClr val="6D6D6D"/>
      </a:accent6>
      <a:hlink>
        <a:srgbClr val="46A0DC"/>
      </a:hlink>
      <a:folHlink>
        <a:srgbClr val="808DA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spDef>
      <a:spPr bwMode="auto">
        <a:solidFill>
          <a:schemeClr val="accent2"/>
        </a:solidFill>
        <a:ln w="12700" cap="sq" algn="ctr">
          <a:solidFill>
            <a:schemeClr val="tx2"/>
          </a:solidFill>
          <a:miter lim="800000"/>
          <a:headEnd/>
          <a:tailEnd/>
        </a:ln>
        <a:effectLst/>
      </a:spPr>
      <a:bodyPr wrap="none" anchor="ctr"/>
      <a:lstStyle>
        <a:defPPr algn="ctr">
          <a:defRPr sz="1600" dirty="0" smtClean="0">
            <a:solidFill>
              <a:schemeClr val="bg1"/>
            </a:solidFill>
            <a:latin typeface="+mn-lt"/>
          </a:defRPr>
        </a:defPPr>
      </a:lstStyle>
    </a:spDef>
    <a:txDef>
      <a:spPr>
        <a:noFill/>
      </a:spPr>
      <a:bodyPr wrap="none" rtlCol="0">
        <a:noAutofit/>
      </a:bodyPr>
      <a:lstStyle>
        <a:defPPr algn="ctr">
          <a:defRPr sz="1600" dirty="0" err="1" smtClean="0"/>
        </a:defPPr>
      </a:lstStyle>
    </a:txDef>
  </a:objectDefaults>
  <a:extraClrSchemeLst/>
  <a:extLst>
    <a:ext uri="{05A4C25C-085E-4340-85A3-A5531E510DB2}">
      <thm15:themeFamily xmlns:thm15="http://schemas.microsoft.com/office/thememl/2012/main" name="WPI_University_Powerpointtemplate_wide" id="{9C2DA543-CD7E-4A5E-AD34-4D91D35A4DE4}" vid="{C6AD18C4-18DF-4131-AC4D-F1EFF5ED71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54edc6be-3918-494b-a94c-b34e28caa19e}" enabled="1" method="Standard" siteId="{589c76f5-ca15-41f9-884b-55ec15a0672a}" contentBits="0" removed="0"/>
</clbl:labelList>
</file>

<file path=docProps/app.xml><?xml version="1.0" encoding="utf-8"?>
<Properties xmlns="http://schemas.openxmlformats.org/officeDocument/2006/extended-properties" xmlns:vt="http://schemas.openxmlformats.org/officeDocument/2006/docPropsVTypes">
  <Template/>
  <TotalTime>475</TotalTime>
  <Words>2018</Words>
  <Application>Microsoft Office PowerPoint</Application>
  <PresentationFormat>Widescreen</PresentationFormat>
  <Paragraphs>162</Paragraphs>
  <Slides>17</Slides>
  <Notes>10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17</vt:i4>
      </vt:variant>
    </vt:vector>
  </HeadingPairs>
  <TitlesOfParts>
    <vt:vector size="29" baseType="lpstr">
      <vt:lpstr>Arial</vt:lpstr>
      <vt:lpstr>Calibri</vt:lpstr>
      <vt:lpstr>Courier New</vt:lpstr>
      <vt:lpstr>Noto Sans Symbols</vt:lpstr>
      <vt:lpstr>NotoSansSymbols</vt:lpstr>
      <vt:lpstr>Open Sans</vt:lpstr>
      <vt:lpstr>OpenSans-Bold</vt:lpstr>
      <vt:lpstr>OpenSans-Regular</vt:lpstr>
      <vt:lpstr>Raleway</vt:lpstr>
      <vt:lpstr>Verdana</vt:lpstr>
      <vt:lpstr>Wingdings</vt:lpstr>
      <vt:lpstr>WPI-White</vt:lpstr>
      <vt:lpstr>Tuition Exchange &amp; Tuition Benefit Educational Session </vt:lpstr>
      <vt:lpstr>Employees at WPI  Tuition at WPI for Undergraduate, Graduate, or PhD Program</vt:lpstr>
      <vt:lpstr>Employees at WPI  Tuition for Off Campus Undergraduate, Graduate, or PhD Programs</vt:lpstr>
      <vt:lpstr>Employees at WPI  On or Off Campus Non-Credit Courses </vt:lpstr>
      <vt:lpstr>Undergraduate Study at WPI – Dependent Children</vt:lpstr>
      <vt:lpstr>Off Campus Undergraduate Study – Dependent Children</vt:lpstr>
      <vt:lpstr>Spouse or Domestic Partner of WPI Employee </vt:lpstr>
      <vt:lpstr>Tuition Reimbursement Frequently Asked Questions</vt:lpstr>
      <vt:lpstr>Contact &amp; Resources</vt:lpstr>
      <vt:lpstr>Tuition Exchange Scholarship</vt:lpstr>
      <vt:lpstr>Tuition Exchange Scholarship "Export"</vt:lpstr>
      <vt:lpstr>Navigating the TE Process</vt:lpstr>
      <vt:lpstr>PowerPoint Presentation</vt:lpstr>
      <vt:lpstr>Important Questions to ASK! </vt:lpstr>
      <vt:lpstr>PowerPoint Presentation</vt:lpstr>
      <vt:lpstr>Tuition Exchange Family Resources</vt:lpstr>
      <vt:lpstr>Contact &amp; Resources</vt:lpstr>
    </vt:vector>
  </TitlesOfParts>
  <Company>WPI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This Will Work</dc:title>
  <dc:creator>Siegel, Kyle</dc:creator>
  <cp:lastModifiedBy>Havel, Gina</cp:lastModifiedBy>
  <cp:revision>27</cp:revision>
  <cp:lastPrinted>2023-02-14T12:46:00Z</cp:lastPrinted>
  <dcterms:created xsi:type="dcterms:W3CDTF">2023-02-08T18:44:35Z</dcterms:created>
  <dcterms:modified xsi:type="dcterms:W3CDTF">2026-08-11T19:47:05Z</dcterms:modified>
</cp:coreProperties>
</file>