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7"/>
  </p:notesMasterIdLst>
  <p:handoutMasterIdLst>
    <p:handoutMasterId r:id="rId18"/>
  </p:handoutMasterIdLst>
  <p:sldIdLst>
    <p:sldId id="302" r:id="rId3"/>
    <p:sldId id="307" r:id="rId4"/>
    <p:sldId id="308" r:id="rId5"/>
    <p:sldId id="309" r:id="rId6"/>
    <p:sldId id="313" r:id="rId7"/>
    <p:sldId id="311" r:id="rId8"/>
    <p:sldId id="312" r:id="rId9"/>
    <p:sldId id="314" r:id="rId10"/>
    <p:sldId id="319" r:id="rId11"/>
    <p:sldId id="315" r:id="rId12"/>
    <p:sldId id="317" r:id="rId13"/>
    <p:sldId id="318" r:id="rId14"/>
    <p:sldId id="316" r:id="rId15"/>
    <p:sldId id="306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9" autoAdjust="0"/>
    <p:restoredTop sz="94579" autoAdjust="0"/>
  </p:normalViewPr>
  <p:slideViewPr>
    <p:cSldViewPr showGuides="1">
      <p:cViewPr varScale="1">
        <p:scale>
          <a:sx n="101" d="100"/>
          <a:sy n="101" d="100"/>
        </p:scale>
        <p:origin x="1308" y="114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 smtClean="0">
                <a:latin typeface="Calibri" pitchFamily="34" charset="0"/>
              </a:rPr>
              <a:t>This PowerPoint</a:t>
            </a:r>
            <a:r>
              <a:rPr lang="en-US" b="0" baseline="0" dirty="0" smtClean="0">
                <a:latin typeface="Calibri" pitchFamily="34" charset="0"/>
              </a:rPr>
              <a:t> Template includes a series of slide masters with predefined layouts and color schemes for formatting slides</a:t>
            </a:r>
          </a:p>
          <a:p>
            <a:pPr algn="l">
              <a:buFont typeface="Arial" pitchFamily="34" charset="0"/>
              <a:buChar char="•"/>
            </a:pPr>
            <a:r>
              <a:rPr lang="en-US" b="0" baseline="0" dirty="0" smtClean="0">
                <a:latin typeface="Calibri" pitchFamily="34" charset="0"/>
              </a:rPr>
              <a:t> Slide Masters are displayed when you right click on a slide and select </a:t>
            </a:r>
            <a:r>
              <a:rPr lang="en-US" b="1" baseline="0" dirty="0" smtClean="0">
                <a:latin typeface="Calibri" pitchFamily="34" charset="0"/>
              </a:rPr>
              <a:t>Layout</a:t>
            </a:r>
            <a:r>
              <a:rPr lang="en-US" b="0" baseline="0" dirty="0" smtClean="0">
                <a:latin typeface="Calibri" pitchFamily="34" charset="0"/>
              </a:rPr>
              <a:t> from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43200" cy="8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9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9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858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97" y="6391656"/>
            <a:ext cx="45929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yWatermark-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5590" y="2981885"/>
            <a:ext cx="3958410" cy="38761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215900" dist="76200" dir="54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47800"/>
            <a:ext cx="6858000" cy="1676400"/>
          </a:xfrm>
        </p:spPr>
        <p:txBody>
          <a:bodyPr anchor="b" anchorCtr="0"/>
          <a:lstStyle>
            <a:lvl1pPr algn="l">
              <a:def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124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91656"/>
            <a:ext cx="459297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87664"/>
            <a:ext cx="4572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3" r:id="rId3"/>
    <p:sldLayoutId id="2147483695" r:id="rId4"/>
    <p:sldLayoutId id="2147483664" r:id="rId5"/>
    <p:sldLayoutId id="2147483665" r:id="rId6"/>
    <p:sldLayoutId id="2147483666" r:id="rId7"/>
    <p:sldLayoutId id="2147483667" r:id="rId8"/>
    <p:sldLayoutId id="2147483683" r:id="rId9"/>
    <p:sldLayoutId id="2147483696" r:id="rId10"/>
    <p:sldLayoutId id="214748370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4572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Roles, Responsibilities, Accomplishments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Kent Rissmiller	</a:t>
            </a:r>
          </a:p>
          <a:p>
            <a:r>
              <a:rPr lang="en-US" dirty="0" smtClean="0"/>
              <a:t>Dean, </a:t>
            </a:r>
            <a:r>
              <a:rPr lang="en-US" i="1" dirty="0" smtClean="0"/>
              <a:t>ad interim</a:t>
            </a:r>
          </a:p>
          <a:p>
            <a:r>
              <a:rPr lang="en-US" dirty="0" smtClean="0"/>
              <a:t>Interdisciplinary &amp;</a:t>
            </a:r>
          </a:p>
          <a:p>
            <a:r>
              <a:rPr lang="en-US" dirty="0" smtClean="0"/>
              <a:t>Global Studies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Oversee IQP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Faculty training on…</a:t>
            </a:r>
          </a:p>
          <a:p>
            <a:pPr marL="0" indent="0">
              <a:buNone/>
            </a:pPr>
            <a:r>
              <a:rPr lang="en-US" dirty="0" smtClean="0"/>
              <a:t>Setting expectations for teams, coaching teams, team dynamics, grading, working with sponsors, negotiating shared responsibilities…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Program Assessment…</a:t>
            </a:r>
          </a:p>
          <a:p>
            <a:pPr marL="0" indent="0">
              <a:buNone/>
            </a:pPr>
            <a:r>
              <a:rPr lang="en-US" dirty="0" smtClean="0"/>
              <a:t>As ongoing feedback, student and faculty reports on learning outcomes, summer review in support of learning outcomes and accreditation.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 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1DE41-B79B-1346-83E9-48AE2DA5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5562" y="1112838"/>
            <a:ext cx="2924175" cy="3898900"/>
          </a:xfrm>
          <a:prstGeom prst="rect">
            <a:avLst/>
          </a:prstGeom>
          <a:ln w="5715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1099A-7532-4D42-80BC-40143237C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33800"/>
            <a:ext cx="3845719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537519"/>
            <a:ext cx="3505200" cy="190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Facilitating and communicating </a:t>
            </a:r>
            <a:r>
              <a:rPr lang="en-US" sz="2800" dirty="0"/>
              <a:t>g</a:t>
            </a:r>
            <a:r>
              <a:rPr lang="en-US" sz="2800" dirty="0" smtClean="0"/>
              <a:t>lobal research for faculty and students</a:t>
            </a:r>
          </a:p>
        </p:txBody>
      </p:sp>
    </p:spTree>
    <p:extLst>
      <p:ext uri="{BB962C8B-B14F-4D97-AF65-F5344CB8AC3E}">
        <p14:creationId xmlns:p14="http://schemas.microsoft.com/office/powerpoint/2010/main" val="24493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Participate in Outreach…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 also</a:t>
            </a:r>
          </a:p>
          <a:p>
            <a:r>
              <a:rPr lang="en-US" b="1" dirty="0" smtClean="0"/>
              <a:t>Foster Global Partnerships</a:t>
            </a:r>
          </a:p>
          <a:p>
            <a:r>
              <a:rPr lang="en-US" b="1" dirty="0" smtClean="0"/>
              <a:t>Partner with Advancement and outreach to Alums</a:t>
            </a:r>
          </a:p>
          <a:p>
            <a:r>
              <a:rPr lang="en-US" b="1" dirty="0" smtClean="0"/>
              <a:t>Represent the Projects Programs</a:t>
            </a:r>
          </a:p>
          <a:p>
            <a:pPr lvl="1"/>
            <a:r>
              <a:rPr lang="en-US" sz="2400" dirty="0" smtClean="0"/>
              <a:t>ASEE, IIE Global Engineering Exchange Conference, Workshop on PBL at Farleigh Dickinson Univ., Summer Institute on Project-Based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IQP Awards Winner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3352"/>
            <a:ext cx="6096000" cy="3511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5562600"/>
            <a:ext cx="61722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dirty="0"/>
              <a:t>Reducing Flood Risk in </a:t>
            </a:r>
            <a:r>
              <a:rPr lang="en-US" sz="2000" b="1" dirty="0" err="1"/>
              <a:t>Shkodra</a:t>
            </a:r>
            <a:r>
              <a:rPr lang="en-US" sz="2000" b="1" dirty="0"/>
              <a:t> Through Community Engagement.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411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715000"/>
            <a:ext cx="3810000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b="1" i="1" dirty="0" smtClean="0">
                <a:solidFill>
                  <a:schemeClr val="bg2"/>
                </a:solidFill>
              </a:rPr>
              <a:t>Goats Go Global!</a:t>
            </a:r>
          </a:p>
        </p:txBody>
      </p:sp>
    </p:spTree>
    <p:extLst>
      <p:ext uri="{BB962C8B-B14F-4D97-AF65-F5344CB8AC3E}">
        <p14:creationId xmlns:p14="http://schemas.microsoft.com/office/powerpoint/2010/main" val="27456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Dean of Interdisciplinary </a:t>
            </a:r>
            <a:br>
              <a:rPr lang="en-US" dirty="0" smtClean="0"/>
            </a:br>
            <a:r>
              <a:rPr lang="en-US" dirty="0" smtClean="0"/>
              <a:t>&amp; Global Studies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 descr="C:\Users\kjr\AppData\Local\Microsoft\Windows\Temporary Internet Files\Low\Content.IE5\CVG4CA82\7P68319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959817" cy="3276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1302774"/>
            <a:ext cx="2971800" cy="48694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Primary Responsibility (I) :</a:t>
            </a:r>
          </a:p>
          <a:p>
            <a:endParaRPr lang="en-US" dirty="0" smtClean="0"/>
          </a:p>
          <a:p>
            <a:r>
              <a:rPr lang="en-US" sz="2800" dirty="0" smtClean="0"/>
              <a:t>To ensure that WPI offers high-quality </a:t>
            </a:r>
            <a:r>
              <a:rPr lang="en-US" sz="2800" dirty="0"/>
              <a:t>IQP opportunities for all students whether on- or off-campus</a:t>
            </a: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09600" y="5410200"/>
            <a:ext cx="441960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i="1" dirty="0" smtClean="0"/>
              <a:t>Planning, budgeting, staffing, hiring and space(?)</a:t>
            </a:r>
          </a:p>
        </p:txBody>
      </p:sp>
    </p:spTree>
    <p:extLst>
      <p:ext uri="{BB962C8B-B14F-4D97-AF65-F5344CB8AC3E}">
        <p14:creationId xmlns:p14="http://schemas.microsoft.com/office/powerpoint/2010/main" val="289248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“Global Projects for All”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1524000"/>
            <a:ext cx="7808975" cy="46482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4538"/>
              </p:ext>
            </p:extLst>
          </p:nvPr>
        </p:nvGraphicFramePr>
        <p:xfrm>
          <a:off x="752856" y="2286000"/>
          <a:ext cx="7638285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798">
                  <a:extLst>
                    <a:ext uri="{9D8B030D-6E8A-4147-A177-3AD203B41FA5}">
                      <a16:colId xmlns:a16="http://schemas.microsoft.com/office/drawing/2014/main" val="2313767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52563352"/>
                    </a:ext>
                  </a:extLst>
                </a:gridCol>
                <a:gridCol w="1424229">
                  <a:extLst>
                    <a:ext uri="{9D8B030D-6E8A-4147-A177-3AD203B41FA5}">
                      <a16:colId xmlns:a16="http://schemas.microsoft.com/office/drawing/2014/main" val="274898080"/>
                    </a:ext>
                  </a:extLst>
                </a:gridCol>
                <a:gridCol w="1163929">
                  <a:extLst>
                    <a:ext uri="{9D8B030D-6E8A-4147-A177-3AD203B41FA5}">
                      <a16:colId xmlns:a16="http://schemas.microsoft.com/office/drawing/2014/main" val="149766177"/>
                    </a:ext>
                  </a:extLst>
                </a:gridCol>
                <a:gridCol w="1163929">
                  <a:extLst>
                    <a:ext uri="{9D8B030D-6E8A-4147-A177-3AD203B41FA5}">
                      <a16:colId xmlns:a16="http://schemas.microsoft.com/office/drawing/2014/main" val="2844328944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Program </a:t>
                      </a:r>
                      <a:r>
                        <a:rPr lang="en-US" sz="2400" b="1" u="none" strike="noStrike" dirty="0" smtClean="0">
                          <a:effectLst/>
                        </a:rPr>
                        <a:t>Year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16-17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17-18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18-19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19-20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359822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IQP Sites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28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35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effectLst/>
                        </a:rPr>
                        <a:t>41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502489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IQP Terms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34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47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82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in the Global Program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960887"/>
              </p:ext>
            </p:extLst>
          </p:nvPr>
        </p:nvGraphicFramePr>
        <p:xfrm>
          <a:off x="412955" y="1704667"/>
          <a:ext cx="8305799" cy="3332046"/>
        </p:xfrm>
        <a:graphic>
          <a:graphicData uri="http://schemas.openxmlformats.org/drawingml/2006/table">
            <a:tbl>
              <a:tblPr/>
              <a:tblGrid>
                <a:gridCol w="3516871">
                  <a:extLst>
                    <a:ext uri="{9D8B030D-6E8A-4147-A177-3AD203B41FA5}">
                      <a16:colId xmlns:a16="http://schemas.microsoft.com/office/drawing/2014/main" val="374174761"/>
                    </a:ext>
                  </a:extLst>
                </a:gridCol>
                <a:gridCol w="1197232">
                  <a:extLst>
                    <a:ext uri="{9D8B030D-6E8A-4147-A177-3AD203B41FA5}">
                      <a16:colId xmlns:a16="http://schemas.microsoft.com/office/drawing/2014/main" val="212213577"/>
                    </a:ext>
                  </a:extLst>
                </a:gridCol>
                <a:gridCol w="1197232">
                  <a:extLst>
                    <a:ext uri="{9D8B030D-6E8A-4147-A177-3AD203B41FA5}">
                      <a16:colId xmlns:a16="http://schemas.microsoft.com/office/drawing/2014/main" val="161582501"/>
                    </a:ext>
                  </a:extLst>
                </a:gridCol>
                <a:gridCol w="1197232">
                  <a:extLst>
                    <a:ext uri="{9D8B030D-6E8A-4147-A177-3AD203B41FA5}">
                      <a16:colId xmlns:a16="http://schemas.microsoft.com/office/drawing/2014/main" val="3072448070"/>
                    </a:ext>
                  </a:extLst>
                </a:gridCol>
                <a:gridCol w="1197232">
                  <a:extLst>
                    <a:ext uri="{9D8B030D-6E8A-4147-A177-3AD203B41FA5}">
                      <a16:colId xmlns:a16="http://schemas.microsoft.com/office/drawing/2014/main" val="3388457884"/>
                    </a:ext>
                  </a:extLst>
                </a:gridCol>
              </a:tblGrid>
              <a:tr h="42929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Year (E, A, B, C, 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17-18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959790"/>
                  </a:ext>
                </a:extLst>
              </a:tr>
              <a:tr h="429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Sophomores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084208"/>
                  </a:ext>
                </a:extLst>
              </a:tr>
              <a:tr h="40854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IQP Applicants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366786"/>
                  </a:ext>
                </a:extLst>
              </a:tr>
              <a:tr h="429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Sophomores Applied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35463"/>
                  </a:ext>
                </a:extLst>
              </a:tr>
              <a:tr h="77702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IQP Students Placed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078719"/>
                  </a:ext>
                </a:extLst>
              </a:tr>
              <a:tr h="429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Applicants Placed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748407"/>
                  </a:ext>
                </a:extLst>
              </a:tr>
              <a:tr h="42929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Sophomores Placed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96092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“Global Projects for All”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Also Includes Support for: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HUA Centers:</a:t>
            </a:r>
          </a:p>
          <a:p>
            <a:r>
              <a:rPr lang="en-US" i="1" dirty="0" smtClean="0"/>
              <a:t>London, Argentina, </a:t>
            </a:r>
            <a:r>
              <a:rPr lang="en-US" i="1" dirty="0" err="1" smtClean="0"/>
              <a:t>Morroco</a:t>
            </a:r>
            <a:r>
              <a:rPr lang="en-US" i="1" dirty="0" smtClean="0"/>
              <a:t>, Japan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MQP Centers (10):</a:t>
            </a:r>
          </a:p>
          <a:p>
            <a:r>
              <a:rPr lang="en-US" i="1" dirty="0" smtClean="0"/>
              <a:t>Silicon Valley, </a:t>
            </a:r>
            <a:r>
              <a:rPr lang="en-US" i="1" dirty="0" err="1" smtClean="0"/>
              <a:t>Mitre</a:t>
            </a:r>
            <a:r>
              <a:rPr lang="en-US" i="1" dirty="0" smtClean="0"/>
              <a:t>, Lincoln Labs, Beijing</a:t>
            </a:r>
            <a:endParaRPr lang="en-US" i="1" dirty="0"/>
          </a:p>
          <a:p>
            <a:pPr marL="0" indent="0">
              <a:buNone/>
            </a:pPr>
            <a:r>
              <a:rPr lang="en-US" u="sng" dirty="0" smtClean="0"/>
              <a:t>Individually Sponsored Residential Projects</a:t>
            </a:r>
          </a:p>
          <a:p>
            <a:r>
              <a:rPr lang="en-US" dirty="0" smtClean="0"/>
              <a:t>IQPs – </a:t>
            </a:r>
            <a:r>
              <a:rPr lang="en-US" i="1" dirty="0" smtClean="0"/>
              <a:t>Berlin</a:t>
            </a:r>
          </a:p>
          <a:p>
            <a:r>
              <a:rPr lang="en-US" dirty="0" smtClean="0"/>
              <a:t>MQPs – </a:t>
            </a:r>
            <a:r>
              <a:rPr lang="en-US" i="1" dirty="0" smtClean="0"/>
              <a:t>Stockholm, Zurich</a:t>
            </a:r>
          </a:p>
          <a:p>
            <a:pPr marL="0" indent="0">
              <a:buNone/>
            </a:pPr>
            <a:r>
              <a:rPr lang="en-US" u="sng" dirty="0" smtClean="0"/>
              <a:t>Exchanges</a:t>
            </a:r>
            <a:endParaRPr lang="en-US" u="sng" dirty="0"/>
          </a:p>
          <a:p>
            <a:r>
              <a:rPr lang="en-US" i="1" dirty="0" smtClean="0"/>
              <a:t>Konstanz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While supporting on-campus projects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24" y="2057400"/>
            <a:ext cx="8460876" cy="36658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mission requires…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3810000" cy="4635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Dedicated Faculty</a:t>
            </a:r>
          </a:p>
          <a:p>
            <a:pPr marL="0" indent="0">
              <a:buNone/>
            </a:pPr>
            <a:r>
              <a:rPr lang="en-US" b="1" dirty="0" smtClean="0"/>
              <a:t>Advisers &amp; Directors</a:t>
            </a:r>
          </a:p>
          <a:p>
            <a:r>
              <a:rPr lang="en-US" dirty="0" smtClean="0"/>
              <a:t>With training in advising and </a:t>
            </a:r>
            <a:r>
              <a:rPr lang="en-US" dirty="0"/>
              <a:t>s</a:t>
            </a:r>
            <a:r>
              <a:rPr lang="en-US" dirty="0" smtClean="0"/>
              <a:t>afety</a:t>
            </a:r>
          </a:p>
          <a:p>
            <a:r>
              <a:rPr lang="en-US" dirty="0" smtClean="0"/>
              <a:t>Work with the Morgan Center and Center for PBL on adviser training</a:t>
            </a:r>
          </a:p>
          <a:p>
            <a:r>
              <a:rPr lang="en-US" dirty="0" smtClean="0"/>
              <a:t>IGSD staff on safety</a:t>
            </a:r>
          </a:p>
          <a:p>
            <a:r>
              <a:rPr lang="en-US" dirty="0" smtClean="0"/>
              <a:t>Mentoring by senior faculty</a:t>
            </a:r>
            <a:endParaRPr lang="en-US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305300" cy="2870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91000" y="4800600"/>
            <a:ext cx="4724400" cy="15108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 smtClean="0"/>
              <a:t>And the cooperation and collaboration of the Provost, Deans and Department Heads</a:t>
            </a:r>
          </a:p>
        </p:txBody>
      </p:sp>
    </p:spTree>
    <p:extLst>
      <p:ext uri="{BB962C8B-B14F-4D97-AF65-F5344CB8AC3E}">
        <p14:creationId xmlns:p14="http://schemas.microsoft.com/office/powerpoint/2010/main" val="169725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Dean of Interdisciplinary </a:t>
            </a:r>
            <a:br>
              <a:rPr lang="en-US" dirty="0"/>
            </a:br>
            <a:r>
              <a:rPr lang="en-US" dirty="0"/>
              <a:t>&amp; Global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514168"/>
            <a:ext cx="7543800" cy="147474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Primary Responsibility (II):</a:t>
            </a:r>
          </a:p>
          <a:p>
            <a:r>
              <a:rPr lang="en-US" b="1" i="1" dirty="0" smtClean="0"/>
              <a:t>Ensuring the safety and well-being of all our program participants…</a:t>
            </a:r>
          </a:p>
          <a:p>
            <a:pPr marL="0" indent="0">
              <a:buNone/>
            </a:pPr>
            <a:endParaRPr lang="en-US" b="1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34526"/>
            <a:ext cx="4562218" cy="30407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3558048" cy="3568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94360" lvl="1" indent="-274320">
              <a:lnSpc>
                <a:spcPct val="95000"/>
              </a:lnSpc>
              <a:spcBef>
                <a:spcPts val="600"/>
              </a:spcBef>
              <a:buClr>
                <a:srgbClr val="AB192D"/>
              </a:buClr>
              <a:buFont typeface="Verdana" pitchFamily="34" charset="0"/>
              <a:buChar char="─"/>
            </a:pPr>
            <a:r>
              <a:rPr lang="en-US" sz="20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Safety training for students &amp; faculty</a:t>
            </a:r>
          </a:p>
          <a:p>
            <a:pPr marL="594360" lvl="1" indent="-274320">
              <a:lnSpc>
                <a:spcPct val="95000"/>
              </a:lnSpc>
              <a:spcBef>
                <a:spcPts val="600"/>
              </a:spcBef>
              <a:buClr>
                <a:srgbClr val="AB192D"/>
              </a:buClr>
              <a:buFont typeface="Verdana" pitchFamily="34" charset="0"/>
              <a:buChar char="─"/>
            </a:pPr>
            <a:r>
              <a:rPr lang="en-US" sz="20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IGSD </a:t>
            </a:r>
            <a:r>
              <a:rPr lang="en-US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Staff </a:t>
            </a:r>
            <a:r>
              <a:rPr lang="en-US" sz="20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24/7 Duty </a:t>
            </a:r>
            <a:r>
              <a:rPr lang="en-US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Officer</a:t>
            </a:r>
          </a:p>
          <a:p>
            <a:pPr marL="594360" lvl="1" indent="-274320">
              <a:lnSpc>
                <a:spcPct val="95000"/>
              </a:lnSpc>
              <a:spcBef>
                <a:spcPts val="600"/>
              </a:spcBef>
              <a:buClr>
                <a:srgbClr val="AB192D"/>
              </a:buClr>
              <a:buFont typeface="Verdana" pitchFamily="34" charset="0"/>
              <a:buChar char="─"/>
            </a:pPr>
            <a:r>
              <a:rPr lang="en-US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New Associate Dir. for International </a:t>
            </a:r>
            <a:r>
              <a:rPr lang="en-US" sz="20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</a:t>
            </a:r>
            <a:r>
              <a:rPr lang="en-US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</a:t>
            </a:r>
            <a:endParaRPr lang="en-US" sz="2000" b="1" i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94360" lvl="1" indent="-274320">
              <a:lnSpc>
                <a:spcPct val="95000"/>
              </a:lnSpc>
              <a:spcBef>
                <a:spcPts val="600"/>
              </a:spcBef>
              <a:buClr>
                <a:srgbClr val="AB192D"/>
              </a:buClr>
              <a:buFont typeface="Verdana" pitchFamily="34" charset="0"/>
              <a:buChar char="─"/>
            </a:pPr>
            <a:r>
              <a:rPr lang="en-US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International SOS</a:t>
            </a:r>
          </a:p>
          <a:p>
            <a:pPr marL="594360" lvl="1" indent="-274320">
              <a:lnSpc>
                <a:spcPct val="95000"/>
              </a:lnSpc>
              <a:spcBef>
                <a:spcPts val="600"/>
              </a:spcBef>
              <a:buClr>
                <a:srgbClr val="AB192D"/>
              </a:buClr>
              <a:buFont typeface="Verdana" pitchFamily="34" charset="0"/>
              <a:buChar char="─"/>
            </a:pPr>
            <a:r>
              <a:rPr lang="en-US" sz="20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29977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Oversee our Study Abroad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Who </a:t>
            </a:r>
            <a:r>
              <a:rPr lang="en-US" dirty="0" smtClean="0"/>
              <a:t>(with </a:t>
            </a:r>
            <a:r>
              <a:rPr lang="en-US" dirty="0" smtClean="0"/>
              <a:t>Center </a:t>
            </a:r>
            <a:r>
              <a:rPr lang="en-US" dirty="0" smtClean="0"/>
              <a:t>Directors):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pprove our programs</a:t>
            </a:r>
          </a:p>
          <a:p>
            <a:r>
              <a:rPr lang="en-US" dirty="0" smtClean="0"/>
              <a:t>Publicize offerings</a:t>
            </a:r>
          </a:p>
          <a:p>
            <a:r>
              <a:rPr lang="en-US" dirty="0" smtClean="0"/>
              <a:t>Manage the application process</a:t>
            </a:r>
          </a:p>
          <a:p>
            <a:r>
              <a:rPr lang="en-US" dirty="0" smtClean="0"/>
              <a:t>Review students’ eligibility</a:t>
            </a:r>
          </a:p>
          <a:p>
            <a:r>
              <a:rPr lang="en-US" dirty="0" smtClean="0"/>
              <a:t>Gather health and travel information</a:t>
            </a:r>
          </a:p>
          <a:p>
            <a:r>
              <a:rPr lang="en-US" dirty="0" smtClean="0"/>
              <a:t>Assist with visas</a:t>
            </a:r>
          </a:p>
          <a:p>
            <a:r>
              <a:rPr lang="en-US" dirty="0" smtClean="0"/>
              <a:t>Manage student/faculty </a:t>
            </a:r>
            <a:r>
              <a:rPr lang="en-US" dirty="0" smtClean="0"/>
              <a:t>housing</a:t>
            </a:r>
          </a:p>
          <a:p>
            <a:r>
              <a:rPr lang="en-US" dirty="0" smtClean="0"/>
              <a:t>Counsel students and faculty</a:t>
            </a:r>
            <a:endParaRPr lang="en-US" dirty="0" smtClean="0"/>
          </a:p>
          <a:p>
            <a:r>
              <a:rPr lang="en-US" dirty="0" smtClean="0"/>
              <a:t>Manage the accounting and expensing of all of this (in lots of currencies!).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WPI_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WPI_2012Multi</Template>
  <TotalTime>282</TotalTime>
  <Words>516</Words>
  <Application>Microsoft Office PowerPoint</Application>
  <PresentationFormat>On-screen Show (4:3)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Verdana</vt:lpstr>
      <vt:lpstr>Wingdings</vt:lpstr>
      <vt:lpstr>WPI-White</vt:lpstr>
      <vt:lpstr>WPI_Gray</vt:lpstr>
      <vt:lpstr>Roles, Responsibilities, Accomplishments</vt:lpstr>
      <vt:lpstr>Dean of Interdisciplinary  &amp; Global Studies</vt:lpstr>
      <vt:lpstr>Support “Global Projects for All”</vt:lpstr>
      <vt:lpstr>Students in the Global Program</vt:lpstr>
      <vt:lpstr>“Global Projects for All”</vt:lpstr>
      <vt:lpstr>While supporting on-campus projects</vt:lpstr>
      <vt:lpstr>Meeting the mission requires…</vt:lpstr>
      <vt:lpstr>Dean of Interdisciplinary  &amp; Global Studies</vt:lpstr>
      <vt:lpstr>I Oversee our Study Abroad Staff</vt:lpstr>
      <vt:lpstr>Oversee IQP Quality Control</vt:lpstr>
      <vt:lpstr>The Global Lab</vt:lpstr>
      <vt:lpstr>Participate in Outreach…</vt:lpstr>
      <vt:lpstr>President’s IQP Awards Winner</vt:lpstr>
      <vt:lpstr>PowerPoint Presentation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Verdana Bold 40pt</dc:title>
  <dc:creator>Choi, Yejee</dc:creator>
  <cp:lastModifiedBy>Rissmiller, Kent J</cp:lastModifiedBy>
  <cp:revision>30</cp:revision>
  <dcterms:created xsi:type="dcterms:W3CDTF">2016-10-10T18:04:18Z</dcterms:created>
  <dcterms:modified xsi:type="dcterms:W3CDTF">2019-03-14T17:43:37Z</dcterms:modified>
</cp:coreProperties>
</file>