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9" r:id="rId5"/>
  </p:sldMasterIdLst>
  <p:notesMasterIdLst>
    <p:notesMasterId r:id="rId58"/>
  </p:notesMasterIdLst>
  <p:handoutMasterIdLst>
    <p:handoutMasterId r:id="rId59"/>
  </p:handoutMasterIdLst>
  <p:sldIdLst>
    <p:sldId id="394" r:id="rId6"/>
    <p:sldId id="401" r:id="rId7"/>
    <p:sldId id="385" r:id="rId8"/>
    <p:sldId id="310" r:id="rId9"/>
    <p:sldId id="347" r:id="rId10"/>
    <p:sldId id="397" r:id="rId11"/>
    <p:sldId id="387" r:id="rId12"/>
    <p:sldId id="393" r:id="rId13"/>
    <p:sldId id="400" r:id="rId14"/>
    <p:sldId id="311" r:id="rId15"/>
    <p:sldId id="312" r:id="rId16"/>
    <p:sldId id="313" r:id="rId17"/>
    <p:sldId id="314" r:id="rId18"/>
    <p:sldId id="315" r:id="rId19"/>
    <p:sldId id="361" r:id="rId20"/>
    <p:sldId id="402" r:id="rId21"/>
    <p:sldId id="384" r:id="rId22"/>
    <p:sldId id="386" r:id="rId23"/>
    <p:sldId id="379" r:id="rId24"/>
    <p:sldId id="381" r:id="rId25"/>
    <p:sldId id="382" r:id="rId26"/>
    <p:sldId id="363" r:id="rId27"/>
    <p:sldId id="360" r:id="rId28"/>
    <p:sldId id="403" r:id="rId29"/>
    <p:sldId id="321" r:id="rId30"/>
    <p:sldId id="320" r:id="rId31"/>
    <p:sldId id="322" r:id="rId32"/>
    <p:sldId id="390" r:id="rId33"/>
    <p:sldId id="389" r:id="rId34"/>
    <p:sldId id="404" r:id="rId35"/>
    <p:sldId id="326" r:id="rId36"/>
    <p:sldId id="327" r:id="rId37"/>
    <p:sldId id="341" r:id="rId38"/>
    <p:sldId id="342" r:id="rId39"/>
    <p:sldId id="329" r:id="rId40"/>
    <p:sldId id="330" r:id="rId41"/>
    <p:sldId id="405" r:id="rId42"/>
    <p:sldId id="332" r:id="rId43"/>
    <p:sldId id="406" r:id="rId44"/>
    <p:sldId id="383" r:id="rId45"/>
    <p:sldId id="333" r:id="rId46"/>
    <p:sldId id="351" r:id="rId47"/>
    <p:sldId id="337" r:id="rId48"/>
    <p:sldId id="345" r:id="rId49"/>
    <p:sldId id="352" r:id="rId50"/>
    <p:sldId id="353" r:id="rId51"/>
    <p:sldId id="348" r:id="rId52"/>
    <p:sldId id="354" r:id="rId53"/>
    <p:sldId id="350" r:id="rId54"/>
    <p:sldId id="396" r:id="rId55"/>
    <p:sldId id="344" r:id="rId56"/>
    <p:sldId id="306" r:id="rId57"/>
  </p:sldIdLst>
  <p:sldSz cx="9144000" cy="6858000" type="screen4x3"/>
  <p:notesSz cx="7315200" cy="96012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acono, Eleanor T" initials="LT" lastIdx="1" clrIdx="0">
    <p:extLst>
      <p:ext uri="{19B8F6BF-5375-455C-9EA6-DF929625EA0E}">
        <p15:presenceInfo xmlns:p15="http://schemas.microsoft.com/office/powerpoint/2012/main" userId="S::eloiacon@wpi.edu::0f27ca0e-c7bb-4269-8ea7-a19eba437447" providerId="AD"/>
      </p:ext>
    </p:extLst>
  </p:cmAuthor>
  <p:cmAuthor id="2" name="Gennert, Michael A" initials="GMA" lastIdx="2" clrIdx="1">
    <p:extLst>
      <p:ext uri="{19B8F6BF-5375-455C-9EA6-DF929625EA0E}">
        <p15:presenceInfo xmlns:p15="http://schemas.microsoft.com/office/powerpoint/2012/main" userId="S::michaelg@wpi.edu::762d8bff-ad6f-4680-99ce-087f0ea883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0DC"/>
    <a:srgbClr val="6D6D6D"/>
    <a:srgbClr val="AB192D"/>
    <a:srgbClr val="D9CD95"/>
    <a:srgbClr val="AC2B37"/>
    <a:srgbClr val="B7A079"/>
    <a:srgbClr val="2C6A8C"/>
    <a:srgbClr val="000000"/>
    <a:srgbClr val="FFFFFF"/>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D7557-2409-487E-A0E6-10CE9AFC9053}" v="13" dt="2020-04-01T18:02:37.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2" autoAdjust="0"/>
    <p:restoredTop sz="93553" autoAdjust="0"/>
  </p:normalViewPr>
  <p:slideViewPr>
    <p:cSldViewPr showGuides="1">
      <p:cViewPr varScale="1">
        <p:scale>
          <a:sx n="74" d="100"/>
          <a:sy n="74" d="100"/>
        </p:scale>
        <p:origin x="984" y="30"/>
      </p:cViewPr>
      <p:guideLst>
        <p:guide orient="horz" pos="720"/>
        <p:guide orient="horz" pos="960"/>
        <p:guide orient="horz" pos="3888"/>
        <p:guide pos="288"/>
        <p:guide pos="5472"/>
      </p:guideLst>
    </p:cSldViewPr>
  </p:slideViewPr>
  <p:notesTextViewPr>
    <p:cViewPr>
      <p:scale>
        <a:sx n="1" d="1"/>
        <a:sy n="1" d="1"/>
      </p:scale>
      <p:origin x="0" y="0"/>
    </p:cViewPr>
  </p:notesTextViewPr>
  <p:sorterViewPr>
    <p:cViewPr>
      <p:scale>
        <a:sx n="90" d="100"/>
        <a:sy n="90" d="100"/>
      </p:scale>
      <p:origin x="0" y="-10296"/>
    </p:cViewPr>
  </p:sorterViewPr>
  <p:notesViewPr>
    <p:cSldViewPr showGuides="1">
      <p:cViewPr varScale="1">
        <p:scale>
          <a:sx n="85" d="100"/>
          <a:sy n="85" d="100"/>
        </p:scale>
        <p:origin x="-383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01T23:32:47.788" idx="2">
    <p:pos x="4478" y="377"/>
    <p:text>This slide seems to work better as the 1st slide in this section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lIns="96658" tIns="48329" rIns="96658" bIns="48329" rtlCol="0"/>
          <a:lstStyle>
            <a:lvl1pPr algn="r">
              <a:defRPr sz="1200"/>
            </a:lvl1pPr>
          </a:lstStyle>
          <a:p>
            <a:fld id="{550449CD-19C8-44C0-A36B-1667EDB1312B}" type="datetimeFigureOut">
              <a:rPr lang="en-US" smtClean="0"/>
              <a:t>4/4/2020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8" tIns="48329" rIns="96658" bIns="48329" rtlCol="0" anchor="b"/>
          <a:lstStyle>
            <a:lvl1pPr algn="r">
              <a:defRPr sz="1200"/>
            </a:lvl1pPr>
          </a:lstStyle>
          <a:p>
            <a:fld id="{B5C7A2D6-6A74-4789-8A27-67CDFFE8E463}" type="slidenum">
              <a:rPr lang="en-US" smtClean="0"/>
              <a:t>‹#›</a:t>
            </a:fld>
            <a:endParaRPr lang="en-US" dirty="0"/>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914C511E-AA3B-43E3-B946-406AB5E4C4BB}" type="datetimeFigureOut">
              <a:rPr lang="en-US" smtClean="0"/>
              <a:pPr/>
              <a:t>4/4/2020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78E4A049-8685-4352-9DC2-828F08FD542B}" type="slidenum">
              <a:rPr lang="en-US" smtClean="0"/>
              <a:pPr/>
              <a:t>‹#›</a:t>
            </a:fld>
            <a:endParaRPr lang="en-US" dirty="0"/>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a:t>
            </a:fld>
            <a:endParaRPr lang="en-US" dirty="0"/>
          </a:p>
        </p:txBody>
      </p:sp>
    </p:spTree>
    <p:extLst>
      <p:ext uri="{BB962C8B-B14F-4D97-AF65-F5344CB8AC3E}">
        <p14:creationId xmlns:p14="http://schemas.microsoft.com/office/powerpoint/2010/main" val="71739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12</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13</a:t>
            </a:fld>
            <a:endParaRPr lang="en-US" dirty="0"/>
          </a:p>
        </p:txBody>
      </p:sp>
    </p:spTree>
    <p:extLst>
      <p:ext uri="{BB962C8B-B14F-4D97-AF65-F5344CB8AC3E}">
        <p14:creationId xmlns:p14="http://schemas.microsoft.com/office/powerpoint/2010/main" val="212146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14</a:t>
            </a:fld>
            <a:endParaRPr lang="en-US" dirty="0"/>
          </a:p>
        </p:txBody>
      </p:sp>
    </p:spTree>
    <p:extLst>
      <p:ext uri="{BB962C8B-B14F-4D97-AF65-F5344CB8AC3E}">
        <p14:creationId xmlns:p14="http://schemas.microsoft.com/office/powerpoint/2010/main" val="324308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15</a:t>
            </a:fld>
            <a:endParaRPr lang="en-US" dirty="0"/>
          </a:p>
        </p:txBody>
      </p:sp>
    </p:spTree>
    <p:extLst>
      <p:ext uri="{BB962C8B-B14F-4D97-AF65-F5344CB8AC3E}">
        <p14:creationId xmlns:p14="http://schemas.microsoft.com/office/powerpoint/2010/main" val="27279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16</a:t>
            </a:fld>
            <a:endParaRPr lang="en-US" dirty="0"/>
          </a:p>
        </p:txBody>
      </p:sp>
    </p:spTree>
    <p:extLst>
      <p:ext uri="{BB962C8B-B14F-4D97-AF65-F5344CB8AC3E}">
        <p14:creationId xmlns:p14="http://schemas.microsoft.com/office/powerpoint/2010/main" val="1238000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17</a:t>
            </a:fld>
            <a:endParaRPr lang="en-US" dirty="0"/>
          </a:p>
        </p:txBody>
      </p:sp>
    </p:spTree>
    <p:extLst>
      <p:ext uri="{BB962C8B-B14F-4D97-AF65-F5344CB8AC3E}">
        <p14:creationId xmlns:p14="http://schemas.microsoft.com/office/powerpoint/2010/main" val="210939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22</a:t>
            </a:fld>
            <a:endParaRPr lang="en-US" dirty="0"/>
          </a:p>
        </p:txBody>
      </p:sp>
    </p:spTree>
    <p:extLst>
      <p:ext uri="{BB962C8B-B14F-4D97-AF65-F5344CB8AC3E}">
        <p14:creationId xmlns:p14="http://schemas.microsoft.com/office/powerpoint/2010/main" val="1685647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23</a:t>
            </a:fld>
            <a:endParaRPr lang="en-US" dirty="0"/>
          </a:p>
        </p:txBody>
      </p:sp>
    </p:spTree>
    <p:extLst>
      <p:ext uri="{BB962C8B-B14F-4D97-AF65-F5344CB8AC3E}">
        <p14:creationId xmlns:p14="http://schemas.microsoft.com/office/powerpoint/2010/main" val="146297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24</a:t>
            </a:fld>
            <a:endParaRPr lang="en-US" dirty="0"/>
          </a:p>
        </p:txBody>
      </p:sp>
    </p:spTree>
    <p:extLst>
      <p:ext uri="{BB962C8B-B14F-4D97-AF65-F5344CB8AC3E}">
        <p14:creationId xmlns:p14="http://schemas.microsoft.com/office/powerpoint/2010/main" val="3272585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28</a:t>
            </a:fld>
            <a:endParaRPr lang="en-US" dirty="0"/>
          </a:p>
        </p:txBody>
      </p:sp>
    </p:spTree>
    <p:extLst>
      <p:ext uri="{BB962C8B-B14F-4D97-AF65-F5344CB8AC3E}">
        <p14:creationId xmlns:p14="http://schemas.microsoft.com/office/powerpoint/2010/main" val="139883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a:t>
            </a:fld>
            <a:endParaRPr lang="en-US" dirty="0"/>
          </a:p>
        </p:txBody>
      </p:sp>
    </p:spTree>
    <p:extLst>
      <p:ext uri="{BB962C8B-B14F-4D97-AF65-F5344CB8AC3E}">
        <p14:creationId xmlns:p14="http://schemas.microsoft.com/office/powerpoint/2010/main" val="598871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29</a:t>
            </a:fld>
            <a:endParaRPr lang="en-US" dirty="0"/>
          </a:p>
        </p:txBody>
      </p:sp>
    </p:spTree>
    <p:extLst>
      <p:ext uri="{BB962C8B-B14F-4D97-AF65-F5344CB8AC3E}">
        <p14:creationId xmlns:p14="http://schemas.microsoft.com/office/powerpoint/2010/main" val="125736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30</a:t>
            </a:fld>
            <a:endParaRPr lang="en-US" dirty="0"/>
          </a:p>
        </p:txBody>
      </p:sp>
    </p:spTree>
    <p:extLst>
      <p:ext uri="{BB962C8B-B14F-4D97-AF65-F5344CB8AC3E}">
        <p14:creationId xmlns:p14="http://schemas.microsoft.com/office/powerpoint/2010/main" val="1457669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31</a:t>
            </a:fld>
            <a:endParaRPr lang="en-US" dirty="0"/>
          </a:p>
        </p:txBody>
      </p:sp>
    </p:spTree>
    <p:extLst>
      <p:ext uri="{BB962C8B-B14F-4D97-AF65-F5344CB8AC3E}">
        <p14:creationId xmlns:p14="http://schemas.microsoft.com/office/powerpoint/2010/main" val="262416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32</a:t>
            </a:fld>
            <a:endParaRPr lang="en-US" dirty="0"/>
          </a:p>
        </p:txBody>
      </p:sp>
    </p:spTree>
    <p:extLst>
      <p:ext uri="{BB962C8B-B14F-4D97-AF65-F5344CB8AC3E}">
        <p14:creationId xmlns:p14="http://schemas.microsoft.com/office/powerpoint/2010/main" val="17906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33</a:t>
            </a:fld>
            <a:endParaRPr lang="en-US" dirty="0"/>
          </a:p>
        </p:txBody>
      </p:sp>
    </p:spTree>
    <p:extLst>
      <p:ext uri="{BB962C8B-B14F-4D97-AF65-F5344CB8AC3E}">
        <p14:creationId xmlns:p14="http://schemas.microsoft.com/office/powerpoint/2010/main" val="320850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34</a:t>
            </a:fld>
            <a:endParaRPr lang="en-US" dirty="0"/>
          </a:p>
        </p:txBody>
      </p:sp>
    </p:spTree>
    <p:extLst>
      <p:ext uri="{BB962C8B-B14F-4D97-AF65-F5344CB8AC3E}">
        <p14:creationId xmlns:p14="http://schemas.microsoft.com/office/powerpoint/2010/main" val="33838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36</a:t>
            </a:fld>
            <a:endParaRPr lang="en-US" dirty="0"/>
          </a:p>
        </p:txBody>
      </p:sp>
    </p:spTree>
    <p:extLst>
      <p:ext uri="{BB962C8B-B14F-4D97-AF65-F5344CB8AC3E}">
        <p14:creationId xmlns:p14="http://schemas.microsoft.com/office/powerpoint/2010/main" val="3705349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37</a:t>
            </a:fld>
            <a:endParaRPr lang="en-US" dirty="0"/>
          </a:p>
        </p:txBody>
      </p:sp>
    </p:spTree>
    <p:extLst>
      <p:ext uri="{BB962C8B-B14F-4D97-AF65-F5344CB8AC3E}">
        <p14:creationId xmlns:p14="http://schemas.microsoft.com/office/powerpoint/2010/main" val="337556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38</a:t>
            </a:fld>
            <a:endParaRPr lang="en-US" dirty="0"/>
          </a:p>
        </p:txBody>
      </p:sp>
    </p:spTree>
    <p:extLst>
      <p:ext uri="{BB962C8B-B14F-4D97-AF65-F5344CB8AC3E}">
        <p14:creationId xmlns:p14="http://schemas.microsoft.com/office/powerpoint/2010/main" val="2493739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40</a:t>
            </a:fld>
            <a:endParaRPr lang="en-US" dirty="0"/>
          </a:p>
        </p:txBody>
      </p:sp>
    </p:spTree>
    <p:extLst>
      <p:ext uri="{BB962C8B-B14F-4D97-AF65-F5344CB8AC3E}">
        <p14:creationId xmlns:p14="http://schemas.microsoft.com/office/powerpoint/2010/main" val="81084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a:t>
            </a:fld>
            <a:endParaRPr lang="en-US" dirty="0"/>
          </a:p>
        </p:txBody>
      </p:sp>
    </p:spTree>
    <p:extLst>
      <p:ext uri="{BB962C8B-B14F-4D97-AF65-F5344CB8AC3E}">
        <p14:creationId xmlns:p14="http://schemas.microsoft.com/office/powerpoint/2010/main" val="1248343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41</a:t>
            </a:fld>
            <a:endParaRPr lang="en-US" dirty="0"/>
          </a:p>
        </p:txBody>
      </p:sp>
    </p:spTree>
    <p:extLst>
      <p:ext uri="{BB962C8B-B14F-4D97-AF65-F5344CB8AC3E}">
        <p14:creationId xmlns:p14="http://schemas.microsoft.com/office/powerpoint/2010/main" val="1160228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42</a:t>
            </a:fld>
            <a:endParaRPr lang="en-US" dirty="0"/>
          </a:p>
        </p:txBody>
      </p:sp>
    </p:spTree>
    <p:extLst>
      <p:ext uri="{BB962C8B-B14F-4D97-AF65-F5344CB8AC3E}">
        <p14:creationId xmlns:p14="http://schemas.microsoft.com/office/powerpoint/2010/main" val="4198789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43</a:t>
            </a:fld>
            <a:endParaRPr lang="en-US" dirty="0"/>
          </a:p>
        </p:txBody>
      </p:sp>
    </p:spTree>
    <p:extLst>
      <p:ext uri="{BB962C8B-B14F-4D97-AF65-F5344CB8AC3E}">
        <p14:creationId xmlns:p14="http://schemas.microsoft.com/office/powerpoint/2010/main" val="1367650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44</a:t>
            </a:fld>
            <a:endParaRPr lang="en-US" dirty="0"/>
          </a:p>
        </p:txBody>
      </p:sp>
    </p:spTree>
    <p:extLst>
      <p:ext uri="{BB962C8B-B14F-4D97-AF65-F5344CB8AC3E}">
        <p14:creationId xmlns:p14="http://schemas.microsoft.com/office/powerpoint/2010/main" val="2190729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45</a:t>
            </a:fld>
            <a:endParaRPr lang="en-US" dirty="0"/>
          </a:p>
        </p:txBody>
      </p:sp>
    </p:spTree>
    <p:extLst>
      <p:ext uri="{BB962C8B-B14F-4D97-AF65-F5344CB8AC3E}">
        <p14:creationId xmlns:p14="http://schemas.microsoft.com/office/powerpoint/2010/main" val="2621596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46</a:t>
            </a:fld>
            <a:endParaRPr lang="en-US" dirty="0"/>
          </a:p>
        </p:txBody>
      </p:sp>
    </p:spTree>
    <p:extLst>
      <p:ext uri="{BB962C8B-B14F-4D97-AF65-F5344CB8AC3E}">
        <p14:creationId xmlns:p14="http://schemas.microsoft.com/office/powerpoint/2010/main" val="315455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47</a:t>
            </a:fld>
            <a:endParaRPr lang="en-US" dirty="0"/>
          </a:p>
        </p:txBody>
      </p:sp>
    </p:spTree>
    <p:extLst>
      <p:ext uri="{BB962C8B-B14F-4D97-AF65-F5344CB8AC3E}">
        <p14:creationId xmlns:p14="http://schemas.microsoft.com/office/powerpoint/2010/main" val="1952658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48</a:t>
            </a:fld>
            <a:endParaRPr lang="en-US" dirty="0"/>
          </a:p>
        </p:txBody>
      </p:sp>
    </p:spTree>
    <p:extLst>
      <p:ext uri="{BB962C8B-B14F-4D97-AF65-F5344CB8AC3E}">
        <p14:creationId xmlns:p14="http://schemas.microsoft.com/office/powerpoint/2010/main" val="3103798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49</a:t>
            </a:fld>
            <a:endParaRPr lang="en-US" dirty="0"/>
          </a:p>
        </p:txBody>
      </p:sp>
    </p:spTree>
    <p:extLst>
      <p:ext uri="{BB962C8B-B14F-4D97-AF65-F5344CB8AC3E}">
        <p14:creationId xmlns:p14="http://schemas.microsoft.com/office/powerpoint/2010/main" val="1667689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50</a:t>
            </a:fld>
            <a:endParaRPr lang="en-US" dirty="0"/>
          </a:p>
        </p:txBody>
      </p:sp>
    </p:spTree>
    <p:extLst>
      <p:ext uri="{BB962C8B-B14F-4D97-AF65-F5344CB8AC3E}">
        <p14:creationId xmlns:p14="http://schemas.microsoft.com/office/powerpoint/2010/main" val="23077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5</a:t>
            </a:fld>
            <a:endParaRPr lang="en-US" dirty="0"/>
          </a:p>
        </p:txBody>
      </p:sp>
    </p:spTree>
    <p:extLst>
      <p:ext uri="{BB962C8B-B14F-4D97-AF65-F5344CB8AC3E}">
        <p14:creationId xmlns:p14="http://schemas.microsoft.com/office/powerpoint/2010/main" val="1969581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51</a:t>
            </a:fld>
            <a:endParaRPr lang="en-US" dirty="0"/>
          </a:p>
        </p:txBody>
      </p:sp>
    </p:spTree>
    <p:extLst>
      <p:ext uri="{BB962C8B-B14F-4D97-AF65-F5344CB8AC3E}">
        <p14:creationId xmlns:p14="http://schemas.microsoft.com/office/powerpoint/2010/main" val="154619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4A049-8685-4352-9DC2-828F08FD54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25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8</a:t>
            </a:fld>
            <a:endParaRPr lang="en-US" dirty="0"/>
          </a:p>
        </p:txBody>
      </p:sp>
    </p:spTree>
    <p:extLst>
      <p:ext uri="{BB962C8B-B14F-4D97-AF65-F5344CB8AC3E}">
        <p14:creationId xmlns:p14="http://schemas.microsoft.com/office/powerpoint/2010/main" val="48237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9</a:t>
            </a:fld>
            <a:endParaRPr lang="en-US" dirty="0"/>
          </a:p>
        </p:txBody>
      </p:sp>
    </p:spTree>
    <p:extLst>
      <p:ext uri="{BB962C8B-B14F-4D97-AF65-F5344CB8AC3E}">
        <p14:creationId xmlns:p14="http://schemas.microsoft.com/office/powerpoint/2010/main" val="107328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10</a:t>
            </a:fld>
            <a:endParaRPr lang="en-US" dirty="0"/>
          </a:p>
        </p:txBody>
      </p:sp>
    </p:spTree>
    <p:extLst>
      <p:ext uri="{BB962C8B-B14F-4D97-AF65-F5344CB8AC3E}">
        <p14:creationId xmlns:p14="http://schemas.microsoft.com/office/powerpoint/2010/main" val="213095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11</a:t>
            </a:fld>
            <a:endParaRPr lang="en-US" dirty="0"/>
          </a:p>
        </p:txBody>
      </p:sp>
    </p:spTree>
    <p:extLst>
      <p:ext uri="{BB962C8B-B14F-4D97-AF65-F5344CB8AC3E}">
        <p14:creationId xmlns:p14="http://schemas.microsoft.com/office/powerpoint/2010/main" val="2038936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dirty="0"/>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4/4/2020</a:t>
            </a:fld>
            <a:endParaRPr lang="en-US" dirty="0">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defRPr sz="1200" b="0" i="0">
                <a:solidFill>
                  <a:srgbClr val="262626"/>
                </a:solidFill>
                <a:latin typeface="Verdana"/>
                <a:cs typeface="Verdana"/>
              </a:defRPr>
            </a:lvl1pPr>
          </a:lstStyle>
          <a:p>
            <a:pPr marL="25400">
              <a:spcBef>
                <a:spcPts val="105"/>
              </a:spcBef>
            </a:pPr>
            <a:fld id="{81D60167-4931-47E6-BA6A-407CBD079E47}" type="slidenum">
              <a:rPr/>
              <a:pPr marL="25400">
                <a:spcBef>
                  <a:spcPts val="105"/>
                </a:spcBef>
              </a:pPr>
              <a:t>‹#›</a:t>
            </a:fld>
            <a:endParaRPr dirty="0"/>
          </a:p>
        </p:txBody>
      </p:sp>
    </p:spTree>
    <p:extLst>
      <p:ext uri="{BB962C8B-B14F-4D97-AF65-F5344CB8AC3E}">
        <p14:creationId xmlns:p14="http://schemas.microsoft.com/office/powerpoint/2010/main" val="76697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62626"/>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400" b="0" i="0">
                <a:solidFill>
                  <a:srgbClr val="AB192D"/>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4/4/2020</a:t>
            </a:fld>
            <a:endParaRPr lang="en-US" dirty="0">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defRPr sz="1200" b="0" i="0">
                <a:solidFill>
                  <a:srgbClr val="262626"/>
                </a:solidFill>
                <a:latin typeface="Verdana"/>
                <a:cs typeface="Verdana"/>
              </a:defRPr>
            </a:lvl1pPr>
          </a:lstStyle>
          <a:p>
            <a:pPr marL="25400">
              <a:spcBef>
                <a:spcPts val="105"/>
              </a:spcBef>
            </a:pPr>
            <a:fld id="{81D60167-4931-47E6-BA6A-407CBD079E47}" type="slidenum">
              <a:rPr/>
              <a:pPr marL="25400">
                <a:spcBef>
                  <a:spcPts val="105"/>
                </a:spcBef>
              </a:pPr>
              <a:t>‹#›</a:t>
            </a:fld>
            <a:endParaRPr dirty="0"/>
          </a:p>
        </p:txBody>
      </p:sp>
    </p:spTree>
    <p:extLst>
      <p:ext uri="{BB962C8B-B14F-4D97-AF65-F5344CB8AC3E}">
        <p14:creationId xmlns:p14="http://schemas.microsoft.com/office/powerpoint/2010/main" val="2088949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62626"/>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latin typeface="Calibri"/>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4/4/2020</a:t>
            </a:fld>
            <a:endParaRPr lang="en-US" dirty="0">
              <a:solidFill>
                <a:prstClr val="black">
                  <a:tint val="75000"/>
                </a:prstClr>
              </a:solidFill>
              <a:latin typeface="Calibri"/>
            </a:endParaRPr>
          </a:p>
        </p:txBody>
      </p:sp>
      <p:sp>
        <p:nvSpPr>
          <p:cNvPr id="7" name="Holder 7"/>
          <p:cNvSpPr>
            <a:spLocks noGrp="1"/>
          </p:cNvSpPr>
          <p:nvPr>
            <p:ph type="sldNum" sz="quarter" idx="7"/>
          </p:nvPr>
        </p:nvSpPr>
        <p:spPr/>
        <p:txBody>
          <a:bodyPr lIns="0" tIns="0" rIns="0" bIns="0"/>
          <a:lstStyle>
            <a:lvl1pPr>
              <a:defRPr sz="1200" b="0" i="0">
                <a:solidFill>
                  <a:srgbClr val="262626"/>
                </a:solidFill>
                <a:latin typeface="Verdana"/>
                <a:cs typeface="Verdana"/>
              </a:defRPr>
            </a:lvl1pPr>
          </a:lstStyle>
          <a:p>
            <a:pPr marL="25400">
              <a:spcBef>
                <a:spcPts val="105"/>
              </a:spcBef>
            </a:pPr>
            <a:fld id="{81D60167-4931-47E6-BA6A-407CBD079E47}" type="slidenum">
              <a:rPr/>
              <a:pPr marL="25400">
                <a:spcBef>
                  <a:spcPts val="105"/>
                </a:spcBef>
              </a:pPr>
              <a:t>‹#›</a:t>
            </a:fld>
            <a:endParaRPr dirty="0"/>
          </a:p>
        </p:txBody>
      </p:sp>
    </p:spTree>
    <p:extLst>
      <p:ext uri="{BB962C8B-B14F-4D97-AF65-F5344CB8AC3E}">
        <p14:creationId xmlns:p14="http://schemas.microsoft.com/office/powerpoint/2010/main" val="1390648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09033" y="3088869"/>
            <a:ext cx="3834966" cy="3769130"/>
          </a:xfrm>
          <a:prstGeom prst="rect">
            <a:avLst/>
          </a:prstGeom>
          <a:blipFill>
            <a:blip r:embed="rId2" cstate="print"/>
            <a:stretch>
              <a:fillRect/>
            </a:stretch>
          </a:blipFill>
        </p:spPr>
        <p:txBody>
          <a:bodyPr wrap="square" lIns="0" tIns="0" rIns="0" bIns="0" rtlCol="0"/>
          <a:lstStyle/>
          <a:p>
            <a:pPr defTabSz="457200"/>
            <a:endParaRPr dirty="0">
              <a:solidFill>
                <a:prstClr val="black"/>
              </a:solidFill>
              <a:latin typeface="Calibri"/>
            </a:endParaRPr>
          </a:p>
        </p:txBody>
      </p:sp>
      <p:sp>
        <p:nvSpPr>
          <p:cNvPr id="17" name="bk object 17"/>
          <p:cNvSpPr/>
          <p:nvPr/>
        </p:nvSpPr>
        <p:spPr>
          <a:xfrm>
            <a:off x="0" y="0"/>
            <a:ext cx="9144000" cy="1147232"/>
          </a:xfrm>
          <a:prstGeom prst="rect">
            <a:avLst/>
          </a:prstGeom>
          <a:blipFill>
            <a:blip r:embed="rId3" cstate="print"/>
            <a:stretch>
              <a:fillRect/>
            </a:stretch>
          </a:blipFill>
        </p:spPr>
        <p:txBody>
          <a:bodyPr wrap="square" lIns="0" tIns="0" rIns="0" bIns="0" rtlCol="0"/>
          <a:lstStyle/>
          <a:p>
            <a:pPr defTabSz="457200"/>
            <a:endParaRPr dirty="0">
              <a:solidFill>
                <a:prstClr val="black"/>
              </a:solidFill>
              <a:latin typeface="Calibri"/>
            </a:endParaRPr>
          </a:p>
        </p:txBody>
      </p:sp>
      <p:sp>
        <p:nvSpPr>
          <p:cNvPr id="2" name="Holder 2"/>
          <p:cNvSpPr>
            <a:spLocks noGrp="1"/>
          </p:cNvSpPr>
          <p:nvPr>
            <p:ph type="title"/>
          </p:nvPr>
        </p:nvSpPr>
        <p:spPr/>
        <p:txBody>
          <a:bodyPr lIns="0" tIns="0" rIns="0" bIns="0"/>
          <a:lstStyle>
            <a:lvl1pPr>
              <a:defRPr sz="3200" b="1" i="0">
                <a:solidFill>
                  <a:srgbClr val="262626"/>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latin typeface="Calibri"/>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4/4/2020</a:t>
            </a:fld>
            <a:endParaRPr lang="en-US" dirty="0">
              <a:solidFill>
                <a:prstClr val="black">
                  <a:tint val="75000"/>
                </a:prstClr>
              </a:solidFill>
              <a:latin typeface="Calibri"/>
            </a:endParaRPr>
          </a:p>
        </p:txBody>
      </p:sp>
      <p:sp>
        <p:nvSpPr>
          <p:cNvPr id="5" name="Holder 5"/>
          <p:cNvSpPr>
            <a:spLocks noGrp="1"/>
          </p:cNvSpPr>
          <p:nvPr>
            <p:ph type="sldNum" sz="quarter" idx="7"/>
          </p:nvPr>
        </p:nvSpPr>
        <p:spPr/>
        <p:txBody>
          <a:bodyPr lIns="0" tIns="0" rIns="0" bIns="0"/>
          <a:lstStyle>
            <a:lvl1pPr>
              <a:defRPr sz="1200" b="0" i="0">
                <a:solidFill>
                  <a:srgbClr val="262626"/>
                </a:solidFill>
                <a:latin typeface="Verdana"/>
                <a:cs typeface="Verdana"/>
              </a:defRPr>
            </a:lvl1pPr>
          </a:lstStyle>
          <a:p>
            <a:pPr marL="25400">
              <a:spcBef>
                <a:spcPts val="105"/>
              </a:spcBef>
            </a:pPr>
            <a:fld id="{81D60167-4931-47E6-BA6A-407CBD079E47}" type="slidenum">
              <a:rPr/>
              <a:pPr marL="25400">
                <a:spcBef>
                  <a:spcPts val="105"/>
                </a:spcBef>
              </a:pPr>
              <a:t>‹#›</a:t>
            </a:fld>
            <a:endParaRPr dirty="0"/>
          </a:p>
        </p:txBody>
      </p:sp>
    </p:spTree>
    <p:extLst>
      <p:ext uri="{BB962C8B-B14F-4D97-AF65-F5344CB8AC3E}">
        <p14:creationId xmlns:p14="http://schemas.microsoft.com/office/powerpoint/2010/main" val="132504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AB192D"/>
          </a:solidFill>
        </p:spPr>
        <p:txBody>
          <a:bodyPr wrap="square" lIns="0" tIns="0" rIns="0" bIns="0" rtlCol="0"/>
          <a:lstStyle/>
          <a:p>
            <a:pPr defTabSz="457200"/>
            <a:endParaRPr dirty="0">
              <a:solidFill>
                <a:prstClr val="black"/>
              </a:solidFill>
              <a:latin typeface="Calibri"/>
            </a:endParaRPr>
          </a:p>
        </p:txBody>
      </p:sp>
      <p:sp>
        <p:nvSpPr>
          <p:cNvPr id="17" name="bk object 17"/>
          <p:cNvSpPr/>
          <p:nvPr/>
        </p:nvSpPr>
        <p:spPr>
          <a:xfrm>
            <a:off x="2562225" y="1433512"/>
            <a:ext cx="4019550" cy="3990975"/>
          </a:xfrm>
          <a:prstGeom prst="rect">
            <a:avLst/>
          </a:prstGeom>
          <a:blipFill>
            <a:blip r:embed="rId2" cstate="print"/>
            <a:stretch>
              <a:fillRect/>
            </a:stretch>
          </a:blipFill>
        </p:spPr>
        <p:txBody>
          <a:bodyPr wrap="square" lIns="0" tIns="0" rIns="0" bIns="0" rtlCol="0"/>
          <a:lstStyle/>
          <a:p>
            <a:pPr defTabSz="457200"/>
            <a:endParaRPr dirty="0">
              <a:solidFill>
                <a:prstClr val="black"/>
              </a:solidFill>
              <a:latin typeface="Calibri"/>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latin typeface="Calibri"/>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4/4/2020</a:t>
            </a:fld>
            <a:endParaRPr lang="en-US" dirty="0">
              <a:solidFill>
                <a:prstClr val="black">
                  <a:tint val="75000"/>
                </a:prstClr>
              </a:solidFill>
              <a:latin typeface="Calibri"/>
            </a:endParaRPr>
          </a:p>
        </p:txBody>
      </p:sp>
      <p:sp>
        <p:nvSpPr>
          <p:cNvPr id="4" name="Holder 4"/>
          <p:cNvSpPr>
            <a:spLocks noGrp="1"/>
          </p:cNvSpPr>
          <p:nvPr>
            <p:ph type="sldNum" sz="quarter" idx="7"/>
          </p:nvPr>
        </p:nvSpPr>
        <p:spPr/>
        <p:txBody>
          <a:bodyPr lIns="0" tIns="0" rIns="0" bIns="0"/>
          <a:lstStyle>
            <a:lvl1pPr>
              <a:defRPr sz="1200" b="0" i="0">
                <a:solidFill>
                  <a:srgbClr val="262626"/>
                </a:solidFill>
                <a:latin typeface="Verdana"/>
                <a:cs typeface="Verdana"/>
              </a:defRPr>
            </a:lvl1pPr>
          </a:lstStyle>
          <a:p>
            <a:pPr marL="25400">
              <a:spcBef>
                <a:spcPts val="105"/>
              </a:spcBef>
            </a:pPr>
            <a:fld id="{81D60167-4931-47E6-BA6A-407CBD079E47}" type="slidenum">
              <a:rPr/>
              <a:pPr marL="25400">
                <a:spcBef>
                  <a:spcPts val="105"/>
                </a:spcBef>
              </a:pPr>
              <a:t>‹#›</a:t>
            </a:fld>
            <a:endParaRPr dirty="0"/>
          </a:p>
        </p:txBody>
      </p:sp>
    </p:spTree>
    <p:extLst>
      <p:ext uri="{BB962C8B-B14F-4D97-AF65-F5344CB8AC3E}">
        <p14:creationId xmlns:p14="http://schemas.microsoft.com/office/powerpoint/2010/main" val="351913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16306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411570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6"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
        <p:nvSpPr>
          <p:cNvPr id="4"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293533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486400" y="6400800"/>
            <a:ext cx="3352800" cy="369332"/>
          </a:xfrm>
          <a:prstGeom prst="rect">
            <a:avLst/>
          </a:prstGeom>
          <a:noFill/>
          <a:ln>
            <a:noFill/>
          </a:ln>
        </p:spPr>
        <p:txBody>
          <a:bodyPr wrap="square" rtlCol="0">
            <a:spAutoFit/>
          </a:bodyPr>
          <a:lstStyle/>
          <a:p>
            <a:pPr algn="r"/>
            <a:r>
              <a:rPr lang="en-US" dirty="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82" r:id="rId2"/>
    <p:sldLayoutId id="2147483663" r:id="rId3"/>
    <p:sldLayoutId id="2147483695" r:id="rId4"/>
    <p:sldLayoutId id="2147483664" r:id="rId5"/>
    <p:sldLayoutId id="2147483665" r:id="rId6"/>
    <p:sldLayoutId id="2147483666" r:id="rId7"/>
    <p:sldLayoutId id="2147483667" r:id="rId8"/>
    <p:sldLayoutId id="2147483683" r:id="rId9"/>
    <p:sldLayoutId id="2147483696" r:id="rId10"/>
    <p:sldLayoutId id="2147483708" r:id="rId11"/>
  </p:sldLayoutIdLst>
  <p:hf hd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1257824"/>
            <a:ext cx="8686800" cy="0"/>
          </a:xfrm>
          <a:custGeom>
            <a:avLst/>
            <a:gdLst/>
            <a:ahLst/>
            <a:cxnLst/>
            <a:rect l="l" t="t" r="r" b="b"/>
            <a:pathLst>
              <a:path w="8686800">
                <a:moveTo>
                  <a:pt x="0" y="0"/>
                </a:moveTo>
                <a:lnTo>
                  <a:pt x="8686800" y="0"/>
                </a:lnTo>
              </a:path>
            </a:pathLst>
          </a:custGeom>
          <a:ln w="45718">
            <a:solidFill>
              <a:srgbClr val="AB192D"/>
            </a:solidFill>
          </a:ln>
        </p:spPr>
        <p:txBody>
          <a:bodyPr wrap="square" lIns="0" tIns="0" rIns="0" bIns="0" rtlCol="0"/>
          <a:lstStyle/>
          <a:p>
            <a:pPr defTabSz="457200"/>
            <a:endParaRPr dirty="0">
              <a:solidFill>
                <a:prstClr val="black"/>
              </a:solidFill>
              <a:latin typeface="Calibri"/>
            </a:endParaRPr>
          </a:p>
        </p:txBody>
      </p:sp>
      <p:sp>
        <p:nvSpPr>
          <p:cNvPr id="2" name="Holder 2"/>
          <p:cNvSpPr>
            <a:spLocks noGrp="1"/>
          </p:cNvSpPr>
          <p:nvPr>
            <p:ph type="title"/>
          </p:nvPr>
        </p:nvSpPr>
        <p:spPr>
          <a:xfrm>
            <a:off x="535940" y="104965"/>
            <a:ext cx="8072119" cy="1000125"/>
          </a:xfrm>
          <a:prstGeom prst="rect">
            <a:avLst/>
          </a:prstGeom>
        </p:spPr>
        <p:txBody>
          <a:bodyPr wrap="square" lIns="0" tIns="0" rIns="0" bIns="0">
            <a:spAutoFit/>
          </a:bodyPr>
          <a:lstStyle>
            <a:lvl1pPr>
              <a:defRPr sz="3200" b="1" i="0">
                <a:solidFill>
                  <a:srgbClr val="262626"/>
                </a:solidFill>
                <a:latin typeface="Verdana"/>
                <a:cs typeface="Verdana"/>
              </a:defRPr>
            </a:lvl1pPr>
          </a:lstStyle>
          <a:p>
            <a:endParaRPr/>
          </a:p>
        </p:txBody>
      </p:sp>
      <p:sp>
        <p:nvSpPr>
          <p:cNvPr id="3" name="Holder 3"/>
          <p:cNvSpPr>
            <a:spLocks noGrp="1"/>
          </p:cNvSpPr>
          <p:nvPr>
            <p:ph type="body" idx="1"/>
          </p:nvPr>
        </p:nvSpPr>
        <p:spPr>
          <a:xfrm>
            <a:off x="700590" y="1162191"/>
            <a:ext cx="7742819" cy="3507104"/>
          </a:xfrm>
          <a:prstGeom prst="rect">
            <a:avLst/>
          </a:prstGeom>
        </p:spPr>
        <p:txBody>
          <a:bodyPr wrap="square" lIns="0" tIns="0" rIns="0" bIns="0">
            <a:spAutoFit/>
          </a:bodyPr>
          <a:lstStyle>
            <a:lvl1pPr>
              <a:defRPr sz="2400" b="0" i="0">
                <a:solidFill>
                  <a:srgbClr val="AB192D"/>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pPr defTabSz="457200"/>
            <a:endParaRPr dirty="0">
              <a:solidFill>
                <a:prstClr val="black">
                  <a:tint val="75000"/>
                </a:prstClr>
              </a:solidFill>
              <a:latin typeface="Calibri"/>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defTabSz="457200"/>
            <a:fld id="{1D8BD707-D9CF-40AE-B4C6-C98DA3205C09}" type="datetimeFigureOut">
              <a:rPr lang="en-US">
                <a:solidFill>
                  <a:prstClr val="black">
                    <a:tint val="75000"/>
                  </a:prstClr>
                </a:solidFill>
                <a:latin typeface="Calibri"/>
              </a:rPr>
              <a:pPr defTabSz="457200"/>
              <a:t>4/4/2020</a:t>
            </a:fld>
            <a:endParaRPr lang="en-US" dirty="0">
              <a:solidFill>
                <a:prstClr val="black">
                  <a:tint val="75000"/>
                </a:prstClr>
              </a:solidFill>
              <a:latin typeface="Calibri"/>
            </a:endParaRPr>
          </a:p>
        </p:txBody>
      </p:sp>
      <p:sp>
        <p:nvSpPr>
          <p:cNvPr id="6" name="Holder 6"/>
          <p:cNvSpPr>
            <a:spLocks noGrp="1"/>
          </p:cNvSpPr>
          <p:nvPr>
            <p:ph type="sldNum" sz="quarter" idx="7"/>
          </p:nvPr>
        </p:nvSpPr>
        <p:spPr>
          <a:xfrm>
            <a:off x="66041" y="6479773"/>
            <a:ext cx="244475" cy="210820"/>
          </a:xfrm>
          <a:prstGeom prst="rect">
            <a:avLst/>
          </a:prstGeom>
        </p:spPr>
        <p:txBody>
          <a:bodyPr wrap="square" lIns="0" tIns="0" rIns="0" bIns="0">
            <a:spAutoFit/>
          </a:bodyPr>
          <a:lstStyle>
            <a:lvl1pPr>
              <a:defRPr sz="1200" b="0" i="0">
                <a:solidFill>
                  <a:srgbClr val="262626"/>
                </a:solidFill>
                <a:latin typeface="Verdana"/>
                <a:cs typeface="Verdana"/>
              </a:defRPr>
            </a:lvl1pPr>
          </a:lstStyle>
          <a:p>
            <a:pPr marL="25400" defTabSz="457200">
              <a:spcBef>
                <a:spcPts val="105"/>
              </a:spcBef>
            </a:pPr>
            <a:fld id="{81D60167-4931-47E6-BA6A-407CBD079E47}" type="slidenum">
              <a:rPr/>
              <a:pPr marL="25400" defTabSz="457200">
                <a:spcBef>
                  <a:spcPts val="105"/>
                </a:spcBef>
              </a:pPr>
              <a:t>‹#›</a:t>
            </a:fld>
            <a:endParaRPr dirty="0"/>
          </a:p>
        </p:txBody>
      </p:sp>
    </p:spTree>
    <p:extLst>
      <p:ext uri="{BB962C8B-B14F-4D97-AF65-F5344CB8AC3E}">
        <p14:creationId xmlns:p14="http://schemas.microsoft.com/office/powerpoint/2010/main" val="11774232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weathers@wpi.edu"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eb.wpi.edu/Campus/Faculty/CAO/coap.html" TargetMode="External"/><Relationship Id="rId4" Type="http://schemas.openxmlformats.org/officeDocument/2006/relationships/hyperlink" Target="mailto:prock@wpi.e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1119" y="533400"/>
            <a:ext cx="886820" cy="891745"/>
          </a:xfrm>
          <a:prstGeom prst="rect">
            <a:avLst/>
          </a:prstGeom>
          <a:blipFill>
            <a:blip r:embed="rId2" cstate="print"/>
            <a:stretch>
              <a:fillRect/>
            </a:stretch>
          </a:blipFill>
        </p:spPr>
        <p:txBody>
          <a:bodyPr wrap="square" lIns="0" tIns="0" rIns="0" bIns="0" rtlCol="0"/>
          <a:lstStyle/>
          <a:p>
            <a:pPr defTabSz="457200"/>
            <a:endParaRPr dirty="0">
              <a:solidFill>
                <a:prstClr val="black"/>
              </a:solidFill>
              <a:latin typeface="Calibri"/>
            </a:endParaRPr>
          </a:p>
        </p:txBody>
      </p:sp>
      <p:sp>
        <p:nvSpPr>
          <p:cNvPr id="4" name="object 4"/>
          <p:cNvSpPr/>
          <p:nvPr/>
        </p:nvSpPr>
        <p:spPr>
          <a:xfrm>
            <a:off x="2979359" y="646071"/>
            <a:ext cx="295275" cy="659765"/>
          </a:xfrm>
          <a:custGeom>
            <a:avLst/>
            <a:gdLst/>
            <a:ahLst/>
            <a:cxnLst/>
            <a:rect l="l" t="t" r="r" b="b"/>
            <a:pathLst>
              <a:path w="295275" h="659764">
                <a:moveTo>
                  <a:pt x="294924" y="618126"/>
                </a:moveTo>
                <a:lnTo>
                  <a:pt x="0" y="618126"/>
                </a:lnTo>
                <a:lnTo>
                  <a:pt x="0" y="659550"/>
                </a:lnTo>
                <a:lnTo>
                  <a:pt x="294924" y="659550"/>
                </a:lnTo>
                <a:lnTo>
                  <a:pt x="294924" y="618126"/>
                </a:lnTo>
                <a:close/>
              </a:path>
              <a:path w="295275" h="659764">
                <a:moveTo>
                  <a:pt x="290367" y="38943"/>
                </a:moveTo>
                <a:lnTo>
                  <a:pt x="4556" y="38943"/>
                </a:lnTo>
                <a:lnTo>
                  <a:pt x="47942" y="45014"/>
                </a:lnTo>
                <a:lnTo>
                  <a:pt x="72012" y="57710"/>
                </a:lnTo>
                <a:lnTo>
                  <a:pt x="82355" y="84585"/>
                </a:lnTo>
                <a:lnTo>
                  <a:pt x="84561" y="133196"/>
                </a:lnTo>
                <a:lnTo>
                  <a:pt x="84561" y="523875"/>
                </a:lnTo>
                <a:lnTo>
                  <a:pt x="82355" y="573554"/>
                </a:lnTo>
                <a:lnTo>
                  <a:pt x="72012" y="600359"/>
                </a:lnTo>
                <a:lnTo>
                  <a:pt x="47942" y="612485"/>
                </a:lnTo>
                <a:lnTo>
                  <a:pt x="4556" y="618126"/>
                </a:lnTo>
                <a:lnTo>
                  <a:pt x="290367" y="618126"/>
                </a:lnTo>
                <a:lnTo>
                  <a:pt x="247014" y="612485"/>
                </a:lnTo>
                <a:lnTo>
                  <a:pt x="222940" y="600359"/>
                </a:lnTo>
                <a:lnTo>
                  <a:pt x="212579" y="573554"/>
                </a:lnTo>
                <a:lnTo>
                  <a:pt x="210362" y="523875"/>
                </a:lnTo>
                <a:lnTo>
                  <a:pt x="210362" y="133196"/>
                </a:lnTo>
                <a:lnTo>
                  <a:pt x="212579" y="84585"/>
                </a:lnTo>
                <a:lnTo>
                  <a:pt x="222940" y="57710"/>
                </a:lnTo>
                <a:lnTo>
                  <a:pt x="247014" y="45014"/>
                </a:lnTo>
                <a:lnTo>
                  <a:pt x="290367" y="38943"/>
                </a:lnTo>
                <a:close/>
              </a:path>
              <a:path w="295275" h="659764">
                <a:moveTo>
                  <a:pt x="294924" y="0"/>
                </a:moveTo>
                <a:lnTo>
                  <a:pt x="0" y="0"/>
                </a:lnTo>
                <a:lnTo>
                  <a:pt x="0" y="38943"/>
                </a:lnTo>
                <a:lnTo>
                  <a:pt x="294924" y="38943"/>
                </a:lnTo>
                <a:lnTo>
                  <a:pt x="294924" y="0"/>
                </a:lnTo>
                <a:close/>
              </a:path>
            </a:pathLst>
          </a:custGeom>
          <a:solidFill>
            <a:srgbClr val="C41230"/>
          </a:solidFill>
        </p:spPr>
        <p:txBody>
          <a:bodyPr wrap="square" lIns="0" tIns="0" rIns="0" bIns="0" rtlCol="0"/>
          <a:lstStyle/>
          <a:p>
            <a:pPr defTabSz="457200"/>
            <a:endParaRPr dirty="0">
              <a:solidFill>
                <a:prstClr val="black"/>
              </a:solidFill>
              <a:latin typeface="Calibri"/>
            </a:endParaRPr>
          </a:p>
        </p:txBody>
      </p:sp>
      <p:sp>
        <p:nvSpPr>
          <p:cNvPr id="5" name="object 5"/>
          <p:cNvSpPr/>
          <p:nvPr/>
        </p:nvSpPr>
        <p:spPr>
          <a:xfrm>
            <a:off x="1488832" y="646071"/>
            <a:ext cx="1465580" cy="671195"/>
          </a:xfrm>
          <a:custGeom>
            <a:avLst/>
            <a:gdLst/>
            <a:ahLst/>
            <a:cxnLst/>
            <a:rect l="l" t="t" r="r" b="b"/>
            <a:pathLst>
              <a:path w="1465580" h="671194">
                <a:moveTo>
                  <a:pt x="285810" y="0"/>
                </a:moveTo>
                <a:lnTo>
                  <a:pt x="0" y="0"/>
                </a:lnTo>
                <a:lnTo>
                  <a:pt x="0" y="38943"/>
                </a:lnTo>
                <a:lnTo>
                  <a:pt x="11000" y="39522"/>
                </a:lnTo>
                <a:lnTo>
                  <a:pt x="36575" y="45286"/>
                </a:lnTo>
                <a:lnTo>
                  <a:pt x="65582" y="62273"/>
                </a:lnTo>
                <a:lnTo>
                  <a:pt x="86878" y="96522"/>
                </a:lnTo>
                <a:lnTo>
                  <a:pt x="263029" y="670956"/>
                </a:lnTo>
                <a:lnTo>
                  <a:pt x="315465" y="670956"/>
                </a:lnTo>
                <a:lnTo>
                  <a:pt x="382553" y="466488"/>
                </a:lnTo>
                <a:lnTo>
                  <a:pt x="329289" y="466488"/>
                </a:lnTo>
                <a:lnTo>
                  <a:pt x="219475" y="89679"/>
                </a:lnTo>
                <a:lnTo>
                  <a:pt x="218263" y="82741"/>
                </a:lnTo>
                <a:lnTo>
                  <a:pt x="221772" y="66949"/>
                </a:lnTo>
                <a:lnTo>
                  <a:pt x="240716" y="49839"/>
                </a:lnTo>
                <a:lnTo>
                  <a:pt x="285810" y="38943"/>
                </a:lnTo>
                <a:lnTo>
                  <a:pt x="285810" y="0"/>
                </a:lnTo>
                <a:close/>
              </a:path>
              <a:path w="1465580" h="671194">
                <a:moveTo>
                  <a:pt x="599657" y="211293"/>
                </a:moveTo>
                <a:lnTo>
                  <a:pt x="466286" y="211293"/>
                </a:lnTo>
                <a:lnTo>
                  <a:pt x="631085" y="670956"/>
                </a:lnTo>
                <a:lnTo>
                  <a:pt x="683521" y="670956"/>
                </a:lnTo>
                <a:lnTo>
                  <a:pt x="705951" y="593640"/>
                </a:lnTo>
                <a:lnTo>
                  <a:pt x="727074" y="522149"/>
                </a:lnTo>
                <a:lnTo>
                  <a:pt x="743132" y="468774"/>
                </a:lnTo>
                <a:lnTo>
                  <a:pt x="692633" y="468774"/>
                </a:lnTo>
                <a:lnTo>
                  <a:pt x="599657" y="211293"/>
                </a:lnTo>
                <a:close/>
              </a:path>
              <a:path w="1465580" h="671194">
                <a:moveTo>
                  <a:pt x="1245953" y="618126"/>
                </a:moveTo>
                <a:lnTo>
                  <a:pt x="941918" y="618126"/>
                </a:lnTo>
                <a:lnTo>
                  <a:pt x="941918" y="659550"/>
                </a:lnTo>
                <a:lnTo>
                  <a:pt x="1245953" y="659550"/>
                </a:lnTo>
                <a:lnTo>
                  <a:pt x="1245953" y="618126"/>
                </a:lnTo>
                <a:close/>
              </a:path>
              <a:path w="1465580" h="671194">
                <a:moveTo>
                  <a:pt x="1395000" y="41414"/>
                </a:moveTo>
                <a:lnTo>
                  <a:pt x="946473" y="41414"/>
                </a:lnTo>
                <a:lnTo>
                  <a:pt x="977251" y="46293"/>
                </a:lnTo>
                <a:lnTo>
                  <a:pt x="1002723" y="59775"/>
                </a:lnTo>
                <a:lnTo>
                  <a:pt x="1020071" y="80135"/>
                </a:lnTo>
                <a:lnTo>
                  <a:pt x="1026480" y="105642"/>
                </a:lnTo>
                <a:lnTo>
                  <a:pt x="1026480" y="523875"/>
                </a:lnTo>
                <a:lnTo>
                  <a:pt x="1024274" y="573554"/>
                </a:lnTo>
                <a:lnTo>
                  <a:pt x="1013930" y="600359"/>
                </a:lnTo>
                <a:lnTo>
                  <a:pt x="989860" y="612485"/>
                </a:lnTo>
                <a:lnTo>
                  <a:pt x="946473" y="618126"/>
                </a:lnTo>
                <a:lnTo>
                  <a:pt x="1241398" y="618126"/>
                </a:lnTo>
                <a:lnTo>
                  <a:pt x="1192390" y="612485"/>
                </a:lnTo>
                <a:lnTo>
                  <a:pt x="1164761" y="600359"/>
                </a:lnTo>
                <a:lnTo>
                  <a:pt x="1152553" y="573554"/>
                </a:lnTo>
                <a:lnTo>
                  <a:pt x="1149808" y="523875"/>
                </a:lnTo>
                <a:lnTo>
                  <a:pt x="1149808" y="395234"/>
                </a:lnTo>
                <a:lnTo>
                  <a:pt x="1283617" y="395234"/>
                </a:lnTo>
                <a:lnTo>
                  <a:pt x="1302026" y="391727"/>
                </a:lnTo>
                <a:lnTo>
                  <a:pt x="1343444" y="377015"/>
                </a:lnTo>
                <a:lnTo>
                  <a:pt x="1381911" y="355219"/>
                </a:lnTo>
                <a:lnTo>
                  <a:pt x="1388731" y="349247"/>
                </a:lnTo>
                <a:lnTo>
                  <a:pt x="1207032" y="349247"/>
                </a:lnTo>
                <a:lnTo>
                  <a:pt x="1189131" y="348464"/>
                </a:lnTo>
                <a:lnTo>
                  <a:pt x="1173352" y="346398"/>
                </a:lnTo>
                <a:lnTo>
                  <a:pt x="1160107" y="343477"/>
                </a:lnTo>
                <a:lnTo>
                  <a:pt x="1149808" y="340126"/>
                </a:lnTo>
                <a:lnTo>
                  <a:pt x="1149808" y="87209"/>
                </a:lnTo>
                <a:lnTo>
                  <a:pt x="1164278" y="49466"/>
                </a:lnTo>
                <a:lnTo>
                  <a:pt x="1200160" y="43693"/>
                </a:lnTo>
                <a:lnTo>
                  <a:pt x="1397494" y="43693"/>
                </a:lnTo>
                <a:lnTo>
                  <a:pt x="1395000" y="41414"/>
                </a:lnTo>
                <a:close/>
              </a:path>
              <a:path w="1465580" h="671194">
                <a:moveTo>
                  <a:pt x="1216145" y="0"/>
                </a:moveTo>
                <a:lnTo>
                  <a:pt x="720204" y="0"/>
                </a:lnTo>
                <a:lnTo>
                  <a:pt x="720204" y="38943"/>
                </a:lnTo>
                <a:lnTo>
                  <a:pt x="749292" y="43972"/>
                </a:lnTo>
                <a:lnTo>
                  <a:pt x="773305" y="54524"/>
                </a:lnTo>
                <a:lnTo>
                  <a:pt x="789630" y="69351"/>
                </a:lnTo>
                <a:lnTo>
                  <a:pt x="795652" y="87209"/>
                </a:lnTo>
                <a:lnTo>
                  <a:pt x="795652" y="94244"/>
                </a:lnTo>
                <a:lnTo>
                  <a:pt x="793335" y="101078"/>
                </a:lnTo>
                <a:lnTo>
                  <a:pt x="791096" y="107920"/>
                </a:lnTo>
                <a:lnTo>
                  <a:pt x="791096" y="117233"/>
                </a:lnTo>
                <a:lnTo>
                  <a:pt x="771394" y="190913"/>
                </a:lnTo>
                <a:lnTo>
                  <a:pt x="757887" y="240853"/>
                </a:lnTo>
                <a:lnTo>
                  <a:pt x="742694" y="296145"/>
                </a:lnTo>
                <a:lnTo>
                  <a:pt x="726379" y="354254"/>
                </a:lnTo>
                <a:lnTo>
                  <a:pt x="709504" y="412642"/>
                </a:lnTo>
                <a:lnTo>
                  <a:pt x="692633" y="468774"/>
                </a:lnTo>
                <a:lnTo>
                  <a:pt x="743132" y="468774"/>
                </a:lnTo>
                <a:lnTo>
                  <a:pt x="765149" y="396681"/>
                </a:lnTo>
                <a:lnTo>
                  <a:pt x="781978" y="342724"/>
                </a:lnTo>
                <a:lnTo>
                  <a:pt x="797250" y="294632"/>
                </a:lnTo>
                <a:lnTo>
                  <a:pt x="810904" y="252415"/>
                </a:lnTo>
                <a:lnTo>
                  <a:pt x="822877" y="216085"/>
                </a:lnTo>
                <a:lnTo>
                  <a:pt x="841532" y="161121"/>
                </a:lnTo>
                <a:lnTo>
                  <a:pt x="857730" y="116071"/>
                </a:lnTo>
                <a:lnTo>
                  <a:pt x="875216" y="78801"/>
                </a:lnTo>
                <a:lnTo>
                  <a:pt x="911278" y="47994"/>
                </a:lnTo>
                <a:lnTo>
                  <a:pt x="946473" y="41414"/>
                </a:lnTo>
                <a:lnTo>
                  <a:pt x="1395000" y="41414"/>
                </a:lnTo>
                <a:lnTo>
                  <a:pt x="1392295" y="38943"/>
                </a:lnTo>
                <a:lnTo>
                  <a:pt x="1359928" y="21234"/>
                </a:lnTo>
                <a:lnTo>
                  <a:pt x="1320495" y="9139"/>
                </a:lnTo>
                <a:lnTo>
                  <a:pt x="1272925" y="2210"/>
                </a:lnTo>
                <a:lnTo>
                  <a:pt x="1216145" y="0"/>
                </a:lnTo>
                <a:close/>
              </a:path>
              <a:path w="1465580" h="671194">
                <a:moveTo>
                  <a:pt x="525826" y="6833"/>
                </a:moveTo>
                <a:lnTo>
                  <a:pt x="475631" y="6833"/>
                </a:lnTo>
                <a:lnTo>
                  <a:pt x="329289" y="466488"/>
                </a:lnTo>
                <a:lnTo>
                  <a:pt x="382553" y="466488"/>
                </a:lnTo>
                <a:lnTo>
                  <a:pt x="466286" y="211293"/>
                </a:lnTo>
                <a:lnTo>
                  <a:pt x="599657" y="211293"/>
                </a:lnTo>
                <a:lnTo>
                  <a:pt x="525826" y="6833"/>
                </a:lnTo>
                <a:close/>
              </a:path>
              <a:path w="1465580" h="671194">
                <a:moveTo>
                  <a:pt x="1283617" y="395234"/>
                </a:moveTo>
                <a:lnTo>
                  <a:pt x="1149808" y="395234"/>
                </a:lnTo>
                <a:lnTo>
                  <a:pt x="1159153" y="397512"/>
                </a:lnTo>
                <a:lnTo>
                  <a:pt x="1165948" y="399790"/>
                </a:lnTo>
                <a:lnTo>
                  <a:pt x="1172822" y="399790"/>
                </a:lnTo>
                <a:lnTo>
                  <a:pt x="1184727" y="401112"/>
                </a:lnTo>
                <a:lnTo>
                  <a:pt x="1196192" y="401791"/>
                </a:lnTo>
                <a:lnTo>
                  <a:pt x="1206802" y="402041"/>
                </a:lnTo>
                <a:lnTo>
                  <a:pt x="1216145" y="402076"/>
                </a:lnTo>
                <a:lnTo>
                  <a:pt x="1225524" y="402041"/>
                </a:lnTo>
                <a:lnTo>
                  <a:pt x="1236214" y="401791"/>
                </a:lnTo>
                <a:lnTo>
                  <a:pt x="1247758" y="401112"/>
                </a:lnTo>
                <a:lnTo>
                  <a:pt x="1259700" y="399790"/>
                </a:lnTo>
                <a:lnTo>
                  <a:pt x="1283617" y="395234"/>
                </a:lnTo>
                <a:close/>
              </a:path>
              <a:path w="1465580" h="671194">
                <a:moveTo>
                  <a:pt x="1397494" y="43693"/>
                </a:moveTo>
                <a:lnTo>
                  <a:pt x="1200160" y="43693"/>
                </a:lnTo>
                <a:lnTo>
                  <a:pt x="1244439" y="50160"/>
                </a:lnTo>
                <a:lnTo>
                  <a:pt x="1280607" y="68977"/>
                </a:lnTo>
                <a:lnTo>
                  <a:pt x="1307671" y="99269"/>
                </a:lnTo>
                <a:lnTo>
                  <a:pt x="1324639" y="140160"/>
                </a:lnTo>
                <a:lnTo>
                  <a:pt x="1330515" y="190774"/>
                </a:lnTo>
                <a:lnTo>
                  <a:pt x="1319645" y="265481"/>
                </a:lnTo>
                <a:lnTo>
                  <a:pt x="1292965" y="312061"/>
                </a:lnTo>
                <a:lnTo>
                  <a:pt x="1259372" y="337134"/>
                </a:lnTo>
                <a:lnTo>
                  <a:pt x="1227762" y="347322"/>
                </a:lnTo>
                <a:lnTo>
                  <a:pt x="1207032" y="349247"/>
                </a:lnTo>
                <a:lnTo>
                  <a:pt x="1388731" y="349247"/>
                </a:lnTo>
                <a:lnTo>
                  <a:pt x="1415386" y="325904"/>
                </a:lnTo>
                <a:lnTo>
                  <a:pt x="1441826" y="288634"/>
                </a:lnTo>
                <a:lnTo>
                  <a:pt x="1459187" y="242974"/>
                </a:lnTo>
                <a:lnTo>
                  <a:pt x="1465428" y="188488"/>
                </a:lnTo>
                <a:lnTo>
                  <a:pt x="1460735" y="142811"/>
                </a:lnTo>
                <a:lnTo>
                  <a:pt x="1446817" y="102529"/>
                </a:lnTo>
                <a:lnTo>
                  <a:pt x="1423922" y="67841"/>
                </a:lnTo>
                <a:lnTo>
                  <a:pt x="1397494" y="43693"/>
                </a:lnTo>
                <a:close/>
              </a:path>
            </a:pathLst>
          </a:custGeom>
          <a:solidFill>
            <a:srgbClr val="C41230"/>
          </a:solidFill>
        </p:spPr>
        <p:txBody>
          <a:bodyPr wrap="square" lIns="0" tIns="0" rIns="0" bIns="0" rtlCol="0"/>
          <a:lstStyle/>
          <a:p>
            <a:pPr defTabSz="457200"/>
            <a:endParaRPr dirty="0">
              <a:solidFill>
                <a:prstClr val="black"/>
              </a:solidFill>
              <a:latin typeface="Calibri"/>
            </a:endParaRPr>
          </a:p>
        </p:txBody>
      </p:sp>
      <p:sp>
        <p:nvSpPr>
          <p:cNvPr id="6" name="object 6"/>
          <p:cNvSpPr txBox="1">
            <a:spLocks noGrp="1"/>
          </p:cNvSpPr>
          <p:nvPr>
            <p:ph type="title"/>
          </p:nvPr>
        </p:nvSpPr>
        <p:spPr>
          <a:xfrm>
            <a:off x="569912" y="1711444"/>
            <a:ext cx="8180070" cy="1244600"/>
          </a:xfrm>
          <a:prstGeom prst="rect">
            <a:avLst/>
          </a:prstGeom>
        </p:spPr>
        <p:txBody>
          <a:bodyPr vert="horz" wrap="square" lIns="0" tIns="12700" rIns="0" bIns="0" rtlCol="0">
            <a:spAutoFit/>
          </a:bodyPr>
          <a:lstStyle/>
          <a:p>
            <a:pPr marL="689610" marR="5080" indent="-677545">
              <a:lnSpc>
                <a:spcPct val="100000"/>
              </a:lnSpc>
              <a:spcBef>
                <a:spcPts val="100"/>
              </a:spcBef>
            </a:pPr>
            <a:r>
              <a:rPr sz="4000" dirty="0"/>
              <a:t>Committee on</a:t>
            </a:r>
            <a:r>
              <a:rPr sz="4000" spc="-65" dirty="0"/>
              <a:t> </a:t>
            </a:r>
            <a:r>
              <a:rPr sz="4000" spc="-5" dirty="0"/>
              <a:t>Appointments  </a:t>
            </a:r>
            <a:r>
              <a:rPr sz="4000" dirty="0"/>
              <a:t>and Promotions</a:t>
            </a:r>
            <a:r>
              <a:rPr sz="4000" spc="-45" dirty="0"/>
              <a:t> </a:t>
            </a:r>
            <a:r>
              <a:rPr sz="4000" dirty="0"/>
              <a:t>(COAP)</a:t>
            </a:r>
          </a:p>
        </p:txBody>
      </p:sp>
      <p:sp>
        <p:nvSpPr>
          <p:cNvPr id="8" name="object 8"/>
          <p:cNvSpPr txBox="1"/>
          <p:nvPr/>
        </p:nvSpPr>
        <p:spPr>
          <a:xfrm>
            <a:off x="535940" y="3540244"/>
            <a:ext cx="8075295" cy="505267"/>
          </a:xfrm>
          <a:prstGeom prst="rect">
            <a:avLst/>
          </a:prstGeom>
        </p:spPr>
        <p:txBody>
          <a:bodyPr vert="horz" wrap="square" lIns="0" tIns="12700" rIns="0" bIns="0" rtlCol="0">
            <a:spAutoFit/>
          </a:bodyPr>
          <a:lstStyle/>
          <a:p>
            <a:pPr marL="186690" defTabSz="457200">
              <a:spcBef>
                <a:spcPts val="100"/>
              </a:spcBef>
            </a:pPr>
            <a:r>
              <a:rPr sz="3200" b="1" spc="-5" dirty="0">
                <a:solidFill>
                  <a:srgbClr val="262626"/>
                </a:solidFill>
                <a:latin typeface="Verdana"/>
                <a:cs typeface="Verdana"/>
              </a:rPr>
              <a:t>Informational Community</a:t>
            </a:r>
            <a:r>
              <a:rPr sz="3200" b="1" spc="10" dirty="0">
                <a:solidFill>
                  <a:srgbClr val="262626"/>
                </a:solidFill>
                <a:latin typeface="Verdana"/>
                <a:cs typeface="Verdana"/>
              </a:rPr>
              <a:t> </a:t>
            </a:r>
            <a:r>
              <a:rPr sz="3200" b="1" dirty="0">
                <a:solidFill>
                  <a:srgbClr val="262626"/>
                </a:solidFill>
                <a:latin typeface="Verdana"/>
                <a:cs typeface="Verdana"/>
              </a:rPr>
              <a:t>Meeting</a:t>
            </a:r>
            <a:endParaRPr sz="3200" dirty="0">
              <a:solidFill>
                <a:prstClr val="black"/>
              </a:solidFill>
              <a:latin typeface="Verdana"/>
              <a:cs typeface="Verdana"/>
            </a:endParaRPr>
          </a:p>
        </p:txBody>
      </p:sp>
      <p:sp>
        <p:nvSpPr>
          <p:cNvPr id="9" name="TextBox 8"/>
          <p:cNvSpPr txBox="1"/>
          <p:nvPr/>
        </p:nvSpPr>
        <p:spPr>
          <a:xfrm>
            <a:off x="329113" y="4495800"/>
            <a:ext cx="8661666" cy="1384995"/>
          </a:xfrm>
          <a:prstGeom prst="rect">
            <a:avLst/>
          </a:prstGeom>
          <a:noFill/>
        </p:spPr>
        <p:txBody>
          <a:bodyPr wrap="none" rtlCol="0">
            <a:spAutoFit/>
          </a:bodyPr>
          <a:lstStyle/>
          <a:p>
            <a:pPr algn="ctr" defTabSz="457200"/>
            <a:r>
              <a:rPr lang="en-US" sz="2800" dirty="0">
                <a:solidFill>
                  <a:prstClr val="black"/>
                </a:solidFill>
                <a:latin typeface="Calibri"/>
              </a:rPr>
              <a:t>Pam Weathers, Chair  </a:t>
            </a:r>
          </a:p>
          <a:p>
            <a:pPr algn="ctr" defTabSz="457200"/>
            <a:r>
              <a:rPr lang="en-US" sz="2800" dirty="0">
                <a:solidFill>
                  <a:prstClr val="black"/>
                </a:solidFill>
                <a:latin typeface="Calibri"/>
              </a:rPr>
              <a:t>April 6 &amp; 13, 2020 Zoom meetings</a:t>
            </a:r>
          </a:p>
          <a:p>
            <a:pPr algn="ctr" defTabSz="457200"/>
            <a:r>
              <a:rPr lang="en-US" sz="2800" dirty="0">
                <a:solidFill>
                  <a:prstClr val="black"/>
                </a:solidFill>
                <a:latin typeface="Calibri"/>
              </a:rPr>
              <a:t>Adapted From Prior Annual COAP Informational Meetings.</a:t>
            </a:r>
          </a:p>
        </p:txBody>
      </p:sp>
    </p:spTree>
    <p:extLst>
      <p:ext uri="{BB962C8B-B14F-4D97-AF65-F5344CB8AC3E}">
        <p14:creationId xmlns:p14="http://schemas.microsoft.com/office/powerpoint/2010/main" val="323475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152400" y="1447800"/>
            <a:ext cx="8762999" cy="3175244"/>
          </a:xfrm>
        </p:spPr>
        <p:txBody>
          <a:bodyPr>
            <a:noAutofit/>
          </a:bodyPr>
          <a:lstStyle/>
          <a:p>
            <a:pPr marL="765810" lvl="1" indent="-514350">
              <a:spcBef>
                <a:spcPts val="0"/>
              </a:spcBef>
              <a:buFont typeface="+mj-lt"/>
              <a:buAutoNum type="arabicPeriod"/>
            </a:pPr>
            <a:r>
              <a:rPr lang="en-US" sz="2800" i="1" u="sng" dirty="0">
                <a:solidFill>
                  <a:srgbClr val="000000"/>
                </a:solidFill>
                <a:cs typeface="Arial" pitchFamily="34" charset="0"/>
              </a:rPr>
              <a:t>Continuing</a:t>
            </a:r>
            <a:r>
              <a:rPr lang="en-US" sz="2800" i="1" dirty="0">
                <a:solidFill>
                  <a:srgbClr val="000000"/>
                </a:solidFill>
                <a:cs typeface="Arial" pitchFamily="34" charset="0"/>
              </a:rPr>
              <a:t> </a:t>
            </a:r>
            <a:r>
              <a:rPr lang="en-US" sz="2800" i="1" u="sng" dirty="0">
                <a:solidFill>
                  <a:srgbClr val="000000"/>
                </a:solidFill>
                <a:cs typeface="Arial" pitchFamily="34" charset="0"/>
              </a:rPr>
              <a:t>high quality </a:t>
            </a:r>
            <a:r>
              <a:rPr lang="en-US" sz="2800" b="1" dirty="0">
                <a:solidFill>
                  <a:srgbClr val="000000"/>
                </a:solidFill>
                <a:cs typeface="Arial" pitchFamily="34" charset="0"/>
              </a:rPr>
              <a:t>teaching </a:t>
            </a:r>
            <a:r>
              <a:rPr lang="en-US" sz="2800" dirty="0">
                <a:solidFill>
                  <a:srgbClr val="000000"/>
                </a:solidFill>
                <a:cs typeface="Arial" pitchFamily="34" charset="0"/>
              </a:rPr>
              <a:t>and </a:t>
            </a:r>
          </a:p>
          <a:p>
            <a:pPr marL="765810" lvl="1" indent="-514350">
              <a:spcBef>
                <a:spcPts val="0"/>
              </a:spcBef>
              <a:buFont typeface="+mj-lt"/>
              <a:buAutoNum type="arabicPeriod"/>
            </a:pPr>
            <a:r>
              <a:rPr lang="en-US" sz="2800" i="1" u="sng" dirty="0">
                <a:solidFill>
                  <a:srgbClr val="000000"/>
                </a:solidFill>
                <a:cs typeface="Arial" pitchFamily="34" charset="0"/>
              </a:rPr>
              <a:t>Continuing</a:t>
            </a:r>
            <a:r>
              <a:rPr lang="en-US" sz="2800" u="sng" dirty="0">
                <a:solidFill>
                  <a:srgbClr val="000000"/>
                </a:solidFill>
                <a:cs typeface="Arial" pitchFamily="34" charset="0"/>
              </a:rPr>
              <a:t> </a:t>
            </a:r>
            <a:r>
              <a:rPr lang="en-US" sz="2800" i="1" u="sng" dirty="0">
                <a:solidFill>
                  <a:srgbClr val="000000"/>
                </a:solidFill>
                <a:cs typeface="Arial" pitchFamily="34" charset="0"/>
              </a:rPr>
              <a:t>high quality </a:t>
            </a:r>
            <a:r>
              <a:rPr lang="en-US" sz="2800" b="1" dirty="0">
                <a:solidFill>
                  <a:srgbClr val="000000"/>
                </a:solidFill>
                <a:cs typeface="Arial" pitchFamily="34" charset="0"/>
              </a:rPr>
              <a:t>scholarship /creativity</a:t>
            </a:r>
          </a:p>
          <a:p>
            <a:pPr marL="765810" lvl="1" indent="-514350">
              <a:spcBef>
                <a:spcPts val="0"/>
              </a:spcBef>
              <a:buFont typeface="+mj-lt"/>
              <a:buAutoNum type="arabicPeriod"/>
            </a:pPr>
            <a:r>
              <a:rPr lang="en-US" sz="2800" i="1" dirty="0">
                <a:solidFill>
                  <a:srgbClr val="000000"/>
                </a:solidFill>
                <a:cs typeface="Arial" pitchFamily="34" charset="0"/>
              </a:rPr>
              <a:t>Record </a:t>
            </a:r>
            <a:r>
              <a:rPr lang="en-US" sz="2800" dirty="0">
                <a:solidFill>
                  <a:srgbClr val="000000"/>
                </a:solidFill>
                <a:cs typeface="Arial" pitchFamily="34" charset="0"/>
              </a:rPr>
              <a:t>of </a:t>
            </a:r>
            <a:r>
              <a:rPr lang="en-US" sz="2800" b="1" dirty="0">
                <a:solidFill>
                  <a:srgbClr val="000000"/>
                </a:solidFill>
                <a:cs typeface="Arial" pitchFamily="34" charset="0"/>
              </a:rPr>
              <a:t>scholarly</a:t>
            </a:r>
            <a:r>
              <a:rPr lang="en-US" sz="2800" dirty="0">
                <a:solidFill>
                  <a:srgbClr val="000000"/>
                </a:solidFill>
                <a:cs typeface="Arial" pitchFamily="34" charset="0"/>
              </a:rPr>
              <a:t> contributions across the years that demonstrates </a:t>
            </a:r>
            <a:r>
              <a:rPr lang="en-US" sz="2800" i="1" u="sng" dirty="0">
                <a:solidFill>
                  <a:srgbClr val="000000"/>
                </a:solidFill>
                <a:cs typeface="Arial" pitchFamily="34" charset="0"/>
              </a:rPr>
              <a:t>external impact </a:t>
            </a:r>
            <a:r>
              <a:rPr lang="en-US" sz="2800" i="1" dirty="0">
                <a:solidFill>
                  <a:srgbClr val="000000"/>
                </a:solidFill>
                <a:cs typeface="Arial" pitchFamily="34" charset="0"/>
              </a:rPr>
              <a:t>beyond WPI</a:t>
            </a:r>
            <a:r>
              <a:rPr lang="en-US" sz="2800" baseline="30000" dirty="0">
                <a:solidFill>
                  <a:srgbClr val="FF0000"/>
                </a:solidFill>
                <a:cs typeface="Arial" pitchFamily="34" charset="0"/>
              </a:rPr>
              <a:t>*</a:t>
            </a:r>
            <a:endParaRPr lang="en-US" sz="2800" dirty="0">
              <a:solidFill>
                <a:srgbClr val="FF0000"/>
              </a:solidFill>
              <a:cs typeface="Arial" pitchFamily="34" charset="0"/>
            </a:endParaRPr>
          </a:p>
          <a:p>
            <a:pPr marL="765810" lvl="1" indent="-514350">
              <a:spcBef>
                <a:spcPts val="0"/>
              </a:spcBef>
              <a:buFont typeface="+mj-lt"/>
              <a:buAutoNum type="arabicPeriod"/>
            </a:pPr>
            <a:r>
              <a:rPr lang="en-US" sz="2800" b="1" dirty="0">
                <a:solidFill>
                  <a:srgbClr val="000000"/>
                </a:solidFill>
                <a:cs typeface="Arial" pitchFamily="34" charset="0"/>
              </a:rPr>
              <a:t>Service</a:t>
            </a:r>
            <a:r>
              <a:rPr lang="en-US" sz="2800" dirty="0">
                <a:solidFill>
                  <a:srgbClr val="000000"/>
                </a:solidFill>
                <a:cs typeface="Arial" pitchFamily="34" charset="0"/>
              </a:rPr>
              <a:t> at a </a:t>
            </a:r>
            <a:r>
              <a:rPr lang="en-US" sz="2800" i="1" dirty="0">
                <a:solidFill>
                  <a:srgbClr val="000000"/>
                </a:solidFill>
                <a:cs typeface="Arial" pitchFamily="34" charset="0"/>
              </a:rPr>
              <a:t>level appropriate </a:t>
            </a:r>
            <a:r>
              <a:rPr lang="en-US" sz="2800" dirty="0">
                <a:solidFill>
                  <a:srgbClr val="000000"/>
                </a:solidFill>
                <a:cs typeface="Arial" pitchFamily="34" charset="0"/>
              </a:rPr>
              <a:t>to the rank </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10</a:t>
            </a:fld>
            <a:endParaRPr lang="en-US" dirty="0"/>
          </a:p>
        </p:txBody>
      </p:sp>
      <p:sp>
        <p:nvSpPr>
          <p:cNvPr id="3" name="Title 2"/>
          <p:cNvSpPr>
            <a:spLocks noGrp="1"/>
          </p:cNvSpPr>
          <p:nvPr>
            <p:ph type="title"/>
          </p:nvPr>
        </p:nvSpPr>
        <p:spPr>
          <a:xfrm>
            <a:off x="457200" y="342900"/>
            <a:ext cx="8534400" cy="800100"/>
          </a:xfrm>
        </p:spPr>
        <p:txBody>
          <a:bodyPr/>
          <a:lstStyle/>
          <a:p>
            <a:r>
              <a:rPr lang="en-US" dirty="0"/>
              <a:t>TTT Criteria for Promotion to Full Professor</a:t>
            </a:r>
            <a:endParaRPr lang="en-US" b="0" dirty="0"/>
          </a:p>
        </p:txBody>
      </p:sp>
      <p:sp>
        <p:nvSpPr>
          <p:cNvPr id="9" name="Rectangle 3"/>
          <p:cNvSpPr txBox="1">
            <a:spLocks noChangeArrowheads="1"/>
          </p:cNvSpPr>
          <p:nvPr/>
        </p:nvSpPr>
        <p:spPr>
          <a:xfrm>
            <a:off x="228601" y="4325895"/>
            <a:ext cx="8686799" cy="1676400"/>
          </a:xfrm>
          <a:prstGeom prst="rect">
            <a:avLst/>
          </a:prstGeom>
          <a:noFill/>
          <a:ln>
            <a:solidFill>
              <a:srgbClr val="FF0000"/>
            </a:solidFill>
          </a:ln>
        </p:spPr>
        <p:txBody>
          <a:bodyPr vert="horz" lIns="91440" tIns="45720" rIns="91440" bIns="45720" rtlCol="0" anchor="t" anchorCtr="0">
            <a:normAutofit fontScale="77500" lnSpcReduction="20000"/>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51460" lvl="1" indent="0">
              <a:spcBef>
                <a:spcPts val="0"/>
              </a:spcBef>
              <a:buNone/>
            </a:pPr>
            <a:r>
              <a:rPr lang="en-US" sz="2400" dirty="0">
                <a:solidFill>
                  <a:srgbClr val="FF0000"/>
                </a:solidFill>
                <a:cs typeface="Arial" pitchFamily="34" charset="0"/>
              </a:rPr>
              <a:t>*</a:t>
            </a:r>
          </a:p>
          <a:p>
            <a:pPr lvl="1" indent="-342900">
              <a:spcBef>
                <a:spcPts val="0"/>
              </a:spcBef>
              <a:buFont typeface="Wingdings" charset="2"/>
              <a:buChar char="Ø"/>
            </a:pPr>
            <a:r>
              <a:rPr lang="en-US" sz="2400" dirty="0">
                <a:solidFill>
                  <a:schemeClr val="accent5">
                    <a:lumMod val="50000"/>
                  </a:schemeClr>
                </a:solidFill>
                <a:cs typeface="Arial" pitchFamily="34" charset="0"/>
              </a:rPr>
              <a:t>High quality and external impact of scholarly contributions must be recognized by peers within WPI and by knowledgeable people external to WPI </a:t>
            </a:r>
          </a:p>
          <a:p>
            <a:pPr lvl="1" indent="-342900">
              <a:spcBef>
                <a:spcPts val="0"/>
              </a:spcBef>
              <a:buFont typeface="Wingdings" charset="2"/>
              <a:buChar char="Ø"/>
            </a:pPr>
            <a:endParaRPr lang="en-US" sz="2400" dirty="0">
              <a:solidFill>
                <a:schemeClr val="accent5">
                  <a:lumMod val="50000"/>
                </a:schemeClr>
              </a:solidFill>
              <a:cs typeface="Arial" pitchFamily="34" charset="0"/>
            </a:endParaRPr>
          </a:p>
          <a:p>
            <a:pPr lvl="1" indent="-342900">
              <a:spcBef>
                <a:spcPts val="0"/>
              </a:spcBef>
              <a:buFont typeface="Wingdings" charset="2"/>
              <a:buChar char="Ø"/>
            </a:pPr>
            <a:r>
              <a:rPr lang="en-US" sz="2400" dirty="0">
                <a:solidFill>
                  <a:schemeClr val="accent5">
                    <a:lumMod val="50000"/>
                  </a:schemeClr>
                </a:solidFill>
                <a:cs typeface="Arial" pitchFamily="34" charset="0"/>
              </a:rPr>
              <a:t>Contributions to WPI may demonstrate an external impact if they are disseminated and recognized externally</a:t>
            </a:r>
          </a:p>
          <a:p>
            <a:pPr lvl="1" indent="-342900">
              <a:spcBef>
                <a:spcPts val="0"/>
              </a:spcBef>
              <a:buFont typeface="Wingdings" charset="2"/>
              <a:buChar char="Ø"/>
            </a:pPr>
            <a:endParaRPr lang="en-US" sz="2400" dirty="0">
              <a:solidFill>
                <a:schemeClr val="accent5">
                  <a:lumMod val="50000"/>
                </a:schemeClr>
              </a:solidFill>
              <a:cs typeface="Arial" pitchFamily="34" charset="0"/>
            </a:endParaRPr>
          </a:p>
        </p:txBody>
      </p:sp>
    </p:spTree>
    <p:extLst>
      <p:ext uri="{BB962C8B-B14F-4D97-AF65-F5344CB8AC3E}">
        <p14:creationId xmlns:p14="http://schemas.microsoft.com/office/powerpoint/2010/main" val="164222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229600" cy="4724400"/>
          </a:xfrm>
        </p:spPr>
        <p:txBody>
          <a:bodyPr>
            <a:noAutofit/>
          </a:bodyPr>
          <a:lstStyle/>
          <a:p>
            <a:r>
              <a:rPr lang="en-US" b="1" dirty="0"/>
              <a:t>Record</a:t>
            </a:r>
            <a:r>
              <a:rPr lang="en-US" dirty="0"/>
              <a:t> (cumulative) </a:t>
            </a:r>
            <a:r>
              <a:rPr lang="en-US" b="1" dirty="0"/>
              <a:t>of scholarship</a:t>
            </a:r>
            <a:r>
              <a:rPr lang="en-US" dirty="0"/>
              <a:t> along a </a:t>
            </a:r>
            <a:r>
              <a:rPr lang="en-US" b="1" dirty="0"/>
              <a:t>continuum</a:t>
            </a:r>
            <a:r>
              <a:rPr lang="en-US" dirty="0"/>
              <a:t> (valued equally by WPI):</a:t>
            </a:r>
          </a:p>
          <a:p>
            <a:pPr lvl="1"/>
            <a:r>
              <a:rPr lang="en-US" sz="2400" i="1" dirty="0">
                <a:solidFill>
                  <a:srgbClr val="AB192D"/>
                </a:solidFill>
              </a:rPr>
              <a:t>Scholarship of Discovery</a:t>
            </a:r>
          </a:p>
          <a:p>
            <a:pPr lvl="1"/>
            <a:r>
              <a:rPr lang="en-US" sz="2400" i="1" dirty="0">
                <a:solidFill>
                  <a:srgbClr val="AB192D"/>
                </a:solidFill>
              </a:rPr>
              <a:t>Scholarship of Integration</a:t>
            </a:r>
          </a:p>
          <a:p>
            <a:pPr lvl="1"/>
            <a:r>
              <a:rPr lang="en-US" sz="2400" i="1" dirty="0">
                <a:solidFill>
                  <a:srgbClr val="AB192D"/>
                </a:solidFill>
              </a:rPr>
              <a:t>Scholarship of Application and Practice</a:t>
            </a:r>
          </a:p>
          <a:p>
            <a:pPr lvl="1"/>
            <a:r>
              <a:rPr lang="en-US" sz="2400" i="1" dirty="0">
                <a:solidFill>
                  <a:srgbClr val="AB192D"/>
                </a:solidFill>
              </a:rPr>
              <a:t>Scholarship of Teaching and Learning</a:t>
            </a:r>
          </a:p>
          <a:p>
            <a:pPr lvl="1"/>
            <a:r>
              <a:rPr lang="en-US" sz="2400" i="1" dirty="0">
                <a:solidFill>
                  <a:srgbClr val="AB192D"/>
                </a:solidFill>
              </a:rPr>
              <a:t>Scholarship of Engagement</a:t>
            </a:r>
          </a:p>
          <a:p>
            <a:r>
              <a:rPr lang="en-US" dirty="0"/>
              <a:t>Scholarship is </a:t>
            </a:r>
            <a:r>
              <a:rPr lang="en-US" i="1" dirty="0"/>
              <a:t>public</a:t>
            </a:r>
            <a:r>
              <a:rPr lang="en-US" dirty="0"/>
              <a:t>, </a:t>
            </a:r>
            <a:r>
              <a:rPr lang="en-US" i="1" dirty="0"/>
              <a:t>available</a:t>
            </a:r>
            <a:r>
              <a:rPr lang="en-US" dirty="0"/>
              <a:t> to members of the scholarly community, and amenable to </a:t>
            </a:r>
            <a:r>
              <a:rPr lang="en-US" i="1" dirty="0"/>
              <a:t>review </a:t>
            </a:r>
            <a:r>
              <a:rPr lang="en-US" dirty="0"/>
              <a:t>and </a:t>
            </a:r>
            <a:r>
              <a:rPr lang="en-US" i="1" dirty="0"/>
              <a:t>critique </a:t>
            </a:r>
            <a:r>
              <a:rPr lang="en-US" dirty="0"/>
              <a:t>by peers</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11</a:t>
            </a:fld>
            <a:endParaRPr lang="en-US" dirty="0"/>
          </a:p>
        </p:txBody>
      </p:sp>
      <p:sp>
        <p:nvSpPr>
          <p:cNvPr id="5" name="Title 4"/>
          <p:cNvSpPr>
            <a:spLocks noGrp="1"/>
          </p:cNvSpPr>
          <p:nvPr>
            <p:ph type="title"/>
          </p:nvPr>
        </p:nvSpPr>
        <p:spPr/>
        <p:txBody>
          <a:bodyPr/>
          <a:lstStyle/>
          <a:p>
            <a:r>
              <a:rPr lang="en-US" dirty="0"/>
              <a:t/>
            </a:r>
            <a:br>
              <a:rPr lang="en-US" dirty="0"/>
            </a:br>
            <a:r>
              <a:rPr lang="en-US" dirty="0"/>
              <a:t>Scholarly contributions across scholarship, teaching, and service</a:t>
            </a:r>
          </a:p>
        </p:txBody>
      </p:sp>
    </p:spTree>
    <p:extLst>
      <p:ext uri="{BB962C8B-B14F-4D97-AF65-F5344CB8AC3E}">
        <p14:creationId xmlns:p14="http://schemas.microsoft.com/office/powerpoint/2010/main" val="16455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361" y="1367963"/>
            <a:ext cx="7989277" cy="5216769"/>
          </a:xfrm>
        </p:spPr>
        <p:txBody>
          <a:bodyPr>
            <a:normAutofit lnSpcReduction="10000"/>
          </a:bodyPr>
          <a:lstStyle/>
          <a:p>
            <a:pPr marL="0" indent="0">
              <a:buNone/>
            </a:pPr>
            <a:r>
              <a:rPr lang="en-US" sz="2400" i="1" dirty="0">
                <a:solidFill>
                  <a:srgbClr val="AB192D"/>
                </a:solidFill>
              </a:rPr>
              <a:t>Promotion to </a:t>
            </a:r>
            <a:r>
              <a:rPr lang="en-US" sz="2400" b="1" i="1" dirty="0">
                <a:solidFill>
                  <a:srgbClr val="AB192D"/>
                </a:solidFill>
              </a:rPr>
              <a:t>Associate</a:t>
            </a:r>
            <a:r>
              <a:rPr lang="en-US" sz="2400" i="1" dirty="0">
                <a:solidFill>
                  <a:srgbClr val="AB192D"/>
                </a:solidFill>
              </a:rPr>
              <a:t> </a:t>
            </a:r>
            <a:r>
              <a:rPr lang="en-US" sz="2400" b="1" i="1" dirty="0">
                <a:solidFill>
                  <a:srgbClr val="AB192D"/>
                </a:solidFill>
              </a:rPr>
              <a:t>Teaching Professor</a:t>
            </a:r>
            <a:r>
              <a:rPr lang="en-US" sz="2400" b="1" dirty="0">
                <a:solidFill>
                  <a:srgbClr val="AB192D"/>
                </a:solidFill>
              </a:rPr>
              <a:t> </a:t>
            </a:r>
          </a:p>
          <a:p>
            <a:r>
              <a:rPr lang="en-US" sz="2400" dirty="0">
                <a:solidFill>
                  <a:srgbClr val="000000"/>
                </a:solidFill>
              </a:rPr>
              <a:t>The candidate must have exhibited </a:t>
            </a:r>
            <a:r>
              <a:rPr lang="en-US" sz="2400" b="1" dirty="0">
                <a:solidFill>
                  <a:srgbClr val="000000"/>
                </a:solidFill>
              </a:rPr>
              <a:t>high quality teaching</a:t>
            </a:r>
            <a:r>
              <a:rPr lang="en-US" sz="2400" dirty="0">
                <a:solidFill>
                  <a:srgbClr val="000000"/>
                </a:solidFill>
              </a:rPr>
              <a:t> </a:t>
            </a:r>
            <a:endParaRPr lang="en-US" dirty="0">
              <a:solidFill>
                <a:srgbClr val="000000"/>
              </a:solidFill>
            </a:endParaRPr>
          </a:p>
          <a:p>
            <a:r>
              <a:rPr lang="en-US" sz="2400" b="1" dirty="0">
                <a:solidFill>
                  <a:srgbClr val="000000"/>
                </a:solidFill>
              </a:rPr>
              <a:t>Service</a:t>
            </a:r>
            <a:r>
              <a:rPr lang="en-US" sz="2400" dirty="0">
                <a:solidFill>
                  <a:srgbClr val="000000"/>
                </a:solidFill>
              </a:rPr>
              <a:t> is valued and considered in the review</a:t>
            </a:r>
          </a:p>
          <a:p>
            <a:pPr marL="0" indent="0">
              <a:spcBef>
                <a:spcPts val="1200"/>
              </a:spcBef>
              <a:buNone/>
            </a:pPr>
            <a:r>
              <a:rPr lang="en-US" sz="2400" i="1" dirty="0">
                <a:solidFill>
                  <a:srgbClr val="AB192D"/>
                </a:solidFill>
              </a:rPr>
              <a:t>Promotion to </a:t>
            </a:r>
            <a:r>
              <a:rPr lang="en-US" sz="2400" b="1" i="1" dirty="0">
                <a:solidFill>
                  <a:srgbClr val="AB192D"/>
                </a:solidFill>
              </a:rPr>
              <a:t>Full</a:t>
            </a:r>
            <a:r>
              <a:rPr lang="en-US" sz="2400" i="1" dirty="0">
                <a:solidFill>
                  <a:srgbClr val="AB192D"/>
                </a:solidFill>
              </a:rPr>
              <a:t> </a:t>
            </a:r>
            <a:r>
              <a:rPr lang="en-US" sz="2400" b="1" i="1" dirty="0">
                <a:solidFill>
                  <a:srgbClr val="AB192D"/>
                </a:solidFill>
              </a:rPr>
              <a:t>Teaching Professor</a:t>
            </a:r>
            <a:r>
              <a:rPr lang="en-US" sz="2400" i="1" dirty="0">
                <a:solidFill>
                  <a:srgbClr val="AB192D"/>
                </a:solidFill>
              </a:rPr>
              <a:t>:</a:t>
            </a:r>
            <a:endParaRPr lang="en-US" sz="2400" baseline="30000" dirty="0">
              <a:solidFill>
                <a:srgbClr val="AB192D"/>
              </a:solidFill>
            </a:endParaRPr>
          </a:p>
          <a:p>
            <a:r>
              <a:rPr lang="en-US" sz="2400" i="1" dirty="0">
                <a:solidFill>
                  <a:srgbClr val="000000"/>
                </a:solidFill>
              </a:rPr>
              <a:t>Recent</a:t>
            </a:r>
            <a:r>
              <a:rPr lang="en-US" sz="2400" dirty="0">
                <a:solidFill>
                  <a:srgbClr val="000000"/>
                </a:solidFill>
              </a:rPr>
              <a:t> accomplishments of </a:t>
            </a:r>
            <a:r>
              <a:rPr lang="en-US" sz="2400" b="1" dirty="0">
                <a:solidFill>
                  <a:srgbClr val="000000"/>
                </a:solidFill>
              </a:rPr>
              <a:t>high quality </a:t>
            </a:r>
            <a:r>
              <a:rPr lang="en-US" sz="2400" dirty="0">
                <a:solidFill>
                  <a:srgbClr val="000000"/>
                </a:solidFill>
              </a:rPr>
              <a:t>in teaching</a:t>
            </a:r>
            <a:r>
              <a:rPr lang="en-US" sz="2400" b="1" dirty="0">
                <a:solidFill>
                  <a:srgbClr val="000000"/>
                </a:solidFill>
              </a:rPr>
              <a:t> </a:t>
            </a:r>
            <a:r>
              <a:rPr lang="en-US" sz="2400" dirty="0">
                <a:solidFill>
                  <a:srgbClr val="000000"/>
                </a:solidFill>
              </a:rPr>
              <a:t>as well as </a:t>
            </a:r>
          </a:p>
          <a:p>
            <a:r>
              <a:rPr lang="en-US" sz="2400" dirty="0">
                <a:solidFill>
                  <a:srgbClr val="000000"/>
                </a:solidFill>
              </a:rPr>
              <a:t>Demonstrated </a:t>
            </a:r>
            <a:r>
              <a:rPr lang="en-US" sz="2400" b="1" dirty="0">
                <a:solidFill>
                  <a:srgbClr val="000000"/>
                </a:solidFill>
              </a:rPr>
              <a:t>leadership</a:t>
            </a:r>
            <a:r>
              <a:rPr lang="en-US" sz="2400" dirty="0">
                <a:solidFill>
                  <a:srgbClr val="000000"/>
                </a:solidFill>
              </a:rPr>
              <a:t> in some aspect of teaching </a:t>
            </a:r>
          </a:p>
          <a:p>
            <a:r>
              <a:rPr lang="en-US" sz="2400" b="1" dirty="0">
                <a:solidFill>
                  <a:srgbClr val="000000"/>
                </a:solidFill>
              </a:rPr>
              <a:t>Leadership</a:t>
            </a:r>
            <a:r>
              <a:rPr lang="en-US" sz="2400" dirty="0">
                <a:solidFill>
                  <a:srgbClr val="000000"/>
                </a:solidFill>
              </a:rPr>
              <a:t> must be </a:t>
            </a:r>
            <a:r>
              <a:rPr lang="en-US" sz="2400" i="1" dirty="0">
                <a:solidFill>
                  <a:srgbClr val="000000"/>
                </a:solidFill>
              </a:rPr>
              <a:t>recognized by peers within WPI</a:t>
            </a:r>
            <a:r>
              <a:rPr lang="en-US" sz="2400" dirty="0">
                <a:solidFill>
                  <a:srgbClr val="000000"/>
                </a:solidFill>
              </a:rPr>
              <a:t>; acknowledgement by </a:t>
            </a:r>
            <a:r>
              <a:rPr lang="en-US" sz="2400" i="1" dirty="0">
                <a:solidFill>
                  <a:srgbClr val="000000"/>
                </a:solidFill>
              </a:rPr>
              <a:t>external peers </a:t>
            </a:r>
            <a:r>
              <a:rPr lang="en-US" sz="2400" dirty="0">
                <a:solidFill>
                  <a:srgbClr val="000000"/>
                </a:solidFill>
              </a:rPr>
              <a:t>is viewed favorably</a:t>
            </a:r>
          </a:p>
          <a:p>
            <a:r>
              <a:rPr lang="en-US" sz="2400" b="1" dirty="0">
                <a:solidFill>
                  <a:srgbClr val="000000"/>
                </a:solidFill>
              </a:rPr>
              <a:t>Service</a:t>
            </a:r>
            <a:r>
              <a:rPr lang="en-US" sz="2400" dirty="0">
                <a:solidFill>
                  <a:srgbClr val="000000"/>
                </a:solidFill>
              </a:rPr>
              <a:t> is valued and considered in the review</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12</a:t>
            </a:fld>
            <a:endParaRPr lang="en-US" dirty="0"/>
          </a:p>
        </p:txBody>
      </p:sp>
      <p:sp>
        <p:nvSpPr>
          <p:cNvPr id="5" name="Title 4"/>
          <p:cNvSpPr>
            <a:spLocks noGrp="1"/>
          </p:cNvSpPr>
          <p:nvPr>
            <p:ph type="title"/>
          </p:nvPr>
        </p:nvSpPr>
        <p:spPr/>
        <p:txBody>
          <a:bodyPr/>
          <a:lstStyle/>
          <a:p>
            <a:r>
              <a:rPr lang="en-US" dirty="0"/>
              <a:t>Criteria for TRT </a:t>
            </a:r>
            <a:r>
              <a:rPr lang="en-US" dirty="0">
                <a:solidFill>
                  <a:srgbClr val="AB192D"/>
                </a:solidFill>
              </a:rPr>
              <a:t>Teaching</a:t>
            </a:r>
            <a:r>
              <a:rPr lang="en-US" dirty="0"/>
              <a:t> Ranks</a:t>
            </a:r>
          </a:p>
        </p:txBody>
      </p:sp>
    </p:spTree>
    <p:extLst>
      <p:ext uri="{BB962C8B-B14F-4D97-AF65-F5344CB8AC3E}">
        <p14:creationId xmlns:p14="http://schemas.microsoft.com/office/powerpoint/2010/main" val="276337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Criteria for TRT </a:t>
            </a:r>
            <a:r>
              <a:rPr lang="en-US" b="1" dirty="0">
                <a:solidFill>
                  <a:srgbClr val="AB192D"/>
                </a:solidFill>
              </a:rPr>
              <a:t>Research </a:t>
            </a:r>
            <a:r>
              <a:rPr lang="en-US" b="1" dirty="0">
                <a:solidFill>
                  <a:schemeClr val="tx1"/>
                </a:solidFill>
              </a:rPr>
              <a:t>Ranks</a:t>
            </a:r>
          </a:p>
        </p:txBody>
      </p:sp>
      <p:sp>
        <p:nvSpPr>
          <p:cNvPr id="3" name="Content Placeholder 2"/>
          <p:cNvSpPr>
            <a:spLocks noGrp="1"/>
          </p:cNvSpPr>
          <p:nvPr>
            <p:ph idx="1"/>
          </p:nvPr>
        </p:nvSpPr>
        <p:spPr>
          <a:xfrm>
            <a:off x="591526" y="1384736"/>
            <a:ext cx="7960947" cy="4939864"/>
          </a:xfrm>
        </p:spPr>
        <p:txBody>
          <a:bodyPr>
            <a:normAutofit lnSpcReduction="10000"/>
          </a:bodyPr>
          <a:lstStyle/>
          <a:p>
            <a:pPr marL="0" indent="0">
              <a:buNone/>
            </a:pPr>
            <a:r>
              <a:rPr lang="en-US" sz="2400" i="1" dirty="0">
                <a:solidFill>
                  <a:srgbClr val="AB192D"/>
                </a:solidFill>
              </a:rPr>
              <a:t>Promotion to </a:t>
            </a:r>
            <a:r>
              <a:rPr lang="en-US" sz="2400" b="1" i="1" dirty="0">
                <a:solidFill>
                  <a:srgbClr val="AB192D"/>
                </a:solidFill>
              </a:rPr>
              <a:t>Associate Research Professor</a:t>
            </a:r>
            <a:r>
              <a:rPr lang="en-US" sz="2400" i="1" dirty="0">
                <a:solidFill>
                  <a:srgbClr val="AB192D"/>
                </a:solidFill>
              </a:rPr>
              <a:t>:</a:t>
            </a:r>
          </a:p>
          <a:p>
            <a:r>
              <a:rPr lang="en-US" sz="2400" dirty="0">
                <a:solidFill>
                  <a:srgbClr val="000000"/>
                </a:solidFill>
              </a:rPr>
              <a:t>The candidate must have exhibited </a:t>
            </a:r>
            <a:r>
              <a:rPr lang="en-US" sz="2400" b="1" dirty="0">
                <a:solidFill>
                  <a:srgbClr val="000000"/>
                </a:solidFill>
              </a:rPr>
              <a:t>high quality scholarship</a:t>
            </a:r>
            <a:r>
              <a:rPr lang="en-US" sz="2400" dirty="0">
                <a:solidFill>
                  <a:srgbClr val="000000"/>
                </a:solidFill>
              </a:rPr>
              <a:t> </a:t>
            </a:r>
          </a:p>
          <a:p>
            <a:r>
              <a:rPr lang="en-US" sz="2400" b="1" dirty="0">
                <a:solidFill>
                  <a:srgbClr val="000000"/>
                </a:solidFill>
              </a:rPr>
              <a:t>Service</a:t>
            </a:r>
            <a:r>
              <a:rPr lang="en-US" sz="2400" dirty="0">
                <a:solidFill>
                  <a:srgbClr val="000000"/>
                </a:solidFill>
              </a:rPr>
              <a:t> is valued and considered in the review </a:t>
            </a:r>
          </a:p>
          <a:p>
            <a:pPr marL="0" indent="0">
              <a:spcBef>
                <a:spcPts val="1200"/>
              </a:spcBef>
              <a:buNone/>
            </a:pPr>
            <a:r>
              <a:rPr lang="en-US" sz="2400" i="1" dirty="0">
                <a:solidFill>
                  <a:srgbClr val="AB192D"/>
                </a:solidFill>
              </a:rPr>
              <a:t>Promotion to </a:t>
            </a:r>
            <a:r>
              <a:rPr lang="en-US" sz="2400" b="1" i="1" dirty="0">
                <a:solidFill>
                  <a:srgbClr val="AB192D"/>
                </a:solidFill>
              </a:rPr>
              <a:t>Full Research Professor</a:t>
            </a:r>
            <a:r>
              <a:rPr lang="en-US" sz="2400" i="1" dirty="0">
                <a:solidFill>
                  <a:srgbClr val="AB192D"/>
                </a:solidFill>
              </a:rPr>
              <a:t>:</a:t>
            </a:r>
          </a:p>
          <a:p>
            <a:r>
              <a:rPr lang="en-US" i="1" dirty="0">
                <a:solidFill>
                  <a:srgbClr val="000000"/>
                </a:solidFill>
              </a:rPr>
              <a:t>Recent</a:t>
            </a:r>
            <a:r>
              <a:rPr lang="en-US" dirty="0">
                <a:solidFill>
                  <a:srgbClr val="000000"/>
                </a:solidFill>
              </a:rPr>
              <a:t> accomplishments </a:t>
            </a:r>
            <a:r>
              <a:rPr lang="en-US" sz="2400" dirty="0">
                <a:solidFill>
                  <a:srgbClr val="000000"/>
                </a:solidFill>
              </a:rPr>
              <a:t>of </a:t>
            </a:r>
            <a:r>
              <a:rPr lang="en-US" sz="2400" b="1" dirty="0">
                <a:solidFill>
                  <a:srgbClr val="000000"/>
                </a:solidFill>
              </a:rPr>
              <a:t>high quality </a:t>
            </a:r>
            <a:r>
              <a:rPr lang="en-US" dirty="0">
                <a:solidFill>
                  <a:srgbClr val="000000"/>
                </a:solidFill>
              </a:rPr>
              <a:t>in scholarship/creativity and</a:t>
            </a:r>
            <a:endParaRPr lang="en-US" sz="2400" b="1" dirty="0">
              <a:solidFill>
                <a:srgbClr val="000000"/>
              </a:solidFill>
            </a:endParaRPr>
          </a:p>
          <a:p>
            <a:r>
              <a:rPr lang="en-US" dirty="0">
                <a:solidFill>
                  <a:srgbClr val="000000"/>
                </a:solidFill>
              </a:rPr>
              <a:t>D</a:t>
            </a:r>
            <a:r>
              <a:rPr lang="en-US" sz="2400" dirty="0">
                <a:solidFill>
                  <a:srgbClr val="000000"/>
                </a:solidFill>
              </a:rPr>
              <a:t>emonstrated </a:t>
            </a:r>
            <a:r>
              <a:rPr lang="en-US" sz="2400" b="1" dirty="0">
                <a:solidFill>
                  <a:srgbClr val="000000"/>
                </a:solidFill>
              </a:rPr>
              <a:t>leadership</a:t>
            </a:r>
            <a:r>
              <a:rPr lang="en-US" sz="2400" dirty="0">
                <a:solidFill>
                  <a:srgbClr val="000000"/>
                </a:solidFill>
              </a:rPr>
              <a:t> in scholarship /creativity. </a:t>
            </a:r>
          </a:p>
          <a:p>
            <a:r>
              <a:rPr lang="en-US" sz="2400" b="1" dirty="0">
                <a:solidFill>
                  <a:srgbClr val="000000"/>
                </a:solidFill>
              </a:rPr>
              <a:t>Leadership</a:t>
            </a:r>
            <a:r>
              <a:rPr lang="en-US" sz="2400" dirty="0">
                <a:solidFill>
                  <a:srgbClr val="000000"/>
                </a:solidFill>
              </a:rPr>
              <a:t> must be recognized by </a:t>
            </a:r>
            <a:r>
              <a:rPr lang="en-US" sz="2400" i="1" dirty="0">
                <a:solidFill>
                  <a:srgbClr val="000000"/>
                </a:solidFill>
              </a:rPr>
              <a:t>peers within WPI</a:t>
            </a:r>
            <a:r>
              <a:rPr lang="en-US" sz="2400" dirty="0">
                <a:solidFill>
                  <a:srgbClr val="000000"/>
                </a:solidFill>
              </a:rPr>
              <a:t>, and by knowledgeable people </a:t>
            </a:r>
            <a:r>
              <a:rPr lang="en-US" sz="2400" i="1" dirty="0">
                <a:solidFill>
                  <a:srgbClr val="000000"/>
                </a:solidFill>
              </a:rPr>
              <a:t>outside WPI </a:t>
            </a:r>
          </a:p>
          <a:p>
            <a:r>
              <a:rPr lang="en-US" sz="2400" b="1" dirty="0">
                <a:solidFill>
                  <a:srgbClr val="000000"/>
                </a:solidFill>
              </a:rPr>
              <a:t>Service</a:t>
            </a:r>
            <a:r>
              <a:rPr lang="en-US" sz="2400" dirty="0">
                <a:solidFill>
                  <a:srgbClr val="000000"/>
                </a:solidFill>
              </a:rPr>
              <a:t> is valued and considered in the review.</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13</a:t>
            </a:fld>
            <a:endParaRPr lang="en-US" dirty="0"/>
          </a:p>
        </p:txBody>
      </p:sp>
    </p:spTree>
    <p:extLst>
      <p:ext uri="{BB962C8B-B14F-4D97-AF65-F5344CB8AC3E}">
        <p14:creationId xmlns:p14="http://schemas.microsoft.com/office/powerpoint/2010/main" val="283304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Criteria for POP Reappointments</a:t>
            </a:r>
          </a:p>
        </p:txBody>
      </p:sp>
      <p:sp>
        <p:nvSpPr>
          <p:cNvPr id="3" name="Content Placeholder 2"/>
          <p:cNvSpPr>
            <a:spLocks noGrp="1"/>
          </p:cNvSpPr>
          <p:nvPr>
            <p:ph idx="1"/>
          </p:nvPr>
        </p:nvSpPr>
        <p:spPr/>
        <p:txBody>
          <a:bodyPr>
            <a:normAutofit/>
          </a:bodyPr>
          <a:lstStyle/>
          <a:p>
            <a:pPr marL="0" indent="0">
              <a:buNone/>
            </a:pPr>
            <a:r>
              <a:rPr lang="en-US" i="1" dirty="0">
                <a:solidFill>
                  <a:srgbClr val="AC2B37"/>
                </a:solidFill>
              </a:rPr>
              <a:t> Reappointment as </a:t>
            </a:r>
            <a:r>
              <a:rPr lang="en-US" b="1" i="1" dirty="0">
                <a:solidFill>
                  <a:srgbClr val="AC2B37"/>
                </a:solidFill>
              </a:rPr>
              <a:t>Professor of Practice</a:t>
            </a:r>
            <a:r>
              <a:rPr lang="en-US" i="1" dirty="0">
                <a:solidFill>
                  <a:srgbClr val="AC2B37"/>
                </a:solidFill>
              </a:rPr>
              <a:t>:</a:t>
            </a:r>
          </a:p>
          <a:p>
            <a:r>
              <a:rPr lang="en-US" b="1" dirty="0">
                <a:solidFill>
                  <a:srgbClr val="000000"/>
                </a:solidFill>
              </a:rPr>
              <a:t>High quality teaching</a:t>
            </a:r>
          </a:p>
          <a:p>
            <a:r>
              <a:rPr lang="en-US" i="1" dirty="0">
                <a:solidFill>
                  <a:srgbClr val="000000"/>
                </a:solidFill>
              </a:rPr>
              <a:t>Continues</a:t>
            </a:r>
            <a:r>
              <a:rPr lang="en-US" dirty="0">
                <a:solidFill>
                  <a:srgbClr val="000000"/>
                </a:solidFill>
              </a:rPr>
              <a:t> to bring a </a:t>
            </a:r>
            <a:r>
              <a:rPr lang="en-US" b="1" dirty="0">
                <a:solidFill>
                  <a:srgbClr val="000000"/>
                </a:solidFill>
              </a:rPr>
              <a:t>unique, current area of expertise</a:t>
            </a:r>
            <a:r>
              <a:rPr lang="en-US" dirty="0">
                <a:solidFill>
                  <a:srgbClr val="000000"/>
                </a:solidFill>
              </a:rPr>
              <a:t>, by virtue</a:t>
            </a:r>
            <a:r>
              <a:rPr lang="en-US" i="1" dirty="0">
                <a:solidFill>
                  <a:srgbClr val="000000"/>
                </a:solidFill>
              </a:rPr>
              <a:t> of </a:t>
            </a:r>
            <a:r>
              <a:rPr lang="en-US" b="1" dirty="0">
                <a:solidFill>
                  <a:srgbClr val="000000"/>
                </a:solidFill>
              </a:rPr>
              <a:t>non-academic </a:t>
            </a:r>
            <a:r>
              <a:rPr lang="en-US" dirty="0">
                <a:solidFill>
                  <a:srgbClr val="000000"/>
                </a:solidFill>
              </a:rPr>
              <a:t>industry-related experiences </a:t>
            </a:r>
          </a:p>
          <a:p>
            <a:pPr marL="0" indent="0">
              <a:buNone/>
            </a:pPr>
            <a:r>
              <a:rPr lang="en-US" dirty="0">
                <a:solidFill>
                  <a:srgbClr val="000000"/>
                </a:solidFill>
              </a:rPr>
              <a:t> </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14</a:t>
            </a:fld>
            <a:endParaRPr lang="en-US" dirty="0"/>
          </a:p>
        </p:txBody>
      </p:sp>
    </p:spTree>
    <p:extLst>
      <p:ext uri="{BB962C8B-B14F-4D97-AF65-F5344CB8AC3E}">
        <p14:creationId xmlns:p14="http://schemas.microsoft.com/office/powerpoint/2010/main" val="63072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Eligibility</a:t>
            </a:r>
          </a:p>
        </p:txBody>
      </p:sp>
      <p:sp useBgFill="1">
        <p:nvSpPr>
          <p:cNvPr id="3" name="Content Placeholder 2"/>
          <p:cNvSpPr>
            <a:spLocks noGrp="1"/>
          </p:cNvSpPr>
          <p:nvPr>
            <p:ph idx="1"/>
          </p:nvPr>
        </p:nvSpPr>
        <p:spPr/>
        <p:txBody>
          <a:bodyPr>
            <a:normAutofit fontScale="85000" lnSpcReduction="20000"/>
          </a:bodyPr>
          <a:lstStyle/>
          <a:p>
            <a:pPr marL="0" indent="0">
              <a:buNone/>
            </a:pPr>
            <a:r>
              <a:rPr lang="en-US" sz="3400" b="1" dirty="0"/>
              <a:t>Typically </a:t>
            </a:r>
            <a:r>
              <a:rPr lang="en-US" sz="3400" b="1" dirty="0">
                <a:solidFill>
                  <a:srgbClr val="C00000"/>
                </a:solidFill>
              </a:rPr>
              <a:t>complete 5 years in rank </a:t>
            </a:r>
            <a:r>
              <a:rPr lang="en-US" sz="3400" b="1" dirty="0"/>
              <a:t>before review:</a:t>
            </a:r>
          </a:p>
          <a:p>
            <a:r>
              <a:rPr lang="en-US" sz="3100" b="1" dirty="0">
                <a:solidFill>
                  <a:srgbClr val="C00000"/>
                </a:solidFill>
                <a:latin typeface="Verdana"/>
                <a:ea typeface="Verdana"/>
                <a:cs typeface="Verdana"/>
              </a:rPr>
              <a:t>Professor:</a:t>
            </a:r>
            <a:r>
              <a:rPr lang="en-US" sz="3100" b="1" dirty="0">
                <a:latin typeface="Verdana"/>
                <a:ea typeface="Verdana"/>
                <a:cs typeface="Verdana"/>
              </a:rPr>
              <a:t> </a:t>
            </a:r>
            <a:r>
              <a:rPr lang="en-US" sz="3100" dirty="0">
                <a:latin typeface="Verdana"/>
                <a:ea typeface="Verdana"/>
                <a:cs typeface="Verdana"/>
              </a:rPr>
              <a:t>Minimum </a:t>
            </a:r>
            <a:r>
              <a:rPr lang="en-US" sz="3100" b="1" dirty="0">
                <a:latin typeface="Verdana"/>
                <a:ea typeface="Verdana"/>
                <a:cs typeface="Verdana"/>
              </a:rPr>
              <a:t>3</a:t>
            </a:r>
            <a:r>
              <a:rPr lang="en-US" sz="3100" dirty="0">
                <a:latin typeface="Verdana"/>
                <a:ea typeface="Verdana"/>
                <a:cs typeface="Verdana"/>
              </a:rPr>
              <a:t> years as </a:t>
            </a:r>
            <a:r>
              <a:rPr lang="en-US" sz="3100" b="1" dirty="0">
                <a:latin typeface="Verdana"/>
                <a:ea typeface="Verdana"/>
                <a:cs typeface="Verdana"/>
              </a:rPr>
              <a:t>Associate Professor</a:t>
            </a:r>
            <a:r>
              <a:rPr lang="en-US" sz="3100" dirty="0">
                <a:latin typeface="Verdana"/>
                <a:ea typeface="Verdana"/>
                <a:cs typeface="Verdana"/>
              </a:rPr>
              <a:t> at WPI,</a:t>
            </a:r>
            <a:r>
              <a:rPr lang="en-US" sz="3100" b="1" dirty="0">
                <a:latin typeface="Verdana"/>
                <a:ea typeface="Verdana"/>
                <a:cs typeface="Verdana"/>
              </a:rPr>
              <a:t> </a:t>
            </a:r>
            <a:r>
              <a:rPr lang="en-US" sz="3100" dirty="0">
                <a:latin typeface="Verdana"/>
                <a:ea typeface="Verdana"/>
                <a:cs typeface="Verdana"/>
              </a:rPr>
              <a:t>normally at least </a:t>
            </a:r>
            <a:r>
              <a:rPr lang="en-US" sz="3100" b="1" dirty="0">
                <a:latin typeface="Verdana"/>
                <a:ea typeface="Verdana"/>
                <a:cs typeface="Verdana"/>
              </a:rPr>
              <a:t>5</a:t>
            </a:r>
            <a:r>
              <a:rPr lang="en-US" sz="3100" dirty="0">
                <a:latin typeface="Verdana"/>
                <a:ea typeface="Verdana"/>
                <a:cs typeface="Verdana"/>
              </a:rPr>
              <a:t> years</a:t>
            </a:r>
          </a:p>
          <a:p>
            <a:r>
              <a:rPr lang="en-US" sz="3100" b="1" dirty="0">
                <a:solidFill>
                  <a:srgbClr val="C00000"/>
                </a:solidFill>
              </a:rPr>
              <a:t>Associate teaching professor: </a:t>
            </a:r>
            <a:r>
              <a:rPr lang="en-US" sz="3100" dirty="0">
                <a:latin typeface="Verdana"/>
                <a:ea typeface="Verdana"/>
                <a:cs typeface="Verdana"/>
              </a:rPr>
              <a:t>Minimum </a:t>
            </a:r>
            <a:r>
              <a:rPr lang="en-US" sz="3100" b="1" dirty="0">
                <a:latin typeface="Verdana"/>
                <a:ea typeface="Verdana"/>
                <a:cs typeface="Verdana"/>
              </a:rPr>
              <a:t>3</a:t>
            </a:r>
            <a:r>
              <a:rPr lang="en-US" sz="3100" dirty="0">
                <a:latin typeface="Verdana"/>
                <a:ea typeface="Verdana"/>
                <a:cs typeface="Verdana"/>
              </a:rPr>
              <a:t> years as </a:t>
            </a:r>
            <a:r>
              <a:rPr lang="en-US" sz="3100" b="1" dirty="0">
                <a:latin typeface="Verdana"/>
                <a:ea typeface="Verdana"/>
                <a:cs typeface="Verdana"/>
              </a:rPr>
              <a:t>Assistant Teaching Professor</a:t>
            </a:r>
            <a:r>
              <a:rPr lang="en-US" sz="3100" dirty="0">
                <a:latin typeface="Verdana"/>
                <a:ea typeface="Verdana"/>
                <a:cs typeface="Verdana"/>
              </a:rPr>
              <a:t> at WPI,</a:t>
            </a:r>
            <a:r>
              <a:rPr lang="en-US" sz="3100" b="1" dirty="0">
                <a:latin typeface="Verdana"/>
                <a:ea typeface="Verdana"/>
                <a:cs typeface="Verdana"/>
              </a:rPr>
              <a:t> </a:t>
            </a:r>
            <a:r>
              <a:rPr lang="en-US" sz="3100" dirty="0">
                <a:latin typeface="Verdana"/>
                <a:ea typeface="Verdana"/>
                <a:cs typeface="Verdana"/>
              </a:rPr>
              <a:t>normally at least </a:t>
            </a:r>
            <a:r>
              <a:rPr lang="en-US" sz="3100" b="1" dirty="0">
                <a:latin typeface="Verdana"/>
                <a:ea typeface="Verdana"/>
                <a:cs typeface="Verdana"/>
              </a:rPr>
              <a:t>5</a:t>
            </a:r>
            <a:r>
              <a:rPr lang="en-US" sz="3100" dirty="0">
                <a:latin typeface="Verdana"/>
                <a:ea typeface="Verdana"/>
                <a:cs typeface="Verdana"/>
              </a:rPr>
              <a:t> years </a:t>
            </a:r>
          </a:p>
          <a:p>
            <a:r>
              <a:rPr lang="en-US" sz="3100" b="1" dirty="0">
                <a:solidFill>
                  <a:srgbClr val="C00000"/>
                </a:solidFill>
              </a:rPr>
              <a:t>Teaching professor:</a:t>
            </a:r>
            <a:r>
              <a:rPr lang="en-US" sz="3100" dirty="0"/>
              <a:t> Must have demonstrated considerable professional growth and development of qualities of leadership as </a:t>
            </a:r>
            <a:r>
              <a:rPr lang="en-US" sz="3100" b="1" dirty="0"/>
              <a:t>Associate Teaching Professor</a:t>
            </a:r>
            <a:r>
              <a:rPr lang="en-US" sz="3100" dirty="0">
                <a:latin typeface="Verdana"/>
                <a:ea typeface="Verdana"/>
                <a:cs typeface="Verdana"/>
              </a:rPr>
              <a:t>,</a:t>
            </a:r>
            <a:r>
              <a:rPr lang="en-US" sz="3100" b="1" dirty="0">
                <a:latin typeface="Verdana"/>
                <a:ea typeface="Verdana"/>
                <a:cs typeface="Verdana"/>
              </a:rPr>
              <a:t> </a:t>
            </a:r>
            <a:r>
              <a:rPr lang="en-US" sz="3100" dirty="0">
                <a:latin typeface="Verdana"/>
                <a:ea typeface="Verdana"/>
                <a:cs typeface="Verdana"/>
              </a:rPr>
              <a:t>normally at least </a:t>
            </a:r>
            <a:r>
              <a:rPr lang="en-US" sz="3100" b="1" dirty="0">
                <a:latin typeface="Verdana"/>
                <a:ea typeface="Verdana"/>
                <a:cs typeface="Verdana"/>
              </a:rPr>
              <a:t>5</a:t>
            </a:r>
            <a:r>
              <a:rPr lang="en-US" sz="3100" dirty="0">
                <a:latin typeface="Verdana"/>
                <a:ea typeface="Verdana"/>
                <a:cs typeface="Verdana"/>
              </a:rPr>
              <a:t> years </a:t>
            </a:r>
          </a:p>
          <a:p>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15</a:t>
            </a:fld>
            <a:endParaRPr lang="en-US" dirty="0"/>
          </a:p>
        </p:txBody>
      </p:sp>
    </p:spTree>
    <p:extLst>
      <p:ext uri="{BB962C8B-B14F-4D97-AF65-F5344CB8AC3E}">
        <p14:creationId xmlns:p14="http://schemas.microsoft.com/office/powerpoint/2010/main" val="214302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22474" y="1447800"/>
            <a:ext cx="8545326" cy="4343400"/>
          </a:xfrm>
        </p:spPr>
        <p:txBody>
          <a:bodyPr>
            <a:normAutofit fontScale="92500" lnSpcReduction="20000"/>
          </a:bodyPr>
          <a:lstStyle/>
          <a:p>
            <a:pPr marL="746125" indent="-746125">
              <a:spcBef>
                <a:spcPts val="0"/>
              </a:spcBef>
              <a:spcAft>
                <a:spcPts val="300"/>
              </a:spcAft>
              <a:buFont typeface="+mj-lt"/>
              <a:buAutoNum type="arabicPeriod"/>
            </a:pPr>
            <a:r>
              <a:rPr lang="en-US" sz="4200"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sz="4200" dirty="0">
                <a:cs typeface="Arial" pitchFamily="34" charset="0"/>
              </a:rPr>
              <a:t>WPI Promotion Criteria</a:t>
            </a:r>
          </a:p>
          <a:p>
            <a:pPr marL="742950" indent="-742950">
              <a:spcBef>
                <a:spcPts val="0"/>
              </a:spcBef>
              <a:spcAft>
                <a:spcPts val="300"/>
              </a:spcAft>
              <a:buFont typeface="+mj-lt"/>
              <a:buAutoNum type="arabicPeriod" startAt="2"/>
            </a:pPr>
            <a:r>
              <a:rPr lang="en-US" sz="4200" b="1" dirty="0">
                <a:cs typeface="Arial" pitchFamily="34" charset="0"/>
              </a:rPr>
              <a:t>Candidate Dossier</a:t>
            </a:r>
          </a:p>
          <a:p>
            <a:pPr marL="0" indent="0">
              <a:spcBef>
                <a:spcPts val="0"/>
              </a:spcBef>
              <a:spcAft>
                <a:spcPts val="300"/>
              </a:spcAft>
              <a:buNone/>
            </a:pPr>
            <a:r>
              <a:rPr lang="en-US" sz="3500" dirty="0"/>
              <a:t>	</a:t>
            </a:r>
            <a:r>
              <a:rPr lang="en-US" sz="3500" u="sng" dirty="0"/>
              <a:t>Faculty Handbook:</a:t>
            </a:r>
            <a:r>
              <a:rPr lang="en-US" sz="3500" dirty="0"/>
              <a:t/>
            </a:r>
            <a:br>
              <a:rPr lang="en-US" sz="3500" dirty="0"/>
            </a:br>
            <a:r>
              <a:rPr lang="en-US" sz="3500" dirty="0"/>
              <a:t>	</a:t>
            </a:r>
            <a:r>
              <a:rPr lang="en-US" sz="3500" u="sng" dirty="0"/>
              <a:t>Part Two: Policies &amp; Procedures:</a:t>
            </a:r>
            <a:r>
              <a:rPr lang="en-US" sz="3500" dirty="0"/>
              <a:t/>
            </a:r>
            <a:br>
              <a:rPr lang="en-US" sz="3500" dirty="0"/>
            </a:br>
            <a:r>
              <a:rPr lang="en-US" sz="3500" dirty="0"/>
              <a:t>	Section </a:t>
            </a:r>
            <a:r>
              <a:rPr lang="en-US" sz="3600" dirty="0"/>
              <a:t>1.D.1.3</a:t>
            </a:r>
            <a:endParaRPr lang="en-US" sz="3500" dirty="0"/>
          </a:p>
          <a:p>
            <a:pPr marL="746125" indent="-746125">
              <a:spcBef>
                <a:spcPts val="0"/>
              </a:spcBef>
              <a:spcAft>
                <a:spcPts val="300"/>
              </a:spcAft>
              <a:buFont typeface="+mj-lt"/>
              <a:buAutoNum type="arabicPeriod" startAt="4"/>
            </a:pPr>
            <a:r>
              <a:rPr lang="en-US" sz="4200" dirty="0" smtClean="0">
                <a:cs typeface="Arial" pitchFamily="34" charset="0"/>
              </a:rPr>
              <a:t>Promotion </a:t>
            </a:r>
            <a:r>
              <a:rPr lang="en-US" sz="4200" dirty="0">
                <a:cs typeface="Arial" pitchFamily="34" charset="0"/>
              </a:rPr>
              <a:t>Procedures</a:t>
            </a:r>
          </a:p>
          <a:p>
            <a:pPr marL="746125" indent="-746125">
              <a:spcBef>
                <a:spcPts val="0"/>
              </a:spcBef>
              <a:spcAft>
                <a:spcPts val="300"/>
              </a:spcAft>
              <a:buFont typeface="+mj-lt"/>
              <a:buAutoNum type="arabicPeriod" startAt="4"/>
            </a:pPr>
            <a:r>
              <a:rPr lang="en-US" sz="4200" dirty="0">
                <a:cs typeface="Arial" pitchFamily="34" charset="0"/>
              </a:rPr>
              <a:t>Promotion Schedules</a:t>
            </a:r>
          </a:p>
          <a:p>
            <a:pPr marL="746125" indent="-746125">
              <a:spcBef>
                <a:spcPts val="0"/>
              </a:spcBef>
              <a:spcAft>
                <a:spcPts val="300"/>
              </a:spcAft>
              <a:buFont typeface="+mj-lt"/>
              <a:buAutoNum type="arabicPeriod" startAt="4"/>
            </a:pPr>
            <a:r>
              <a:rPr lang="en-US" sz="4200"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16</a:t>
            </a:fld>
            <a:endParaRPr lang="en-US" dirty="0"/>
          </a:p>
        </p:txBody>
      </p:sp>
      <p:sp>
        <p:nvSpPr>
          <p:cNvPr id="4" name="Title 3"/>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68751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Materials Provided by Candidate</a:t>
            </a:r>
          </a:p>
        </p:txBody>
      </p:sp>
      <p:sp>
        <p:nvSpPr>
          <p:cNvPr id="3" name="Content Placeholder 2"/>
          <p:cNvSpPr>
            <a:spLocks noGrp="1"/>
          </p:cNvSpPr>
          <p:nvPr>
            <p:ph idx="1"/>
          </p:nvPr>
        </p:nvSpPr>
        <p:spPr>
          <a:xfrm>
            <a:off x="533400" y="1295400"/>
            <a:ext cx="8153400" cy="5943600"/>
          </a:xfrm>
        </p:spPr>
        <p:txBody>
          <a:bodyPr>
            <a:normAutofit fontScale="92500" lnSpcReduction="10000"/>
          </a:bodyPr>
          <a:lstStyle/>
          <a:p>
            <a:r>
              <a:rPr lang="en-US" sz="2000" dirty="0"/>
              <a:t>Names of </a:t>
            </a:r>
            <a:r>
              <a:rPr lang="en-US" sz="2000" b="1" dirty="0">
                <a:solidFill>
                  <a:srgbClr val="C00000"/>
                </a:solidFill>
              </a:rPr>
              <a:t>Nominator</a:t>
            </a:r>
            <a:r>
              <a:rPr lang="en-US" sz="2000" dirty="0"/>
              <a:t> and </a:t>
            </a:r>
            <a:r>
              <a:rPr lang="en-US" sz="2000" b="1" dirty="0">
                <a:solidFill>
                  <a:srgbClr val="AB192D"/>
                </a:solidFill>
              </a:rPr>
              <a:t>Advocate </a:t>
            </a:r>
          </a:p>
          <a:p>
            <a:r>
              <a:rPr lang="en-US" sz="2000" dirty="0"/>
              <a:t>List of </a:t>
            </a:r>
            <a:r>
              <a:rPr lang="en-US" sz="2000" b="1" dirty="0">
                <a:solidFill>
                  <a:srgbClr val="AB192D"/>
                </a:solidFill>
              </a:rPr>
              <a:t>Professional Associates</a:t>
            </a:r>
          </a:p>
          <a:p>
            <a:pPr lvl="1"/>
            <a:r>
              <a:rPr lang="en-US" dirty="0"/>
              <a:t>≥6</a:t>
            </a:r>
            <a:r>
              <a:rPr lang="en-US" dirty="0">
                <a:solidFill>
                  <a:schemeClr val="tx1"/>
                </a:solidFill>
              </a:rPr>
              <a:t> peers </a:t>
            </a:r>
            <a:r>
              <a:rPr lang="en-US" b="1" dirty="0">
                <a:solidFill>
                  <a:schemeClr val="tx1"/>
                </a:solidFill>
              </a:rPr>
              <a:t>at WPI and outside </a:t>
            </a:r>
            <a:r>
              <a:rPr lang="en-US" dirty="0">
                <a:solidFill>
                  <a:schemeClr val="tx1"/>
                </a:solidFill>
              </a:rPr>
              <a:t>who have </a:t>
            </a:r>
            <a:r>
              <a:rPr lang="en-US" b="1" dirty="0">
                <a:solidFill>
                  <a:schemeClr val="tx1"/>
                </a:solidFill>
              </a:rPr>
              <a:t>agreed</a:t>
            </a:r>
            <a:r>
              <a:rPr lang="en-US" dirty="0">
                <a:solidFill>
                  <a:schemeClr val="tx1"/>
                </a:solidFill>
              </a:rPr>
              <a:t> to write a letter of appraisal</a:t>
            </a:r>
          </a:p>
          <a:p>
            <a:pPr lvl="1"/>
            <a:r>
              <a:rPr lang="en-US" dirty="0">
                <a:solidFill>
                  <a:schemeClr val="tx1"/>
                </a:solidFill>
              </a:rPr>
              <a:t>Should be </a:t>
            </a:r>
            <a:r>
              <a:rPr lang="en-US" dirty="0"/>
              <a:t>in </a:t>
            </a:r>
            <a:r>
              <a:rPr lang="en-US" b="1" dirty="0"/>
              <a:t>candidate’s area of expertise </a:t>
            </a:r>
            <a:r>
              <a:rPr lang="en-US" dirty="0"/>
              <a:t>and </a:t>
            </a:r>
            <a:r>
              <a:rPr lang="en-US" b="1" dirty="0"/>
              <a:t>qualified</a:t>
            </a:r>
            <a:r>
              <a:rPr lang="en-US" dirty="0"/>
              <a:t> to evaluate promotion dossier</a:t>
            </a:r>
            <a:endParaRPr lang="en-US" dirty="0">
              <a:solidFill>
                <a:schemeClr val="tx1"/>
              </a:solidFill>
            </a:endParaRPr>
          </a:p>
          <a:p>
            <a:r>
              <a:rPr lang="en-US" sz="2000" b="1" dirty="0">
                <a:solidFill>
                  <a:srgbClr val="AB192D"/>
                </a:solidFill>
              </a:rPr>
              <a:t>Promotion Dossier </a:t>
            </a:r>
          </a:p>
          <a:p>
            <a:pPr lvl="1"/>
            <a:r>
              <a:rPr lang="en-US" sz="1800" b="1" dirty="0"/>
              <a:t>CV </a:t>
            </a:r>
            <a:r>
              <a:rPr lang="en-US" sz="1800" dirty="0"/>
              <a:t>(use COAP’s suggested </a:t>
            </a:r>
            <a:r>
              <a:rPr lang="en-US" sz="1800" dirty="0" smtClean="0"/>
              <a:t>format)</a:t>
            </a:r>
            <a:endParaRPr lang="en-US" sz="1800" dirty="0"/>
          </a:p>
          <a:p>
            <a:pPr lvl="1"/>
            <a:r>
              <a:rPr lang="en-US" sz="1800" b="1" dirty="0"/>
              <a:t>Personal Statement</a:t>
            </a:r>
          </a:p>
          <a:p>
            <a:pPr lvl="2"/>
            <a:r>
              <a:rPr lang="en-US" sz="1600" dirty="0"/>
              <a:t>Reflections on Teaching, Scholarship, Service, Future Plans</a:t>
            </a:r>
          </a:p>
          <a:p>
            <a:pPr lvl="1"/>
            <a:r>
              <a:rPr lang="en-US" sz="1800" b="1" dirty="0"/>
              <a:t>Teaching Portfolio</a:t>
            </a:r>
          </a:p>
          <a:p>
            <a:pPr lvl="1"/>
            <a:r>
              <a:rPr lang="en-US" sz="1800" b="1" dirty="0"/>
              <a:t>Sample</a:t>
            </a:r>
            <a:r>
              <a:rPr lang="en-US" sz="1800" dirty="0"/>
              <a:t> </a:t>
            </a:r>
            <a:r>
              <a:rPr lang="en-US" sz="1800" b="1" dirty="0"/>
              <a:t>Scholarly Artifacts (3 maximum)</a:t>
            </a:r>
          </a:p>
          <a:p>
            <a:pPr lvl="1"/>
            <a:r>
              <a:rPr lang="en-US" sz="1800" b="1" dirty="0"/>
              <a:t>Citation Index/Indicators of Ext. Impact </a:t>
            </a:r>
            <a:r>
              <a:rPr lang="en-US" sz="1800" dirty="0"/>
              <a:t>or Leadership</a:t>
            </a:r>
          </a:p>
          <a:p>
            <a:pPr marL="320040" lvl="1" indent="0">
              <a:buNone/>
            </a:pPr>
            <a:r>
              <a:rPr lang="en-US" sz="1800" dirty="0" smtClean="0">
                <a:solidFill>
                  <a:srgbClr val="46A0DC"/>
                </a:solidFill>
              </a:rPr>
              <a:t>   Should </a:t>
            </a:r>
            <a:r>
              <a:rPr lang="en-US" sz="1800" dirty="0">
                <a:solidFill>
                  <a:srgbClr val="46A0DC"/>
                </a:solidFill>
              </a:rPr>
              <a:t>provide clear evidence of: </a:t>
            </a:r>
            <a:r>
              <a:rPr lang="en-US" sz="2400" dirty="0">
                <a:solidFill>
                  <a:srgbClr val="46A0DC"/>
                </a:solidFill>
              </a:rPr>
              <a:t/>
            </a:r>
            <a:br>
              <a:rPr lang="en-US" sz="2400" dirty="0">
                <a:solidFill>
                  <a:srgbClr val="46A0DC"/>
                </a:solidFill>
              </a:rPr>
            </a:br>
            <a:r>
              <a:rPr lang="en-US" sz="2400" dirty="0">
                <a:solidFill>
                  <a:srgbClr val="46A0DC"/>
                </a:solidFill>
              </a:rPr>
              <a:t>	</a:t>
            </a:r>
            <a:r>
              <a:rPr lang="en-US" sz="1800" dirty="0">
                <a:solidFill>
                  <a:srgbClr val="46A0DC"/>
                </a:solidFill>
              </a:rPr>
              <a:t>1. High Quality Teaching </a:t>
            </a:r>
            <a:br>
              <a:rPr lang="en-US" sz="1800" dirty="0">
                <a:solidFill>
                  <a:srgbClr val="46A0DC"/>
                </a:solidFill>
              </a:rPr>
            </a:br>
            <a:r>
              <a:rPr lang="en-US" sz="1800" dirty="0">
                <a:solidFill>
                  <a:srgbClr val="46A0DC"/>
                </a:solidFill>
              </a:rPr>
              <a:t>	2. High Quality Research</a:t>
            </a:r>
            <a:br>
              <a:rPr lang="en-US" sz="1800" dirty="0">
                <a:solidFill>
                  <a:srgbClr val="46A0DC"/>
                </a:solidFill>
              </a:rPr>
            </a:br>
            <a:r>
              <a:rPr lang="en-US" sz="1800" dirty="0">
                <a:solidFill>
                  <a:srgbClr val="46A0DC"/>
                </a:solidFill>
              </a:rPr>
              <a:t>	3. External Impact/Leadership </a:t>
            </a:r>
            <a:br>
              <a:rPr lang="en-US" sz="1800" dirty="0">
                <a:solidFill>
                  <a:srgbClr val="46A0DC"/>
                </a:solidFill>
              </a:rPr>
            </a:br>
            <a:r>
              <a:rPr lang="en-US" sz="1800" dirty="0">
                <a:solidFill>
                  <a:srgbClr val="46A0DC"/>
                </a:solidFill>
              </a:rPr>
              <a:t>	4. Service</a:t>
            </a:r>
            <a:r>
              <a:rPr lang="en-US" sz="2800" dirty="0"/>
              <a:t/>
            </a:r>
            <a:br>
              <a:rPr lang="en-US" sz="2800" dirty="0"/>
            </a:br>
            <a:endParaRPr lang="en-US"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17</a:t>
            </a:fld>
            <a:endParaRPr lang="en-US" dirty="0"/>
          </a:p>
        </p:txBody>
      </p:sp>
    </p:spTree>
    <p:extLst>
      <p:ext uri="{BB962C8B-B14F-4D97-AF65-F5344CB8AC3E}">
        <p14:creationId xmlns:p14="http://schemas.microsoft.com/office/powerpoint/2010/main" val="78094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sz="2600" dirty="0"/>
              <a:t>Summary student ratings for courses and projects</a:t>
            </a:r>
          </a:p>
          <a:p>
            <a:pPr marL="514350" indent="-514350">
              <a:buFont typeface="+mj-lt"/>
              <a:buAutoNum type="arabicPeriod"/>
            </a:pPr>
            <a:r>
              <a:rPr lang="en-US" sz="2600" dirty="0"/>
              <a:t>Teaching evaluations from former students and alumni</a:t>
            </a:r>
          </a:p>
          <a:p>
            <a:pPr marL="514350" indent="-514350">
              <a:buFont typeface="+mj-lt"/>
              <a:buAutoNum type="arabicPeriod"/>
            </a:pPr>
            <a:r>
              <a:rPr lang="en-US" sz="2600" dirty="0"/>
              <a:t>Instructional and Sponsored Activity Reports</a:t>
            </a:r>
          </a:p>
          <a:p>
            <a:pPr marL="514350" indent="-514350">
              <a:buFont typeface="+mj-lt"/>
              <a:buAutoNum type="arabicPeriod"/>
            </a:pPr>
            <a:r>
              <a:rPr lang="en-US" sz="2600" dirty="0"/>
              <a:t>Letters of appraisal from peers: Professional Associates and External Reviewers </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18</a:t>
            </a:fld>
            <a:endParaRPr lang="en-US" dirty="0"/>
          </a:p>
        </p:txBody>
      </p:sp>
      <p:sp>
        <p:nvSpPr>
          <p:cNvPr id="5" name="Title 4"/>
          <p:cNvSpPr>
            <a:spLocks noGrp="1"/>
          </p:cNvSpPr>
          <p:nvPr>
            <p:ph type="title"/>
          </p:nvPr>
        </p:nvSpPr>
        <p:spPr/>
        <p:txBody>
          <a:bodyPr/>
          <a:lstStyle/>
          <a:p>
            <a:r>
              <a:rPr lang="en-US" dirty="0"/>
              <a:t>Materials Collected by COAP</a:t>
            </a:r>
          </a:p>
        </p:txBody>
      </p:sp>
    </p:spTree>
    <p:extLst>
      <p:ext uri="{BB962C8B-B14F-4D97-AF65-F5344CB8AC3E}">
        <p14:creationId xmlns:p14="http://schemas.microsoft.com/office/powerpoint/2010/main" val="1556749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Evidence of High-Quality Teaching</a:t>
            </a:r>
          </a:p>
        </p:txBody>
      </p:sp>
      <p:sp>
        <p:nvSpPr>
          <p:cNvPr id="3" name="Content Placeholder 2"/>
          <p:cNvSpPr>
            <a:spLocks noGrp="1"/>
          </p:cNvSpPr>
          <p:nvPr>
            <p:ph idx="1"/>
          </p:nvPr>
        </p:nvSpPr>
        <p:spPr/>
        <p:txBody>
          <a:bodyPr>
            <a:normAutofit fontScale="85000" lnSpcReduction="20000"/>
          </a:bodyPr>
          <a:lstStyle/>
          <a:p>
            <a:r>
              <a:rPr lang="en-US" dirty="0"/>
              <a:t>Number and Diversity of Courses/Projects (</a:t>
            </a:r>
            <a:r>
              <a:rPr lang="en-US" b="1" dirty="0"/>
              <a:t>Quantity</a:t>
            </a:r>
            <a:r>
              <a:rPr lang="en-US" dirty="0"/>
              <a:t>)</a:t>
            </a:r>
          </a:p>
          <a:p>
            <a:r>
              <a:rPr lang="en-US" dirty="0"/>
              <a:t>Course Evaluation Forms (</a:t>
            </a:r>
            <a:r>
              <a:rPr lang="en-US" b="1" dirty="0"/>
              <a:t>Quality</a:t>
            </a:r>
            <a:r>
              <a:rPr lang="en-US" dirty="0"/>
              <a:t>)</a:t>
            </a:r>
            <a:endParaRPr lang="en-US" sz="2000" dirty="0"/>
          </a:p>
          <a:p>
            <a:r>
              <a:rPr lang="en-US" dirty="0"/>
              <a:t>Faculty Peer Evaluations </a:t>
            </a:r>
          </a:p>
          <a:p>
            <a:r>
              <a:rPr lang="en-US" dirty="0"/>
              <a:t>Alumni Surveys of Teaching</a:t>
            </a:r>
          </a:p>
          <a:p>
            <a:r>
              <a:rPr lang="en-US" dirty="0"/>
              <a:t>Quality of MQP, IQP, Inquiry Seminar, Practicum, Theses</a:t>
            </a:r>
          </a:p>
          <a:p>
            <a:pPr lvl="1"/>
            <a:r>
              <a:rPr lang="en-US" dirty="0"/>
              <a:t>Student Evaluations</a:t>
            </a:r>
          </a:p>
          <a:p>
            <a:r>
              <a:rPr lang="en-US" dirty="0"/>
              <a:t>Academic Advising</a:t>
            </a:r>
          </a:p>
          <a:p>
            <a:pPr lvl="1"/>
            <a:r>
              <a:rPr lang="en-US" dirty="0"/>
              <a:t>Freshman, UG, and Graduate</a:t>
            </a:r>
          </a:p>
          <a:p>
            <a:r>
              <a:rPr lang="en-US" dirty="0"/>
              <a:t>Teaching Innovations </a:t>
            </a:r>
          </a:p>
          <a:p>
            <a:pPr lvl="1"/>
            <a:r>
              <a:rPr lang="en-US" dirty="0"/>
              <a:t>New Courses</a:t>
            </a:r>
          </a:p>
          <a:p>
            <a:pPr lvl="1"/>
            <a:r>
              <a:rPr lang="en-US" dirty="0"/>
              <a:t>Course Redesign, etc.</a:t>
            </a:r>
          </a:p>
          <a:p>
            <a:r>
              <a:rPr lang="en-US" dirty="0"/>
              <a:t>Curriculum Development</a:t>
            </a:r>
          </a:p>
          <a:p>
            <a:r>
              <a:rPr lang="en-US" dirty="0" smtClean="0"/>
              <a:t>Teaching-Related </a:t>
            </a:r>
            <a:r>
              <a:rPr lang="en-US" dirty="0"/>
              <a:t>Awards</a:t>
            </a:r>
          </a:p>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19</a:t>
            </a:fld>
            <a:endParaRPr lang="en-US" dirty="0"/>
          </a:p>
        </p:txBody>
      </p:sp>
    </p:spTree>
    <p:extLst>
      <p:ext uri="{BB962C8B-B14F-4D97-AF65-F5344CB8AC3E}">
        <p14:creationId xmlns:p14="http://schemas.microsoft.com/office/powerpoint/2010/main" val="24478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22474" y="1447800"/>
            <a:ext cx="7906298" cy="5257800"/>
          </a:xfrm>
        </p:spPr>
        <p:txBody>
          <a:bodyPr>
            <a:normAutofit lnSpcReduction="10000"/>
          </a:bodyPr>
          <a:lstStyle/>
          <a:p>
            <a:pPr marL="746125" indent="-746125">
              <a:spcBef>
                <a:spcPts val="0"/>
              </a:spcBef>
              <a:spcAft>
                <a:spcPts val="300"/>
              </a:spcAft>
              <a:buFont typeface="+mj-lt"/>
              <a:buAutoNum type="arabicPeriod"/>
            </a:pPr>
            <a:r>
              <a:rPr lang="en-US" sz="3600" b="1" dirty="0">
                <a:solidFill>
                  <a:schemeClr val="tx1"/>
                </a:solidFill>
                <a:cs typeface="Arial" pitchFamily="34" charset="0"/>
              </a:rPr>
              <a:t>COAP Overview</a:t>
            </a:r>
          </a:p>
          <a:p>
            <a:pPr marL="0" indent="0">
              <a:spcBef>
                <a:spcPts val="0"/>
              </a:spcBef>
              <a:spcAft>
                <a:spcPts val="300"/>
              </a:spcAft>
              <a:buNone/>
            </a:pPr>
            <a:r>
              <a:rPr lang="en-US" sz="3000" dirty="0"/>
              <a:t>	</a:t>
            </a:r>
            <a:r>
              <a:rPr lang="en-US" sz="3000" u="sng" dirty="0"/>
              <a:t>Faculty Handbook:</a:t>
            </a:r>
            <a:r>
              <a:rPr lang="en-US" sz="3000" dirty="0"/>
              <a:t/>
            </a:r>
            <a:br>
              <a:rPr lang="en-US" sz="3000" dirty="0"/>
            </a:br>
            <a:r>
              <a:rPr lang="en-US" sz="3000" dirty="0"/>
              <a:t>	</a:t>
            </a:r>
            <a:r>
              <a:rPr lang="en-US" sz="3000" u="sng" dirty="0"/>
              <a:t>Part One: Constitution/Bylaws:</a:t>
            </a:r>
            <a:r>
              <a:rPr lang="en-US" sz="3000" dirty="0"/>
              <a:t/>
            </a:r>
            <a:br>
              <a:rPr lang="en-US" sz="3000" dirty="0"/>
            </a:br>
            <a:r>
              <a:rPr lang="en-US" sz="3000" dirty="0"/>
              <a:t>	Bylaw 1.VI</a:t>
            </a:r>
          </a:p>
          <a:p>
            <a:pPr marL="0" indent="0">
              <a:spcBef>
                <a:spcPts val="0"/>
              </a:spcBef>
              <a:spcAft>
                <a:spcPts val="300"/>
              </a:spcAft>
              <a:buNone/>
            </a:pPr>
            <a:endParaRPr lang="en-US" sz="3000" b="1" dirty="0">
              <a:solidFill>
                <a:schemeClr val="tx1"/>
              </a:solidFill>
              <a:cs typeface="Arial" pitchFamily="34" charset="0"/>
            </a:endParaRPr>
          </a:p>
          <a:p>
            <a:pPr marL="742950" indent="-742950">
              <a:spcBef>
                <a:spcPts val="0"/>
              </a:spcBef>
              <a:spcAft>
                <a:spcPts val="300"/>
              </a:spcAft>
              <a:buFont typeface="+mj-lt"/>
              <a:buAutoNum type="arabicPeriod" startAt="2"/>
            </a:pPr>
            <a:r>
              <a:rPr lang="en-US" sz="3600" dirty="0">
                <a:cs typeface="Arial" pitchFamily="34" charset="0"/>
              </a:rPr>
              <a:t>WPI Promotion Criteria</a:t>
            </a:r>
          </a:p>
          <a:p>
            <a:pPr marL="746125" indent="-746125">
              <a:spcBef>
                <a:spcPts val="0"/>
              </a:spcBef>
              <a:spcAft>
                <a:spcPts val="300"/>
              </a:spcAft>
              <a:buFont typeface="+mj-lt"/>
              <a:buAutoNum type="arabicPeriod" startAt="2"/>
            </a:pPr>
            <a:r>
              <a:rPr lang="en-US" sz="3600" dirty="0">
                <a:cs typeface="Arial" pitchFamily="34" charset="0"/>
              </a:rPr>
              <a:t>Candidate Dossier</a:t>
            </a:r>
          </a:p>
          <a:p>
            <a:pPr marL="746125" indent="-746125">
              <a:spcBef>
                <a:spcPts val="0"/>
              </a:spcBef>
              <a:spcAft>
                <a:spcPts val="300"/>
              </a:spcAft>
              <a:buFont typeface="+mj-lt"/>
              <a:buAutoNum type="arabicPeriod" startAt="2"/>
            </a:pPr>
            <a:r>
              <a:rPr lang="en-US" sz="3600" dirty="0">
                <a:cs typeface="Arial" pitchFamily="34" charset="0"/>
              </a:rPr>
              <a:t>Promotion Procedures</a:t>
            </a:r>
          </a:p>
          <a:p>
            <a:pPr marL="746125" indent="-746125">
              <a:spcBef>
                <a:spcPts val="0"/>
              </a:spcBef>
              <a:spcAft>
                <a:spcPts val="300"/>
              </a:spcAft>
              <a:buFont typeface="+mj-lt"/>
              <a:buAutoNum type="arabicPeriod" startAt="2"/>
            </a:pPr>
            <a:r>
              <a:rPr lang="en-US" sz="3600" dirty="0">
                <a:cs typeface="Arial" pitchFamily="34" charset="0"/>
              </a:rPr>
              <a:t>Promotion Schedules</a:t>
            </a:r>
          </a:p>
          <a:p>
            <a:pPr marL="746125" indent="-746125">
              <a:spcBef>
                <a:spcPts val="0"/>
              </a:spcBef>
              <a:spcAft>
                <a:spcPts val="300"/>
              </a:spcAft>
              <a:buFont typeface="+mj-lt"/>
              <a:buAutoNum type="arabicPeriod" startAt="2"/>
            </a:pPr>
            <a:r>
              <a:rPr lang="en-US" sz="3600"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2</a:t>
            </a:fld>
            <a:endParaRPr lang="en-US" dirty="0"/>
          </a:p>
        </p:txBody>
      </p:sp>
      <p:sp>
        <p:nvSpPr>
          <p:cNvPr id="4" name="Title 3"/>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39597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686800" cy="800100"/>
          </a:xfrm>
        </p:spPr>
        <p:txBody>
          <a:bodyPr/>
          <a:lstStyle/>
          <a:p>
            <a:r>
              <a:rPr lang="en-US" dirty="0">
                <a:solidFill>
                  <a:schemeClr val="tx1"/>
                </a:solidFill>
              </a:rPr>
              <a:t>Evidence of High-Quality Scholarship</a:t>
            </a:r>
          </a:p>
        </p:txBody>
      </p:sp>
      <p:sp>
        <p:nvSpPr>
          <p:cNvPr id="3" name="Content Placeholder 2"/>
          <p:cNvSpPr>
            <a:spLocks noGrp="1"/>
          </p:cNvSpPr>
          <p:nvPr>
            <p:ph idx="1"/>
          </p:nvPr>
        </p:nvSpPr>
        <p:spPr/>
        <p:txBody>
          <a:bodyPr>
            <a:normAutofit fontScale="92500" lnSpcReduction="20000"/>
          </a:bodyPr>
          <a:lstStyle/>
          <a:p>
            <a:r>
              <a:rPr lang="en-US" dirty="0"/>
              <a:t>Sample Scholarly Artifacts</a:t>
            </a:r>
          </a:p>
          <a:p>
            <a:r>
              <a:rPr lang="en-US" dirty="0"/>
              <a:t>Peer-reviewed Publications  </a:t>
            </a:r>
          </a:p>
          <a:p>
            <a:pPr lvl="1"/>
            <a:r>
              <a:rPr lang="en-US" dirty="0"/>
              <a:t>Journal Articles</a:t>
            </a:r>
          </a:p>
          <a:p>
            <a:pPr lvl="1"/>
            <a:r>
              <a:rPr lang="en-US" dirty="0"/>
              <a:t>Quality of Journals</a:t>
            </a:r>
          </a:p>
          <a:p>
            <a:pPr lvl="1"/>
            <a:r>
              <a:rPr lang="en-US" dirty="0"/>
              <a:t>Number of Publications</a:t>
            </a:r>
          </a:p>
          <a:p>
            <a:pPr lvl="1"/>
            <a:r>
              <a:rPr lang="en-US" dirty="0"/>
              <a:t>Role in published work</a:t>
            </a:r>
          </a:p>
          <a:p>
            <a:r>
              <a:rPr lang="en-US" dirty="0"/>
              <a:t>Conference Papers </a:t>
            </a:r>
            <a:endParaRPr lang="en-US" dirty="0" smtClean="0"/>
          </a:p>
          <a:p>
            <a:r>
              <a:rPr lang="en-US" dirty="0" smtClean="0"/>
              <a:t>Books</a:t>
            </a:r>
            <a:r>
              <a:rPr lang="en-US" dirty="0"/>
              <a:t>, Book Chapters</a:t>
            </a:r>
          </a:p>
          <a:p>
            <a:r>
              <a:rPr lang="en-US" dirty="0"/>
              <a:t>Patents</a:t>
            </a:r>
          </a:p>
          <a:p>
            <a:r>
              <a:rPr lang="en-US" dirty="0"/>
              <a:t>Exhibitions and Performances</a:t>
            </a:r>
          </a:p>
          <a:p>
            <a:r>
              <a:rPr lang="en-US" dirty="0"/>
              <a:t>Grant Proposals and Funded Projects</a:t>
            </a:r>
          </a:p>
          <a:p>
            <a:r>
              <a:rPr lang="en-US" dirty="0"/>
              <a:t>Journal Editorships, Offices held in Professional Societies</a:t>
            </a:r>
          </a:p>
        </p:txBody>
      </p:sp>
      <p:sp>
        <p:nvSpPr>
          <p:cNvPr id="5" name="Slide Number Placeholder 4"/>
          <p:cNvSpPr>
            <a:spLocks noGrp="1"/>
          </p:cNvSpPr>
          <p:nvPr>
            <p:ph type="sldNum" sz="quarter" idx="12"/>
          </p:nvPr>
        </p:nvSpPr>
        <p:spPr/>
        <p:txBody>
          <a:bodyPr/>
          <a:lstStyle/>
          <a:p>
            <a:fld id="{963B0023-0CED-47F7-85AE-654F0B232C29}" type="slidenum">
              <a:rPr lang="en-US" smtClean="0"/>
              <a:pPr/>
              <a:t>20</a:t>
            </a:fld>
            <a:endParaRPr lang="en-US" dirty="0"/>
          </a:p>
        </p:txBody>
      </p:sp>
    </p:spTree>
    <p:extLst>
      <p:ext uri="{BB962C8B-B14F-4D97-AF65-F5344CB8AC3E}">
        <p14:creationId xmlns:p14="http://schemas.microsoft.com/office/powerpoint/2010/main" val="1482059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Evidence of External Impact Beyond WPI</a:t>
            </a:r>
          </a:p>
        </p:txBody>
      </p:sp>
      <p:sp>
        <p:nvSpPr>
          <p:cNvPr id="3" name="Content Placeholder 2"/>
          <p:cNvSpPr>
            <a:spLocks noGrp="1"/>
          </p:cNvSpPr>
          <p:nvPr>
            <p:ph idx="1"/>
          </p:nvPr>
        </p:nvSpPr>
        <p:spPr/>
        <p:txBody>
          <a:bodyPr>
            <a:normAutofit fontScale="92500" lnSpcReduction="20000"/>
          </a:bodyPr>
          <a:lstStyle/>
          <a:p>
            <a:r>
              <a:rPr lang="en-US" dirty="0"/>
              <a:t>External Reviewers’ Comments on Sample Scholarly Artifacts and Dossier</a:t>
            </a:r>
          </a:p>
          <a:p>
            <a:r>
              <a:rPr lang="en-US" dirty="0"/>
              <a:t>Peer-reviewed Publications</a:t>
            </a:r>
          </a:p>
          <a:p>
            <a:pPr lvl="1"/>
            <a:r>
              <a:rPr lang="en-US" dirty="0"/>
              <a:t>Journal Articles</a:t>
            </a:r>
          </a:p>
          <a:p>
            <a:pPr lvl="1"/>
            <a:r>
              <a:rPr lang="en-US" dirty="0"/>
              <a:t>Quality of Journals</a:t>
            </a:r>
          </a:p>
          <a:p>
            <a:pPr lvl="1"/>
            <a:r>
              <a:rPr lang="en-US" dirty="0"/>
              <a:t>Number of Publications</a:t>
            </a:r>
          </a:p>
          <a:p>
            <a:r>
              <a:rPr lang="en-US" dirty="0"/>
              <a:t>Number of Citations</a:t>
            </a:r>
            <a:endParaRPr lang="en-US" sz="2000" dirty="0"/>
          </a:p>
          <a:p>
            <a:r>
              <a:rPr lang="en-US" i="1" dirty="0"/>
              <a:t>h</a:t>
            </a:r>
            <a:r>
              <a:rPr lang="en-US" dirty="0"/>
              <a:t>-index, </a:t>
            </a:r>
            <a:r>
              <a:rPr lang="en-US" i="1" dirty="0"/>
              <a:t>i</a:t>
            </a:r>
            <a:r>
              <a:rPr lang="en-US" dirty="0"/>
              <a:t>10-index</a:t>
            </a:r>
          </a:p>
          <a:p>
            <a:r>
              <a:rPr lang="en-US" dirty="0"/>
              <a:t>Press and Media Coverage</a:t>
            </a:r>
          </a:p>
          <a:p>
            <a:r>
              <a:rPr lang="en-US" dirty="0"/>
              <a:t>Invited Talks at Professional Meetings</a:t>
            </a:r>
          </a:p>
          <a:p>
            <a:r>
              <a:rPr lang="en-US" dirty="0" smtClean="0"/>
              <a:t>Scholarship </a:t>
            </a:r>
            <a:r>
              <a:rPr lang="en-US" dirty="0"/>
              <a:t>Related Awards</a:t>
            </a:r>
          </a:p>
          <a:p>
            <a:r>
              <a:rPr lang="en-US" dirty="0"/>
              <a:t>Associate and External Reviewer letters</a:t>
            </a:r>
          </a:p>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21</a:t>
            </a:fld>
            <a:endParaRPr lang="en-US" dirty="0"/>
          </a:p>
        </p:txBody>
      </p:sp>
    </p:spTree>
    <p:extLst>
      <p:ext uri="{BB962C8B-B14F-4D97-AF65-F5344CB8AC3E}">
        <p14:creationId xmlns:p14="http://schemas.microsoft.com/office/powerpoint/2010/main" val="1296172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22</a:t>
            </a:fld>
            <a:endParaRPr lang="en-US" dirty="0"/>
          </a:p>
        </p:txBody>
      </p:sp>
      <p:sp>
        <p:nvSpPr>
          <p:cNvPr id="5" name="Title 4"/>
          <p:cNvSpPr>
            <a:spLocks noGrp="1"/>
          </p:cNvSpPr>
          <p:nvPr>
            <p:ph type="title"/>
          </p:nvPr>
        </p:nvSpPr>
        <p:spPr>
          <a:xfrm>
            <a:off x="457200" y="342900"/>
            <a:ext cx="8686800" cy="800100"/>
          </a:xfrm>
        </p:spPr>
        <p:txBody>
          <a:bodyPr/>
          <a:lstStyle/>
          <a:p>
            <a:r>
              <a:rPr lang="en-US" dirty="0"/>
              <a:t/>
            </a:r>
            <a:br>
              <a:rPr lang="en-US" dirty="0"/>
            </a:br>
            <a:r>
              <a:rPr lang="en-US" dirty="0"/>
              <a:t>Evidence of Leadership in Some Aspect of Teaching (</a:t>
            </a:r>
            <a:r>
              <a:rPr lang="en-US" dirty="0">
                <a:solidFill>
                  <a:srgbClr val="C00000"/>
                </a:solidFill>
              </a:rPr>
              <a:t>Teaching</a:t>
            </a:r>
            <a:r>
              <a:rPr lang="en-US" dirty="0"/>
              <a:t> TRT)</a:t>
            </a:r>
          </a:p>
        </p:txBody>
      </p:sp>
      <p:sp>
        <p:nvSpPr>
          <p:cNvPr id="7" name="Content Placeholder 2"/>
          <p:cNvSpPr>
            <a:spLocks noGrp="1"/>
          </p:cNvSpPr>
          <p:nvPr>
            <p:ph idx="1"/>
          </p:nvPr>
        </p:nvSpPr>
        <p:spPr>
          <a:xfrm>
            <a:off x="457200" y="1524000"/>
            <a:ext cx="8229600" cy="4648200"/>
          </a:xfrm>
        </p:spPr>
        <p:txBody>
          <a:bodyPr>
            <a:normAutofit/>
          </a:bodyPr>
          <a:lstStyle/>
          <a:p>
            <a:r>
              <a:rPr lang="en-US" dirty="0"/>
              <a:t>Exceptionally high-quality teaching that serves as a model for others</a:t>
            </a:r>
          </a:p>
          <a:p>
            <a:r>
              <a:rPr lang="en-US" dirty="0"/>
              <a:t>Development of new courses/project experiences</a:t>
            </a:r>
          </a:p>
          <a:p>
            <a:r>
              <a:rPr lang="en-US" dirty="0"/>
              <a:t>Curricular revisions and other academic initiatives</a:t>
            </a:r>
          </a:p>
          <a:p>
            <a:r>
              <a:rPr lang="en-US" dirty="0"/>
              <a:t>Teaching &amp; learning related grant proposals and funded projects</a:t>
            </a:r>
          </a:p>
          <a:p>
            <a:r>
              <a:rPr lang="en-US" dirty="0"/>
              <a:t>Publications and presentations related to teaching</a:t>
            </a:r>
          </a:p>
          <a:p>
            <a:r>
              <a:rPr lang="en-US" dirty="0"/>
              <a:t>Leadership roles in teaching related organizations</a:t>
            </a:r>
          </a:p>
        </p:txBody>
      </p:sp>
    </p:spTree>
    <p:extLst>
      <p:ext uri="{BB962C8B-B14F-4D97-AF65-F5344CB8AC3E}">
        <p14:creationId xmlns:p14="http://schemas.microsoft.com/office/powerpoint/2010/main" val="74719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23</a:t>
            </a:fld>
            <a:endParaRPr lang="en-US" dirty="0"/>
          </a:p>
        </p:txBody>
      </p:sp>
      <p:sp>
        <p:nvSpPr>
          <p:cNvPr id="5" name="Title 4"/>
          <p:cNvSpPr>
            <a:spLocks noGrp="1"/>
          </p:cNvSpPr>
          <p:nvPr>
            <p:ph type="title"/>
          </p:nvPr>
        </p:nvSpPr>
        <p:spPr/>
        <p:txBody>
          <a:bodyPr/>
          <a:lstStyle/>
          <a:p>
            <a:r>
              <a:rPr lang="en-US" dirty="0"/>
              <a:t/>
            </a:r>
            <a:br>
              <a:rPr lang="en-US" dirty="0"/>
            </a:br>
            <a:r>
              <a:rPr lang="en-US" dirty="0"/>
              <a:t>Evidence of Service Contributions</a:t>
            </a:r>
          </a:p>
        </p:txBody>
      </p:sp>
      <p:sp>
        <p:nvSpPr>
          <p:cNvPr id="8" name="Content Placeholder 2"/>
          <p:cNvSpPr>
            <a:spLocks noGrp="1"/>
          </p:cNvSpPr>
          <p:nvPr>
            <p:ph idx="1"/>
          </p:nvPr>
        </p:nvSpPr>
        <p:spPr>
          <a:xfrm>
            <a:off x="457200" y="1524000"/>
            <a:ext cx="8229600" cy="4648200"/>
          </a:xfrm>
        </p:spPr>
        <p:txBody>
          <a:bodyPr>
            <a:normAutofit fontScale="77500" lnSpcReduction="20000"/>
          </a:bodyPr>
          <a:lstStyle/>
          <a:p>
            <a:r>
              <a:rPr lang="en-US" dirty="0"/>
              <a:t>Service to </a:t>
            </a:r>
            <a:r>
              <a:rPr lang="en-US" b="1" dirty="0"/>
              <a:t>Department</a:t>
            </a:r>
          </a:p>
          <a:p>
            <a:pPr lvl="1"/>
            <a:r>
              <a:rPr lang="en-US" dirty="0"/>
              <a:t>Curriculum committees</a:t>
            </a:r>
          </a:p>
          <a:p>
            <a:pPr lvl="1"/>
            <a:r>
              <a:rPr lang="en-US" dirty="0"/>
              <a:t>MQP area coordinators</a:t>
            </a:r>
          </a:p>
          <a:p>
            <a:pPr lvl="1"/>
            <a:r>
              <a:rPr lang="en-US" dirty="0"/>
              <a:t>Faculty recruitment</a:t>
            </a:r>
          </a:p>
          <a:p>
            <a:pPr lvl="1"/>
            <a:r>
              <a:rPr lang="en-US" dirty="0"/>
              <a:t>Seminar series participation and coordination </a:t>
            </a:r>
          </a:p>
          <a:p>
            <a:r>
              <a:rPr lang="en-US" dirty="0"/>
              <a:t>Service to </a:t>
            </a:r>
            <a:r>
              <a:rPr lang="en-US" b="1" dirty="0"/>
              <a:t>WPI</a:t>
            </a:r>
          </a:p>
          <a:p>
            <a:pPr lvl="1"/>
            <a:r>
              <a:rPr lang="en-US" dirty="0"/>
              <a:t>Faculty governance</a:t>
            </a:r>
          </a:p>
          <a:p>
            <a:pPr lvl="1"/>
            <a:r>
              <a:rPr lang="en-US" dirty="0"/>
              <a:t>Ad hoc committees</a:t>
            </a:r>
          </a:p>
          <a:p>
            <a:pPr lvl="1"/>
            <a:r>
              <a:rPr lang="en-US" dirty="0"/>
              <a:t>Student welfare</a:t>
            </a:r>
          </a:p>
          <a:p>
            <a:pPr lvl="1"/>
            <a:r>
              <a:rPr lang="en-US" dirty="0"/>
              <a:t>Insight Advisor</a:t>
            </a:r>
          </a:p>
          <a:p>
            <a:r>
              <a:rPr lang="en-US" dirty="0"/>
              <a:t>Service to </a:t>
            </a:r>
            <a:r>
              <a:rPr lang="en-US" b="1" dirty="0"/>
              <a:t>Profession</a:t>
            </a:r>
          </a:p>
          <a:p>
            <a:pPr lvl="1"/>
            <a:r>
              <a:rPr lang="en-US" dirty="0"/>
              <a:t>Professional society membership </a:t>
            </a:r>
          </a:p>
          <a:p>
            <a:pPr lvl="1"/>
            <a:r>
              <a:rPr lang="en-US" dirty="0"/>
              <a:t>Committees/Panels</a:t>
            </a:r>
          </a:p>
          <a:p>
            <a:pPr lvl="1"/>
            <a:r>
              <a:rPr lang="en-US" dirty="0"/>
              <a:t>Local/National</a:t>
            </a:r>
          </a:p>
          <a:p>
            <a:pPr lvl="1"/>
            <a:r>
              <a:rPr lang="en-US" dirty="0"/>
              <a:t>Editor, Referee, Reviewer</a:t>
            </a:r>
          </a:p>
          <a:p>
            <a:r>
              <a:rPr lang="en-US" dirty="0"/>
              <a:t>Local </a:t>
            </a:r>
            <a:r>
              <a:rPr lang="en-US" b="1" dirty="0"/>
              <a:t>Civic</a:t>
            </a:r>
            <a:r>
              <a:rPr lang="en-US" dirty="0"/>
              <a:t> </a:t>
            </a:r>
            <a:r>
              <a:rPr lang="en-US" b="1" dirty="0"/>
              <a:t>Engagement </a:t>
            </a:r>
          </a:p>
          <a:p>
            <a:endParaRPr lang="en-US" b="1" dirty="0"/>
          </a:p>
        </p:txBody>
      </p:sp>
    </p:spTree>
    <p:extLst>
      <p:ext uri="{BB962C8B-B14F-4D97-AF65-F5344CB8AC3E}">
        <p14:creationId xmlns:p14="http://schemas.microsoft.com/office/powerpoint/2010/main" val="120051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22474" y="1447800"/>
            <a:ext cx="8545326" cy="5334000"/>
          </a:xfrm>
        </p:spPr>
        <p:txBody>
          <a:bodyPr>
            <a:normAutofit fontScale="85000" lnSpcReduction="20000"/>
          </a:bodyPr>
          <a:lstStyle/>
          <a:p>
            <a:pPr marL="746125" indent="-746125">
              <a:spcBef>
                <a:spcPts val="0"/>
              </a:spcBef>
              <a:spcAft>
                <a:spcPts val="300"/>
              </a:spcAft>
              <a:buFont typeface="+mj-lt"/>
              <a:buAutoNum type="arabicPeriod"/>
            </a:pPr>
            <a:r>
              <a:rPr lang="en-US" sz="4200"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sz="4200" dirty="0">
                <a:cs typeface="Arial" pitchFamily="34" charset="0"/>
              </a:rPr>
              <a:t>WPI Promotion Criteria</a:t>
            </a:r>
          </a:p>
          <a:p>
            <a:pPr marL="742950" indent="-742950">
              <a:spcBef>
                <a:spcPts val="0"/>
              </a:spcBef>
              <a:spcAft>
                <a:spcPts val="300"/>
              </a:spcAft>
              <a:buFont typeface="+mj-lt"/>
              <a:buAutoNum type="arabicPeriod" startAt="2"/>
            </a:pPr>
            <a:r>
              <a:rPr lang="en-US" sz="4200" dirty="0">
                <a:cs typeface="Arial" pitchFamily="34" charset="0"/>
              </a:rPr>
              <a:t>Candidate Dossier</a:t>
            </a:r>
            <a:endParaRPr lang="en-US" sz="4200" b="1" dirty="0">
              <a:cs typeface="Arial" pitchFamily="34" charset="0"/>
            </a:endParaRPr>
          </a:p>
          <a:p>
            <a:pPr marL="742950" indent="-742950">
              <a:spcBef>
                <a:spcPts val="0"/>
              </a:spcBef>
              <a:spcAft>
                <a:spcPts val="300"/>
              </a:spcAft>
              <a:buFont typeface="+mj-lt"/>
              <a:buAutoNum type="arabicPeriod" startAt="2"/>
            </a:pPr>
            <a:r>
              <a:rPr lang="en-US" sz="4200" b="1" dirty="0">
                <a:cs typeface="Arial" pitchFamily="34" charset="0"/>
              </a:rPr>
              <a:t>Promotion Procedures</a:t>
            </a:r>
            <a:endParaRPr lang="en-US" sz="5400" dirty="0">
              <a:cs typeface="Arial" pitchFamily="34" charset="0"/>
            </a:endParaRPr>
          </a:p>
          <a:p>
            <a:pPr marL="0" indent="0">
              <a:spcBef>
                <a:spcPts val="0"/>
              </a:spcBef>
              <a:spcAft>
                <a:spcPts val="300"/>
              </a:spcAft>
              <a:buNone/>
            </a:pPr>
            <a:r>
              <a:rPr lang="en-US" sz="4400" dirty="0"/>
              <a:t>	</a:t>
            </a:r>
            <a:r>
              <a:rPr lang="en-US" sz="3500" u="sng" dirty="0"/>
              <a:t>Faculty Handbook:</a:t>
            </a:r>
            <a:r>
              <a:rPr lang="en-US" sz="3500" dirty="0"/>
              <a:t/>
            </a:r>
            <a:br>
              <a:rPr lang="en-US" sz="3500" dirty="0"/>
            </a:br>
            <a:r>
              <a:rPr lang="en-US" sz="3500" dirty="0"/>
              <a:t>	</a:t>
            </a:r>
            <a:r>
              <a:rPr lang="en-US" sz="3500" u="sng" dirty="0"/>
              <a:t>Part Two: Policies &amp; Procedures:</a:t>
            </a:r>
            <a:r>
              <a:rPr lang="en-US" sz="3500" dirty="0"/>
              <a:t/>
            </a:r>
            <a:br>
              <a:rPr lang="en-US" sz="3500" dirty="0"/>
            </a:br>
            <a:r>
              <a:rPr lang="en-US" sz="3500" dirty="0"/>
              <a:t>	Section 1.D. - TTT</a:t>
            </a:r>
            <a:br>
              <a:rPr lang="en-US" sz="3500" dirty="0"/>
            </a:br>
            <a:r>
              <a:rPr lang="en-US" sz="3500" dirty="0"/>
              <a:t>	Section 7.F.  - NTT</a:t>
            </a:r>
            <a:br>
              <a:rPr lang="en-US" sz="3500" dirty="0"/>
            </a:br>
            <a:r>
              <a:rPr lang="en-US" sz="3500" dirty="0"/>
              <a:t>	Section 7.G. - PoP</a:t>
            </a:r>
          </a:p>
          <a:p>
            <a:pPr marL="0" indent="0">
              <a:spcBef>
                <a:spcPts val="0"/>
              </a:spcBef>
              <a:spcAft>
                <a:spcPts val="300"/>
              </a:spcAft>
              <a:buNone/>
            </a:pPr>
            <a:endParaRPr lang="en-US" sz="4200" b="1" dirty="0">
              <a:cs typeface="Arial" pitchFamily="34" charset="0"/>
            </a:endParaRPr>
          </a:p>
          <a:p>
            <a:pPr marL="746125" indent="-746125">
              <a:spcBef>
                <a:spcPts val="0"/>
              </a:spcBef>
              <a:spcAft>
                <a:spcPts val="300"/>
              </a:spcAft>
              <a:buFont typeface="+mj-lt"/>
              <a:buAutoNum type="arabicPeriod" startAt="5"/>
            </a:pPr>
            <a:r>
              <a:rPr lang="en-US" sz="4200" dirty="0">
                <a:cs typeface="Arial" pitchFamily="34" charset="0"/>
              </a:rPr>
              <a:t>Promotion Schedules</a:t>
            </a:r>
          </a:p>
          <a:p>
            <a:pPr marL="746125" indent="-746125">
              <a:spcBef>
                <a:spcPts val="0"/>
              </a:spcBef>
              <a:spcAft>
                <a:spcPts val="300"/>
              </a:spcAft>
              <a:buFont typeface="+mj-lt"/>
              <a:buAutoNum type="arabicPeriod" startAt="5"/>
            </a:pPr>
            <a:r>
              <a:rPr lang="en-US" sz="4200"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24</a:t>
            </a:fld>
            <a:endParaRPr lang="en-US" dirty="0"/>
          </a:p>
        </p:txBody>
      </p:sp>
      <p:sp>
        <p:nvSpPr>
          <p:cNvPr id="4" name="Title 3"/>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60016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Initial statement of nomination - leads to formation of Joint Promotion Committee</a:t>
            </a:r>
          </a:p>
          <a:p>
            <a:r>
              <a:rPr lang="en-US" sz="2800" dirty="0"/>
              <a:t>List of potential </a:t>
            </a:r>
            <a:r>
              <a:rPr lang="en-US" sz="2800" b="1" dirty="0">
                <a:solidFill>
                  <a:srgbClr val="AC2B37"/>
                </a:solidFill>
              </a:rPr>
              <a:t>External Reviewers </a:t>
            </a:r>
            <a:r>
              <a:rPr lang="en-US" sz="2800" dirty="0"/>
              <a:t>for certain promotion cases (for TTT and the TRT Research ranks) – </a:t>
            </a:r>
            <a:r>
              <a:rPr lang="en-US" sz="2800" i="1" dirty="0">
                <a:solidFill>
                  <a:srgbClr val="7030A0"/>
                </a:solidFill>
              </a:rPr>
              <a:t>submission date for this list to Faculty Governance Coordinator is </a:t>
            </a:r>
            <a:r>
              <a:rPr lang="en-US" sz="2800" b="1" i="1" dirty="0">
                <a:solidFill>
                  <a:srgbClr val="7030A0"/>
                </a:solidFill>
              </a:rPr>
              <a:t>FIRM</a:t>
            </a:r>
            <a:r>
              <a:rPr lang="en-US" sz="2800" i="1" dirty="0">
                <a:solidFill>
                  <a:srgbClr val="7030A0"/>
                </a:solidFill>
              </a:rPr>
              <a:t> or candidate’s application could be tabled.</a:t>
            </a:r>
          </a:p>
          <a:p>
            <a:r>
              <a:rPr lang="en-US" sz="2800" dirty="0"/>
              <a:t>Detailed letter of nomination</a:t>
            </a:r>
          </a:p>
          <a:p>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25</a:t>
            </a:fld>
            <a:endParaRPr lang="en-US" dirty="0"/>
          </a:p>
        </p:txBody>
      </p:sp>
      <p:sp>
        <p:nvSpPr>
          <p:cNvPr id="5" name="Title 4"/>
          <p:cNvSpPr>
            <a:spLocks noGrp="1"/>
          </p:cNvSpPr>
          <p:nvPr>
            <p:ph type="title"/>
          </p:nvPr>
        </p:nvSpPr>
        <p:spPr/>
        <p:txBody>
          <a:bodyPr/>
          <a:lstStyle/>
          <a:p>
            <a:r>
              <a:rPr lang="en-US" dirty="0"/>
              <a:t>Nominator Provides</a:t>
            </a:r>
          </a:p>
        </p:txBody>
      </p:sp>
    </p:spTree>
    <p:extLst>
      <p:ext uri="{BB962C8B-B14F-4D97-AF65-F5344CB8AC3E}">
        <p14:creationId xmlns:p14="http://schemas.microsoft.com/office/powerpoint/2010/main" val="156552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610600" cy="4648200"/>
          </a:xfrm>
        </p:spPr>
        <p:txBody>
          <a:bodyPr>
            <a:normAutofit fontScale="92500"/>
          </a:bodyPr>
          <a:lstStyle/>
          <a:p>
            <a:r>
              <a:rPr lang="en-US" sz="2800" dirty="0"/>
              <a:t>Contacted by the candidate and must agree at that time to supply a letter of appraisal when asked by JPC</a:t>
            </a:r>
          </a:p>
          <a:p>
            <a:r>
              <a:rPr lang="en-US" sz="2800" b="1" u="sng" dirty="0"/>
              <a:t>6</a:t>
            </a:r>
            <a:r>
              <a:rPr lang="en-US" sz="2800" dirty="0"/>
              <a:t> professional associates should include a </a:t>
            </a:r>
            <a:r>
              <a:rPr lang="en-US" sz="2800" i="1" dirty="0"/>
              <a:t>mixture of internal peers at WPI and external peers</a:t>
            </a:r>
            <a:r>
              <a:rPr lang="en-US" sz="2800" dirty="0"/>
              <a:t> in the candidate’s areas of </a:t>
            </a:r>
            <a:r>
              <a:rPr lang="en-US" sz="2800" dirty="0" smtClean="0"/>
              <a:t>expertise </a:t>
            </a:r>
            <a:endParaRPr lang="en-US" sz="2800" dirty="0"/>
          </a:p>
          <a:p>
            <a:r>
              <a:rPr lang="en-US" sz="2800" dirty="0"/>
              <a:t>Must be qualified to evaluate the candidate’s promotion dossier (Typically Full Professor rank)</a:t>
            </a:r>
          </a:p>
          <a:p>
            <a:r>
              <a:rPr lang="en-US" sz="2800" dirty="0"/>
              <a:t>Choose Associates who will give you a positive review; </a:t>
            </a:r>
            <a:r>
              <a:rPr lang="en-US" sz="2800" i="1" dirty="0"/>
              <a:t>do not assume, ask if they will do so</a:t>
            </a:r>
          </a:p>
          <a:p>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26</a:t>
            </a:fld>
            <a:endParaRPr lang="en-US" dirty="0"/>
          </a:p>
        </p:txBody>
      </p:sp>
      <p:sp>
        <p:nvSpPr>
          <p:cNvPr id="5" name="Title 4"/>
          <p:cNvSpPr>
            <a:spLocks noGrp="1"/>
          </p:cNvSpPr>
          <p:nvPr>
            <p:ph type="title"/>
          </p:nvPr>
        </p:nvSpPr>
        <p:spPr/>
        <p:txBody>
          <a:bodyPr/>
          <a:lstStyle/>
          <a:p>
            <a:r>
              <a:rPr lang="en-US" dirty="0"/>
              <a:t>Professional Associates</a:t>
            </a:r>
          </a:p>
        </p:txBody>
      </p:sp>
    </p:spTree>
    <p:extLst>
      <p:ext uri="{BB962C8B-B14F-4D97-AF65-F5344CB8AC3E}">
        <p14:creationId xmlns:p14="http://schemas.microsoft.com/office/powerpoint/2010/main" val="1471372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371600"/>
            <a:ext cx="8610600" cy="4114800"/>
          </a:xfrm>
        </p:spPr>
        <p:txBody>
          <a:bodyPr>
            <a:noAutofit/>
          </a:bodyPr>
          <a:lstStyle/>
          <a:p>
            <a:pPr>
              <a:lnSpc>
                <a:spcPct val="120000"/>
              </a:lnSpc>
            </a:pPr>
            <a:r>
              <a:rPr lang="en-US" dirty="0"/>
              <a:t>Selected by the JPC usually </a:t>
            </a:r>
            <a:r>
              <a:rPr lang="en-US" u="sng" dirty="0"/>
              <a:t>after</a:t>
            </a:r>
            <a:r>
              <a:rPr lang="en-US" dirty="0"/>
              <a:t> the candidate identifies 6 Professional Associates</a:t>
            </a:r>
          </a:p>
          <a:p>
            <a:r>
              <a:rPr lang="en-US" dirty="0"/>
              <a:t>Competent to judge the candidate’s dossier with high recognition in the field</a:t>
            </a:r>
          </a:p>
          <a:p>
            <a:r>
              <a:rPr lang="en-US" dirty="0"/>
              <a:t>“Arms-length” </a:t>
            </a:r>
            <a:r>
              <a:rPr lang="en-US" dirty="0" smtClean="0"/>
              <a:t>reviewers: </a:t>
            </a:r>
            <a:r>
              <a:rPr lang="en-US" dirty="0"/>
              <a:t>no conflicts of interests or close personal ties to the candidate (such as co-author, co-PI, co-advisor, former advisor etc.)  </a:t>
            </a:r>
          </a:p>
          <a:p>
            <a:r>
              <a:rPr lang="en-US" dirty="0"/>
              <a:t>Equal to (Full) or above (e.g. Dean) sought rank.</a:t>
            </a:r>
          </a:p>
          <a:p>
            <a:r>
              <a:rPr lang="en-US" dirty="0"/>
              <a:t>JPC </a:t>
            </a:r>
            <a:r>
              <a:rPr lang="en-US" i="1" dirty="0"/>
              <a:t>must receive </a:t>
            </a:r>
            <a:r>
              <a:rPr lang="en-US" dirty="0"/>
              <a:t>5-6 acceptable (e.g. no perceived COIs) External Reviewer </a:t>
            </a:r>
            <a:r>
              <a:rPr lang="en-US" dirty="0" smtClean="0"/>
              <a:t>letters</a:t>
            </a:r>
          </a:p>
          <a:p>
            <a:r>
              <a:rPr lang="en-US" dirty="0" smtClean="0"/>
              <a:t>Candidate must not know who </a:t>
            </a:r>
            <a:r>
              <a:rPr lang="en-US" dirty="0" smtClean="0"/>
              <a:t>agreed to review and must not </a:t>
            </a:r>
            <a:r>
              <a:rPr lang="en-US" dirty="0" smtClean="0"/>
              <a:t>contact</a:t>
            </a:r>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27</a:t>
            </a:fld>
            <a:endParaRPr lang="en-US" dirty="0"/>
          </a:p>
        </p:txBody>
      </p:sp>
      <p:sp>
        <p:nvSpPr>
          <p:cNvPr id="5" name="Title 4"/>
          <p:cNvSpPr>
            <a:spLocks noGrp="1"/>
          </p:cNvSpPr>
          <p:nvPr>
            <p:ph type="title"/>
          </p:nvPr>
        </p:nvSpPr>
        <p:spPr/>
        <p:txBody>
          <a:bodyPr/>
          <a:lstStyle/>
          <a:p>
            <a:r>
              <a:rPr lang="en-US" dirty="0"/>
              <a:t>External Reviewers</a:t>
            </a:r>
          </a:p>
        </p:txBody>
      </p:sp>
    </p:spTree>
    <p:extLst>
      <p:ext uri="{BB962C8B-B14F-4D97-AF65-F5344CB8AC3E}">
        <p14:creationId xmlns:p14="http://schemas.microsoft.com/office/powerpoint/2010/main" val="2389392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609600" y="1389520"/>
            <a:ext cx="8077200" cy="5195212"/>
          </a:xfrm>
        </p:spPr>
        <p:txBody>
          <a:bodyPr>
            <a:normAutofit fontScale="92500" lnSpcReduction="10000"/>
          </a:bodyPr>
          <a:lstStyle/>
          <a:p>
            <a:pPr eaLnBrk="1" hangingPunct="1"/>
            <a:r>
              <a:rPr lang="en-US" sz="2400" dirty="0">
                <a:solidFill>
                  <a:srgbClr val="AB192D"/>
                </a:solidFill>
              </a:rPr>
              <a:t>April/May:</a:t>
            </a:r>
            <a:r>
              <a:rPr lang="en-US" sz="2400" dirty="0"/>
              <a:t> Initial nomination leads to formation of a Joint Promotion Committee (JPC): 6 COAP members plus Nominator and Advocate  </a:t>
            </a:r>
          </a:p>
          <a:p>
            <a:pPr eaLnBrk="1" hangingPunct="1"/>
            <a:r>
              <a:rPr lang="en-US" dirty="0">
                <a:solidFill>
                  <a:srgbClr val="AB192D"/>
                </a:solidFill>
              </a:rPr>
              <a:t>May before year of review:</a:t>
            </a:r>
            <a:r>
              <a:rPr lang="en-US" dirty="0"/>
              <a:t> Nominator and Advocate identify at least 6-7 willing External Reviewers. Invited by Nominator prior to sending names to Faculty Governance Coordinator for official invitation</a:t>
            </a:r>
            <a:endParaRPr lang="en-US" sz="2400" dirty="0"/>
          </a:p>
          <a:p>
            <a:pPr eaLnBrk="1" hangingPunct="1"/>
            <a:r>
              <a:rPr lang="en-US" sz="2400" dirty="0">
                <a:solidFill>
                  <a:srgbClr val="AB192D"/>
                </a:solidFill>
              </a:rPr>
              <a:t>A-Term JPC Deliberative Phase:</a:t>
            </a:r>
          </a:p>
          <a:p>
            <a:pPr lvl="1" eaLnBrk="1" hangingPunct="1">
              <a:spcBef>
                <a:spcPts val="0"/>
              </a:spcBef>
            </a:pPr>
            <a:r>
              <a:rPr lang="en-US" sz="2400" dirty="0">
                <a:solidFill>
                  <a:srgbClr val="000000"/>
                </a:solidFill>
              </a:rPr>
              <a:t>JPC reviews promotion dossier, letters of appraisal, student evaluations; extensive discussion; identifies “homework” (areas that need more information)</a:t>
            </a:r>
          </a:p>
          <a:p>
            <a:pPr>
              <a:spcBef>
                <a:spcPts val="600"/>
              </a:spcBef>
            </a:pPr>
            <a:r>
              <a:rPr lang="en-US" dirty="0">
                <a:solidFill>
                  <a:srgbClr val="AB192D"/>
                </a:solidFill>
              </a:rPr>
              <a:t>B-Term JPC Decision-making Phase:</a:t>
            </a:r>
            <a:r>
              <a:rPr lang="en-US" dirty="0">
                <a:solidFill>
                  <a:srgbClr val="000000"/>
                </a:solidFill>
              </a:rPr>
              <a:t> </a:t>
            </a:r>
          </a:p>
          <a:p>
            <a:pPr lvl="1" eaLnBrk="1" hangingPunct="1">
              <a:spcBef>
                <a:spcPts val="0"/>
              </a:spcBef>
            </a:pPr>
            <a:r>
              <a:rPr lang="en-US" sz="2400" dirty="0">
                <a:solidFill>
                  <a:srgbClr val="000000"/>
                </a:solidFill>
              </a:rPr>
              <a:t>After further discussion, voting members of JPC vote by secret ballot. Nominator and Advocate are non-voting </a:t>
            </a:r>
            <a:r>
              <a:rPr lang="en-US" sz="2400" dirty="0" smtClean="0">
                <a:solidFill>
                  <a:srgbClr val="000000"/>
                </a:solidFill>
              </a:rPr>
              <a:t>members, but know the outcome.</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28</a:t>
            </a:fld>
            <a:endParaRPr lang="en-US" dirty="0"/>
          </a:p>
        </p:txBody>
      </p:sp>
      <p:sp>
        <p:nvSpPr>
          <p:cNvPr id="3" name="Title 2"/>
          <p:cNvSpPr>
            <a:spLocks noGrp="1"/>
          </p:cNvSpPr>
          <p:nvPr>
            <p:ph type="title"/>
          </p:nvPr>
        </p:nvSpPr>
        <p:spPr/>
        <p:txBody>
          <a:bodyPr/>
          <a:lstStyle/>
          <a:p>
            <a:r>
              <a:rPr lang="en-US" dirty="0"/>
              <a:t>Joint Promotion Committee Activities</a:t>
            </a:r>
          </a:p>
        </p:txBody>
      </p:sp>
    </p:spTree>
    <p:extLst>
      <p:ext uri="{BB962C8B-B14F-4D97-AF65-F5344CB8AC3E}">
        <p14:creationId xmlns:p14="http://schemas.microsoft.com/office/powerpoint/2010/main" val="727751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701674" y="1371600"/>
            <a:ext cx="7778253" cy="5410200"/>
          </a:xfrm>
        </p:spPr>
        <p:txBody>
          <a:bodyPr>
            <a:normAutofit/>
          </a:bodyPr>
          <a:lstStyle/>
          <a:p>
            <a:r>
              <a:rPr lang="en-US" sz="2400" dirty="0">
                <a:solidFill>
                  <a:srgbClr val="AB192D"/>
                </a:solidFill>
              </a:rPr>
              <a:t>B-Term Meeting:</a:t>
            </a:r>
          </a:p>
          <a:p>
            <a:pPr lvl="1">
              <a:lnSpc>
                <a:spcPct val="110000"/>
              </a:lnSpc>
              <a:spcBef>
                <a:spcPts val="0"/>
              </a:spcBef>
            </a:pPr>
            <a:r>
              <a:rPr lang="en-US" sz="2200" dirty="0">
                <a:solidFill>
                  <a:srgbClr val="000000"/>
                </a:solidFill>
              </a:rPr>
              <a:t>All committee members present</a:t>
            </a:r>
          </a:p>
          <a:p>
            <a:pPr lvl="1">
              <a:lnSpc>
                <a:spcPct val="110000"/>
              </a:lnSpc>
              <a:spcBef>
                <a:spcPts val="0"/>
              </a:spcBef>
            </a:pPr>
            <a:r>
              <a:rPr lang="en-US" sz="2200" dirty="0">
                <a:solidFill>
                  <a:srgbClr val="000000"/>
                </a:solidFill>
              </a:rPr>
              <a:t>Discussion of criteria, dossier and any updates or additional information. If not ready, schedule another meeting</a:t>
            </a:r>
          </a:p>
          <a:p>
            <a:pPr lvl="1">
              <a:lnSpc>
                <a:spcPct val="110000"/>
              </a:lnSpc>
              <a:spcBef>
                <a:spcPts val="0"/>
              </a:spcBef>
            </a:pPr>
            <a:r>
              <a:rPr lang="en-US" sz="2200" dirty="0">
                <a:solidFill>
                  <a:srgbClr val="000000"/>
                </a:solidFill>
              </a:rPr>
              <a:t>If ready, vote by secret ballot:</a:t>
            </a:r>
          </a:p>
          <a:p>
            <a:pPr lvl="2">
              <a:lnSpc>
                <a:spcPct val="110000"/>
              </a:lnSpc>
              <a:spcBef>
                <a:spcPts val="0"/>
              </a:spcBef>
            </a:pPr>
            <a:r>
              <a:rPr lang="en-US" dirty="0">
                <a:solidFill>
                  <a:srgbClr val="000000"/>
                </a:solidFill>
              </a:rPr>
              <a:t>Secretary counts the 6 ballots until either </a:t>
            </a:r>
            <a:r>
              <a:rPr lang="en-US" b="1" dirty="0">
                <a:solidFill>
                  <a:srgbClr val="000000"/>
                </a:solidFill>
              </a:rPr>
              <a:t>4 Yes </a:t>
            </a:r>
            <a:r>
              <a:rPr lang="en-US" dirty="0">
                <a:solidFill>
                  <a:srgbClr val="000000"/>
                </a:solidFill>
              </a:rPr>
              <a:t>votes (majority), or </a:t>
            </a:r>
            <a:r>
              <a:rPr lang="en-US" b="1" dirty="0">
                <a:solidFill>
                  <a:srgbClr val="000000"/>
                </a:solidFill>
              </a:rPr>
              <a:t>3 No </a:t>
            </a:r>
            <a:r>
              <a:rPr lang="en-US" dirty="0">
                <a:solidFill>
                  <a:srgbClr val="000000"/>
                </a:solidFill>
              </a:rPr>
              <a:t>votes are seen. Only these ballots are shown to the </a:t>
            </a:r>
            <a:r>
              <a:rPr lang="en-US" dirty="0" smtClean="0">
                <a:solidFill>
                  <a:srgbClr val="000000"/>
                </a:solidFill>
              </a:rPr>
              <a:t>JPC</a:t>
            </a:r>
            <a:endParaRPr lang="en-US" dirty="0">
              <a:solidFill>
                <a:srgbClr val="000000"/>
              </a:solidFill>
            </a:endParaRPr>
          </a:p>
          <a:p>
            <a:pPr lvl="2" eaLnBrk="1" hangingPunct="1">
              <a:lnSpc>
                <a:spcPct val="110000"/>
              </a:lnSpc>
              <a:spcBef>
                <a:spcPts val="0"/>
              </a:spcBef>
            </a:pPr>
            <a:r>
              <a:rPr lang="en-US" dirty="0">
                <a:solidFill>
                  <a:srgbClr val="000000"/>
                </a:solidFill>
              </a:rPr>
              <a:t>This determines the unitary recommendation for or against promotion</a:t>
            </a:r>
          </a:p>
          <a:p>
            <a:pPr lvl="1">
              <a:lnSpc>
                <a:spcPct val="110000"/>
              </a:lnSpc>
              <a:spcBef>
                <a:spcPts val="0"/>
              </a:spcBef>
            </a:pPr>
            <a:r>
              <a:rPr lang="en-US" sz="2200" dirty="0">
                <a:solidFill>
                  <a:srgbClr val="000000"/>
                </a:solidFill>
              </a:rPr>
              <a:t>The committee sends a letter to Provost conveying its recommendation and summarizing the salient reasons (signed by entire JPC)</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29</a:t>
            </a:fld>
            <a:endParaRPr lang="en-US" dirty="0"/>
          </a:p>
        </p:txBody>
      </p:sp>
      <p:sp>
        <p:nvSpPr>
          <p:cNvPr id="4" name="Title 3"/>
          <p:cNvSpPr>
            <a:spLocks noGrp="1"/>
          </p:cNvSpPr>
          <p:nvPr>
            <p:ph type="title"/>
          </p:nvPr>
        </p:nvSpPr>
        <p:spPr/>
        <p:txBody>
          <a:bodyPr/>
          <a:lstStyle/>
          <a:p>
            <a:r>
              <a:rPr lang="en-US" dirty="0"/>
              <a:t>Joint Promotion Committee Vote</a:t>
            </a:r>
          </a:p>
        </p:txBody>
      </p:sp>
    </p:spTree>
    <p:extLst>
      <p:ext uri="{BB962C8B-B14F-4D97-AF65-F5344CB8AC3E}">
        <p14:creationId xmlns:p14="http://schemas.microsoft.com/office/powerpoint/2010/main" val="1770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COAP Membership</a:t>
            </a:r>
          </a:p>
        </p:txBody>
      </p:sp>
      <p:sp>
        <p:nvSpPr>
          <p:cNvPr id="17410" name="Rectangle 3"/>
          <p:cNvSpPr>
            <a:spLocks noGrp="1" noChangeArrowheads="1"/>
          </p:cNvSpPr>
          <p:nvPr>
            <p:ph type="body" idx="1"/>
          </p:nvPr>
        </p:nvSpPr>
        <p:spPr>
          <a:xfrm>
            <a:off x="5181602" y="1143000"/>
            <a:ext cx="3657600" cy="639762"/>
          </a:xfrm>
        </p:spPr>
        <p:txBody>
          <a:bodyPr/>
          <a:lstStyle/>
          <a:p>
            <a:pPr lvl="1">
              <a:spcBef>
                <a:spcPts val="0"/>
              </a:spcBef>
              <a:spcAft>
                <a:spcPts val="300"/>
              </a:spcAft>
            </a:pPr>
            <a:r>
              <a:rPr lang="en-US" sz="2200" dirty="0">
                <a:cs typeface="Arial" pitchFamily="34" charset="0"/>
              </a:rPr>
              <a:t>Eligibility</a:t>
            </a:r>
          </a:p>
        </p:txBody>
      </p:sp>
      <p:sp>
        <p:nvSpPr>
          <p:cNvPr id="3" name="Content Placeholder 2">
            <a:extLst>
              <a:ext uri="{FF2B5EF4-FFF2-40B4-BE49-F238E27FC236}">
                <a16:creationId xmlns:a16="http://schemas.microsoft.com/office/drawing/2014/main" id="{F3FBC3A0-E91A-2645-9664-FAD50CD546CA}"/>
              </a:ext>
            </a:extLst>
          </p:cNvPr>
          <p:cNvSpPr>
            <a:spLocks noGrp="1"/>
          </p:cNvSpPr>
          <p:nvPr>
            <p:ph sz="half" idx="2"/>
          </p:nvPr>
        </p:nvSpPr>
        <p:spPr>
          <a:xfrm>
            <a:off x="5029200" y="1862664"/>
            <a:ext cx="3810002" cy="3955800"/>
          </a:xfrm>
        </p:spPr>
        <p:txBody>
          <a:bodyPr>
            <a:normAutofit fontScale="70000" lnSpcReduction="20000"/>
          </a:bodyPr>
          <a:lstStyle/>
          <a:p>
            <a:pPr>
              <a:lnSpc>
                <a:spcPct val="120000"/>
              </a:lnSpc>
              <a:spcBef>
                <a:spcPts val="0"/>
              </a:spcBef>
            </a:pPr>
            <a:r>
              <a:rPr lang="en-US" sz="2600" dirty="0">
                <a:cs typeface="Arial" pitchFamily="34" charset="0"/>
              </a:rPr>
              <a:t>7 elected faculty </a:t>
            </a:r>
            <a:r>
              <a:rPr lang="en-US" sz="2600" dirty="0" smtClean="0">
                <a:cs typeface="Arial" pitchFamily="34" charset="0"/>
              </a:rPr>
              <a:t>at </a:t>
            </a:r>
            <a:r>
              <a:rPr lang="en-US" sz="2600" dirty="0">
                <a:cs typeface="Arial" pitchFamily="34" charset="0"/>
              </a:rPr>
              <a:t>Professor rank </a:t>
            </a:r>
          </a:p>
          <a:p>
            <a:pPr>
              <a:lnSpc>
                <a:spcPct val="120000"/>
              </a:lnSpc>
              <a:spcBef>
                <a:spcPts val="0"/>
              </a:spcBef>
            </a:pPr>
            <a:r>
              <a:rPr lang="en-US" sz="2600" dirty="0">
                <a:cs typeface="Arial" pitchFamily="34" charset="0"/>
              </a:rPr>
              <a:t>3-year terms, unless a replacement. No successive elected terms</a:t>
            </a:r>
          </a:p>
          <a:p>
            <a:pPr>
              <a:lnSpc>
                <a:spcPct val="120000"/>
              </a:lnSpc>
              <a:spcBef>
                <a:spcPts val="0"/>
              </a:spcBef>
            </a:pPr>
            <a:r>
              <a:rPr lang="en-US" sz="2600" dirty="0">
                <a:cs typeface="Arial" pitchFamily="34" charset="0"/>
              </a:rPr>
              <a:t>No department or program represented twice </a:t>
            </a:r>
          </a:p>
          <a:p>
            <a:pPr>
              <a:lnSpc>
                <a:spcPct val="120000"/>
              </a:lnSpc>
              <a:spcBef>
                <a:spcPts val="0"/>
              </a:spcBef>
            </a:pPr>
            <a:r>
              <a:rPr lang="en-US" sz="2600" dirty="0">
                <a:cs typeface="Arial" pitchFamily="34" charset="0"/>
              </a:rPr>
              <a:t>Members recused from cases regarding candidates in their department</a:t>
            </a:r>
          </a:p>
          <a:p>
            <a:pPr>
              <a:lnSpc>
                <a:spcPct val="120000"/>
              </a:lnSpc>
              <a:spcBef>
                <a:spcPts val="0"/>
              </a:spcBef>
            </a:pPr>
            <a:r>
              <a:rPr lang="en-US" sz="2600" dirty="0">
                <a:cs typeface="Arial" pitchFamily="34" charset="0"/>
              </a:rPr>
              <a:t>Ineligible: </a:t>
            </a:r>
          </a:p>
          <a:p>
            <a:pPr lvl="1">
              <a:lnSpc>
                <a:spcPct val="120000"/>
              </a:lnSpc>
              <a:spcBef>
                <a:spcPts val="0"/>
              </a:spcBef>
              <a:buFont typeface="Arial" panose="020B0604020202020204" pitchFamily="34" charset="0"/>
              <a:buChar char="•"/>
            </a:pPr>
            <a:r>
              <a:rPr lang="en-US" sz="2400" dirty="0">
                <a:cs typeface="Arial" pitchFamily="34" charset="0"/>
              </a:rPr>
              <a:t>Department Heads </a:t>
            </a:r>
          </a:p>
          <a:p>
            <a:pPr lvl="1">
              <a:lnSpc>
                <a:spcPct val="120000"/>
              </a:lnSpc>
              <a:spcBef>
                <a:spcPts val="0"/>
              </a:spcBef>
              <a:buFont typeface="Arial" panose="020B0604020202020204" pitchFamily="34" charset="0"/>
              <a:buChar char="•"/>
            </a:pPr>
            <a:r>
              <a:rPr lang="en-US" sz="2400" dirty="0">
                <a:cs typeface="Arial" pitchFamily="34" charset="0"/>
              </a:rPr>
              <a:t>Deans</a:t>
            </a:r>
          </a:p>
          <a:p>
            <a:pPr lvl="1">
              <a:lnSpc>
                <a:spcPct val="120000"/>
              </a:lnSpc>
              <a:spcBef>
                <a:spcPts val="0"/>
              </a:spcBef>
              <a:buFont typeface="Arial" panose="020B0604020202020204" pitchFamily="34" charset="0"/>
              <a:buChar char="•"/>
            </a:pPr>
            <a:r>
              <a:rPr lang="en-US" sz="2400" dirty="0">
                <a:cs typeface="Arial" pitchFamily="34" charset="0"/>
              </a:rPr>
              <a:t>Provost</a:t>
            </a:r>
          </a:p>
          <a:p>
            <a:pPr>
              <a:lnSpc>
                <a:spcPct val="120000"/>
              </a:lnSpc>
            </a:pPr>
            <a:endParaRPr lang="en-US" dirty="0"/>
          </a:p>
        </p:txBody>
      </p:sp>
      <p:sp>
        <p:nvSpPr>
          <p:cNvPr id="5" name="Text Placeholder 4">
            <a:extLst>
              <a:ext uri="{FF2B5EF4-FFF2-40B4-BE49-F238E27FC236}">
                <a16:creationId xmlns:a16="http://schemas.microsoft.com/office/drawing/2014/main" id="{FC368494-5D52-E449-A423-8DF00A8718E9}"/>
              </a:ext>
            </a:extLst>
          </p:cNvPr>
          <p:cNvSpPr>
            <a:spLocks noGrp="1"/>
          </p:cNvSpPr>
          <p:nvPr>
            <p:ph type="body" sz="quarter" idx="3"/>
          </p:nvPr>
        </p:nvSpPr>
        <p:spPr>
          <a:xfrm>
            <a:off x="459058" y="1115736"/>
            <a:ext cx="3921985" cy="639762"/>
          </a:xfrm>
        </p:spPr>
        <p:txBody>
          <a:bodyPr/>
          <a:lstStyle/>
          <a:p>
            <a:r>
              <a:rPr lang="en-US" dirty="0">
                <a:solidFill>
                  <a:schemeClr val="tx1"/>
                </a:solidFill>
              </a:rPr>
              <a:t>Current Members</a:t>
            </a:r>
          </a:p>
        </p:txBody>
      </p:sp>
      <p:sp>
        <p:nvSpPr>
          <p:cNvPr id="6" name="Content Placeholder 5">
            <a:extLst>
              <a:ext uri="{FF2B5EF4-FFF2-40B4-BE49-F238E27FC236}">
                <a16:creationId xmlns:a16="http://schemas.microsoft.com/office/drawing/2014/main" id="{B501BD9E-3DB4-B147-B460-3B4DAD898E4E}"/>
              </a:ext>
            </a:extLst>
          </p:cNvPr>
          <p:cNvSpPr>
            <a:spLocks noGrp="1"/>
          </p:cNvSpPr>
          <p:nvPr>
            <p:ph sz="quarter" idx="4"/>
          </p:nvPr>
        </p:nvSpPr>
        <p:spPr>
          <a:xfrm>
            <a:off x="459058" y="1835400"/>
            <a:ext cx="4493941" cy="3955800"/>
          </a:xfrm>
        </p:spPr>
        <p:txBody>
          <a:bodyPr>
            <a:noAutofit/>
          </a:bodyPr>
          <a:lstStyle/>
          <a:p>
            <a:pPr marL="344488" indent="-344488" fontAlgn="t">
              <a:lnSpc>
                <a:spcPct val="100000"/>
              </a:lnSpc>
              <a:spcBef>
                <a:spcPts val="0"/>
              </a:spcBef>
            </a:pPr>
            <a:r>
              <a:rPr lang="en-US" sz="1800" dirty="0"/>
              <a:t>Pam Weathers, Chair (BBT), 2020</a:t>
            </a:r>
          </a:p>
          <a:p>
            <a:pPr marL="344488" indent="-344488" fontAlgn="t">
              <a:lnSpc>
                <a:spcPct val="100000"/>
              </a:lnSpc>
              <a:spcBef>
                <a:spcPts val="0"/>
              </a:spcBef>
            </a:pPr>
            <a:r>
              <a:rPr lang="en-US" sz="1800" dirty="0"/>
              <a:t>Eleanor Loiacono (FBS), 2020</a:t>
            </a:r>
          </a:p>
          <a:p>
            <a:pPr marL="344488" indent="-344488" fontAlgn="t">
              <a:lnSpc>
                <a:spcPct val="100000"/>
              </a:lnSpc>
              <a:spcBef>
                <a:spcPts val="0"/>
              </a:spcBef>
            </a:pPr>
            <a:r>
              <a:rPr lang="en-US" sz="1800" dirty="0"/>
              <a:t>Michael Gennert (CS), 2021</a:t>
            </a:r>
          </a:p>
          <a:p>
            <a:pPr marL="344488" indent="-344488" fontAlgn="t">
              <a:lnSpc>
                <a:spcPct val="100000"/>
              </a:lnSpc>
              <a:spcBef>
                <a:spcPts val="0"/>
              </a:spcBef>
            </a:pPr>
            <a:r>
              <a:rPr lang="en-US" sz="1800" dirty="0"/>
              <a:t>Brenton Faber, Secretary (HUA), 2021</a:t>
            </a:r>
          </a:p>
          <a:p>
            <a:pPr marL="344488" indent="-344488" fontAlgn="t">
              <a:lnSpc>
                <a:spcPct val="100000"/>
              </a:lnSpc>
              <a:spcBef>
                <a:spcPts val="0"/>
              </a:spcBef>
            </a:pPr>
            <a:r>
              <a:rPr lang="en-US" sz="1800" dirty="0"/>
              <a:t>Suzanne Scarlata (CBC), 2022</a:t>
            </a:r>
          </a:p>
          <a:p>
            <a:pPr marL="344488" indent="-344488" fontAlgn="t">
              <a:lnSpc>
                <a:spcPct val="100000"/>
              </a:lnSpc>
              <a:spcBef>
                <a:spcPts val="0"/>
              </a:spcBef>
            </a:pPr>
            <a:r>
              <a:rPr lang="en-US" sz="1800" dirty="0"/>
              <a:t>Rajib </a:t>
            </a:r>
            <a:r>
              <a:rPr lang="en-US" sz="1800" dirty="0" err="1" smtClean="0"/>
              <a:t>Mallik</a:t>
            </a:r>
            <a:r>
              <a:rPr lang="en-US" sz="1800" dirty="0" smtClean="0"/>
              <a:t> </a:t>
            </a:r>
            <a:r>
              <a:rPr lang="en-US" sz="1800" dirty="0"/>
              <a:t>(CEE), 2022</a:t>
            </a:r>
          </a:p>
          <a:p>
            <a:pPr marL="344488" indent="-344488" fontAlgn="t">
              <a:lnSpc>
                <a:spcPct val="100000"/>
              </a:lnSpc>
              <a:spcBef>
                <a:spcPts val="0"/>
              </a:spcBef>
            </a:pPr>
            <a:r>
              <a:rPr lang="en-US" sz="1800" dirty="0"/>
              <a:t>Germano Iannacchione (PH) 2022</a:t>
            </a:r>
          </a:p>
          <a:p>
            <a:pPr marL="344488" indent="-344488" fontAlgn="t">
              <a:lnSpc>
                <a:spcPct val="100000"/>
              </a:lnSpc>
              <a:spcBef>
                <a:spcPts val="0"/>
              </a:spcBef>
              <a:buNone/>
            </a:pPr>
            <a:r>
              <a:rPr lang="en-US" sz="1800" u="sng" dirty="0"/>
              <a:t>Incoming members</a:t>
            </a:r>
            <a:endParaRPr lang="en-US" sz="1800" dirty="0"/>
          </a:p>
          <a:p>
            <a:pPr marL="344488" indent="-344488" fontAlgn="t">
              <a:lnSpc>
                <a:spcPct val="100000"/>
              </a:lnSpc>
              <a:spcBef>
                <a:spcPts val="0"/>
              </a:spcBef>
            </a:pPr>
            <a:r>
              <a:rPr lang="en-US" sz="1800" dirty="0"/>
              <a:t>Jeanine Skorinko (SSPS), 2023</a:t>
            </a:r>
          </a:p>
          <a:p>
            <a:pPr marL="344488" indent="-344488" fontAlgn="t">
              <a:lnSpc>
                <a:spcPct val="100000"/>
              </a:lnSpc>
              <a:spcBef>
                <a:spcPts val="0"/>
              </a:spcBef>
            </a:pPr>
            <a:r>
              <a:rPr lang="en-US" sz="1800" dirty="0"/>
              <a:t>Sarah Strauss (IGSD) (2023)</a:t>
            </a:r>
          </a:p>
          <a:p>
            <a:pPr marL="0" indent="0" fontAlgn="t">
              <a:lnSpc>
                <a:spcPct val="100000"/>
              </a:lnSpc>
              <a:spcBef>
                <a:spcPts val="0"/>
              </a:spcBef>
              <a:buNone/>
            </a:pPr>
            <a:endParaRPr lang="en-US" sz="1800" dirty="0"/>
          </a:p>
          <a:p>
            <a:pPr marL="344488" lvl="0" indent="-344488" fontAlgn="t">
              <a:lnSpc>
                <a:spcPct val="100000"/>
              </a:lnSpc>
              <a:spcBef>
                <a:spcPts val="0"/>
              </a:spcBef>
              <a:buClr>
                <a:srgbClr val="AB192D"/>
              </a:buClr>
              <a:buNone/>
            </a:pPr>
            <a:r>
              <a:rPr lang="en-US" sz="1800" u="sng" dirty="0">
                <a:solidFill>
                  <a:prstClr val="black"/>
                </a:solidFill>
              </a:rPr>
              <a:t>Faculty Governance Coordinator</a:t>
            </a:r>
          </a:p>
          <a:p>
            <a:pPr marL="344488" lvl="0" indent="-344488" fontAlgn="t">
              <a:lnSpc>
                <a:spcPct val="100000"/>
              </a:lnSpc>
              <a:spcBef>
                <a:spcPts val="0"/>
              </a:spcBef>
              <a:buClr>
                <a:srgbClr val="AB192D"/>
              </a:buClr>
            </a:pPr>
            <a:r>
              <a:rPr lang="en-US" sz="1800" dirty="0">
                <a:solidFill>
                  <a:prstClr val="black"/>
                </a:solidFill>
              </a:rPr>
              <a:t>Penny Rock (not a member)</a:t>
            </a:r>
          </a:p>
          <a:p>
            <a:pPr marL="344488" lvl="0" indent="-344488" fontAlgn="t">
              <a:lnSpc>
                <a:spcPct val="100000"/>
              </a:lnSpc>
              <a:spcBef>
                <a:spcPts val="0"/>
              </a:spcBef>
              <a:buClr>
                <a:srgbClr val="AB192D"/>
              </a:buClr>
              <a:buNone/>
            </a:pPr>
            <a:endParaRPr lang="en-US" sz="1800" dirty="0">
              <a:solidFill>
                <a:prstClr val="black"/>
              </a:solidFill>
            </a:endParaRPr>
          </a:p>
          <a:p>
            <a:pPr marL="344488" indent="-344488">
              <a:lnSpc>
                <a:spcPct val="100000"/>
              </a:lnSpc>
              <a:spcBef>
                <a:spcPts val="0"/>
              </a:spcBef>
            </a:pPr>
            <a:endParaRPr lang="en-US" sz="1800" dirty="0"/>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a:t>
            </a:fld>
            <a:endParaRPr lang="en-US" dirty="0"/>
          </a:p>
        </p:txBody>
      </p:sp>
      <p:sp>
        <p:nvSpPr>
          <p:cNvPr id="7" name="TextBox 6">
            <a:extLst>
              <a:ext uri="{FF2B5EF4-FFF2-40B4-BE49-F238E27FC236}">
                <a16:creationId xmlns:a16="http://schemas.microsoft.com/office/drawing/2014/main" id="{C21CBAC5-A673-914D-AEFA-85EA38932FFF}"/>
              </a:ext>
            </a:extLst>
          </p:cNvPr>
          <p:cNvSpPr txBox="1"/>
          <p:nvPr/>
        </p:nvSpPr>
        <p:spPr>
          <a:xfrm>
            <a:off x="2141034" y="1471961"/>
            <a:ext cx="0" cy="0"/>
          </a:xfrm>
          <a:prstGeom prst="rect">
            <a:avLst/>
          </a:prstGeom>
          <a:noFill/>
        </p:spPr>
        <p:txBody>
          <a:bodyPr wrap="none" rtlCol="0">
            <a:noAutofit/>
          </a:bodyPr>
          <a:lstStyle/>
          <a:p>
            <a:pPr algn="ctr"/>
            <a:endParaRPr lang="en-US" sz="1600" dirty="0"/>
          </a:p>
        </p:txBody>
      </p:sp>
    </p:spTree>
    <p:extLst>
      <p:ext uri="{BB962C8B-B14F-4D97-AF65-F5344CB8AC3E}">
        <p14:creationId xmlns:p14="http://schemas.microsoft.com/office/powerpoint/2010/main" val="52761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22474" y="1447800"/>
            <a:ext cx="8545326" cy="5334000"/>
          </a:xfrm>
        </p:spPr>
        <p:txBody>
          <a:bodyPr>
            <a:normAutofit/>
          </a:bodyPr>
          <a:lstStyle/>
          <a:p>
            <a:pPr marL="746125" indent="-746125">
              <a:spcBef>
                <a:spcPts val="0"/>
              </a:spcBef>
              <a:spcAft>
                <a:spcPts val="300"/>
              </a:spcAft>
              <a:buFont typeface="+mj-lt"/>
              <a:buAutoNum type="arabicPeriod"/>
            </a:pPr>
            <a:r>
              <a:rPr lang="en-US" sz="4200"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sz="4200" dirty="0">
                <a:cs typeface="Arial" pitchFamily="34" charset="0"/>
              </a:rPr>
              <a:t>WPI Promotion Criteria</a:t>
            </a:r>
          </a:p>
          <a:p>
            <a:pPr marL="742950" indent="-742950">
              <a:spcBef>
                <a:spcPts val="0"/>
              </a:spcBef>
              <a:spcAft>
                <a:spcPts val="300"/>
              </a:spcAft>
              <a:buFont typeface="+mj-lt"/>
              <a:buAutoNum type="arabicPeriod" startAt="2"/>
            </a:pPr>
            <a:r>
              <a:rPr lang="en-US" sz="4200" dirty="0">
                <a:cs typeface="Arial" pitchFamily="34" charset="0"/>
              </a:rPr>
              <a:t>Candidate Dossier</a:t>
            </a:r>
            <a:endParaRPr lang="en-US" sz="4200" b="1" dirty="0">
              <a:cs typeface="Arial" pitchFamily="34" charset="0"/>
            </a:endParaRPr>
          </a:p>
          <a:p>
            <a:pPr marL="742950" indent="-742950">
              <a:spcBef>
                <a:spcPts val="0"/>
              </a:spcBef>
              <a:spcAft>
                <a:spcPts val="300"/>
              </a:spcAft>
              <a:buFont typeface="+mj-lt"/>
              <a:buAutoNum type="arabicPeriod" startAt="2"/>
            </a:pPr>
            <a:r>
              <a:rPr lang="en-US" sz="4200" dirty="0">
                <a:cs typeface="Arial" pitchFamily="34" charset="0"/>
              </a:rPr>
              <a:t>Promotion Procedures</a:t>
            </a:r>
          </a:p>
          <a:p>
            <a:pPr marL="746125" indent="-746125">
              <a:spcBef>
                <a:spcPts val="0"/>
              </a:spcBef>
              <a:spcAft>
                <a:spcPts val="300"/>
              </a:spcAft>
              <a:buFont typeface="+mj-lt"/>
              <a:buAutoNum type="arabicPeriod" startAt="5"/>
            </a:pPr>
            <a:r>
              <a:rPr lang="en-US" sz="4200" b="1" dirty="0">
                <a:cs typeface="Arial" pitchFamily="34" charset="0"/>
              </a:rPr>
              <a:t>Promotion Schedules</a:t>
            </a:r>
          </a:p>
          <a:p>
            <a:pPr marL="746125" indent="-746125">
              <a:spcBef>
                <a:spcPts val="0"/>
              </a:spcBef>
              <a:spcAft>
                <a:spcPts val="300"/>
              </a:spcAft>
              <a:buFont typeface="+mj-lt"/>
              <a:buAutoNum type="arabicPeriod" startAt="5"/>
            </a:pPr>
            <a:r>
              <a:rPr lang="en-US" sz="4200"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30</a:t>
            </a:fld>
            <a:endParaRPr lang="en-US" dirty="0"/>
          </a:p>
        </p:txBody>
      </p:sp>
      <p:sp>
        <p:nvSpPr>
          <p:cNvPr id="4" name="Title 3"/>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559225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94007" y="1295400"/>
            <a:ext cx="7825801" cy="5410200"/>
          </a:xfrm>
        </p:spPr>
        <p:txBody>
          <a:bodyPr>
            <a:noAutofit/>
          </a:bodyPr>
          <a:lstStyle/>
          <a:p>
            <a:pPr eaLnBrk="1" hangingPunct="1">
              <a:lnSpc>
                <a:spcPct val="80000"/>
              </a:lnSpc>
              <a:spcBef>
                <a:spcPts val="0"/>
              </a:spcBef>
            </a:pPr>
            <a:r>
              <a:rPr lang="en-US" sz="2000" dirty="0">
                <a:solidFill>
                  <a:srgbClr val="AB192D"/>
                </a:solidFill>
              </a:rPr>
              <a:t>April 17</a:t>
            </a:r>
            <a:r>
              <a:rPr lang="en-US" sz="2000" dirty="0"/>
              <a:t>: Initial email nomination alert to Faculty Governance Coordinator</a:t>
            </a:r>
          </a:p>
          <a:p>
            <a:pPr eaLnBrk="1" hangingPunct="1">
              <a:lnSpc>
                <a:spcPct val="80000"/>
              </a:lnSpc>
            </a:pPr>
            <a:r>
              <a:rPr lang="en-US" sz="2000" dirty="0">
                <a:solidFill>
                  <a:srgbClr val="AC2B37"/>
                </a:solidFill>
              </a:rPr>
              <a:t>May 1</a:t>
            </a:r>
            <a:r>
              <a:rPr lang="en-US" sz="2000" dirty="0">
                <a:solidFill>
                  <a:srgbClr val="000000"/>
                </a:solidFill>
              </a:rPr>
              <a:t>: deadline for candidate to provide:</a:t>
            </a:r>
          </a:p>
          <a:p>
            <a:pPr lvl="1" eaLnBrk="1" hangingPunct="1">
              <a:lnSpc>
                <a:spcPct val="80000"/>
              </a:lnSpc>
            </a:pPr>
            <a:r>
              <a:rPr lang="en-US" sz="1800" dirty="0">
                <a:solidFill>
                  <a:srgbClr val="000000"/>
                </a:solidFill>
              </a:rPr>
              <a:t>Name of Advocate </a:t>
            </a:r>
          </a:p>
          <a:p>
            <a:pPr lvl="1" eaLnBrk="1" hangingPunct="1">
              <a:lnSpc>
                <a:spcPct val="80000"/>
              </a:lnSpc>
            </a:pPr>
            <a:r>
              <a:rPr lang="en-US" sz="1800" dirty="0">
                <a:solidFill>
                  <a:srgbClr val="000000"/>
                </a:solidFill>
              </a:rPr>
              <a:t>List of 6 Professional Associates (half external / half WPI)</a:t>
            </a:r>
          </a:p>
          <a:p>
            <a:pPr eaLnBrk="1" hangingPunct="1"/>
            <a:r>
              <a:rPr lang="en-US" sz="2000" dirty="0">
                <a:solidFill>
                  <a:srgbClr val="AB192D"/>
                </a:solidFill>
              </a:rPr>
              <a:t>May 1: </a:t>
            </a:r>
            <a:r>
              <a:rPr lang="en-US" sz="2000" dirty="0"/>
              <a:t>JPC (6 COAP Members+Nominator+Advocate)</a:t>
            </a:r>
          </a:p>
          <a:p>
            <a:r>
              <a:rPr lang="en-US" sz="2000" dirty="0">
                <a:solidFill>
                  <a:srgbClr val="AB192D"/>
                </a:solidFill>
              </a:rPr>
              <a:t>June 15:</a:t>
            </a:r>
            <a:r>
              <a:rPr lang="en-US" sz="2000" dirty="0">
                <a:solidFill>
                  <a:srgbClr val="000000"/>
                </a:solidFill>
              </a:rPr>
              <a:t> Candidate submits promotion dossier</a:t>
            </a:r>
          </a:p>
          <a:p>
            <a:pPr eaLnBrk="1" hangingPunct="1"/>
            <a:r>
              <a:rPr lang="en-US" sz="2000" dirty="0">
                <a:solidFill>
                  <a:srgbClr val="C00000"/>
                </a:solidFill>
              </a:rPr>
              <a:t>June 22: </a:t>
            </a:r>
            <a:r>
              <a:rPr lang="en-US" sz="1800" dirty="0">
                <a:solidFill>
                  <a:srgbClr val="C00000"/>
                </a:solidFill>
              </a:rPr>
              <a:t> </a:t>
            </a:r>
            <a:r>
              <a:rPr lang="en-US" sz="1800" dirty="0"/>
              <a:t>External Reviewers list submitted (are invited by Nominator until 5-6 agree to write a letter of appraisal)</a:t>
            </a:r>
            <a:endParaRPr lang="en-US" sz="1800" dirty="0">
              <a:solidFill>
                <a:srgbClr val="990000"/>
              </a:solidFill>
            </a:endParaRPr>
          </a:p>
          <a:p>
            <a:pPr eaLnBrk="1" hangingPunct="1"/>
            <a:r>
              <a:rPr lang="en-US" sz="2000" dirty="0">
                <a:solidFill>
                  <a:srgbClr val="C00000"/>
                </a:solidFill>
              </a:rPr>
              <a:t>June:</a:t>
            </a:r>
          </a:p>
          <a:p>
            <a:pPr lvl="1" eaLnBrk="1" hangingPunct="1">
              <a:spcBef>
                <a:spcPts val="0"/>
              </a:spcBef>
            </a:pPr>
            <a:r>
              <a:rPr lang="en-US" sz="1800" dirty="0">
                <a:solidFill>
                  <a:srgbClr val="000000"/>
                </a:solidFill>
              </a:rPr>
              <a:t>COAP sends Professional Associates &amp; External Reviewers a cover letter, candidate’s dossier, </a:t>
            </a:r>
            <a:r>
              <a:rPr lang="en-US" sz="1800" dirty="0" smtClean="0">
                <a:solidFill>
                  <a:srgbClr val="000000"/>
                </a:solidFill>
              </a:rPr>
              <a:t>&amp; WPI promotion </a:t>
            </a:r>
            <a:r>
              <a:rPr lang="en-US" sz="1800" dirty="0">
                <a:solidFill>
                  <a:srgbClr val="000000"/>
                </a:solidFill>
              </a:rPr>
              <a:t>criteria</a:t>
            </a:r>
          </a:p>
          <a:p>
            <a:pPr lvl="1" eaLnBrk="1" hangingPunct="1">
              <a:spcBef>
                <a:spcPts val="0"/>
              </a:spcBef>
            </a:pPr>
            <a:r>
              <a:rPr lang="en-US" sz="1800" dirty="0">
                <a:solidFill>
                  <a:srgbClr val="000000"/>
                </a:solidFill>
              </a:rPr>
              <a:t>Faculty Governance Office solicits student evaluations from former students and alumni</a:t>
            </a:r>
          </a:p>
          <a:p>
            <a:pPr eaLnBrk="1" hangingPunct="1">
              <a:spcBef>
                <a:spcPts val="600"/>
              </a:spcBef>
            </a:pPr>
            <a:r>
              <a:rPr lang="en-US" sz="2000" dirty="0">
                <a:solidFill>
                  <a:srgbClr val="C00000"/>
                </a:solidFill>
              </a:rPr>
              <a:t>Mid-August:</a:t>
            </a:r>
            <a:r>
              <a:rPr lang="en-US" sz="2000" dirty="0"/>
              <a:t> </a:t>
            </a:r>
            <a:r>
              <a:rPr lang="en-US" sz="1800" dirty="0">
                <a:solidFill>
                  <a:srgbClr val="000000"/>
                </a:solidFill>
              </a:rPr>
              <a:t>Deadline for receipt of all letters of appraisal</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31</a:t>
            </a:fld>
            <a:endParaRPr lang="en-US" dirty="0"/>
          </a:p>
        </p:txBody>
      </p:sp>
      <p:sp>
        <p:nvSpPr>
          <p:cNvPr id="3" name="Title 2"/>
          <p:cNvSpPr>
            <a:spLocks noGrp="1"/>
          </p:cNvSpPr>
          <p:nvPr>
            <p:ph type="title"/>
          </p:nvPr>
        </p:nvSpPr>
        <p:spPr/>
        <p:txBody>
          <a:bodyPr/>
          <a:lstStyle/>
          <a:p>
            <a:r>
              <a:rPr lang="en-US" dirty="0"/>
              <a:t>TTT Nomination Schedule</a:t>
            </a:r>
          </a:p>
        </p:txBody>
      </p:sp>
    </p:spTree>
    <p:extLst>
      <p:ext uri="{BB962C8B-B14F-4D97-AF65-F5344CB8AC3E}">
        <p14:creationId xmlns:p14="http://schemas.microsoft.com/office/powerpoint/2010/main" val="2353792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35056" y="1256203"/>
            <a:ext cx="8380343" cy="5220797"/>
          </a:xfrm>
        </p:spPr>
        <p:txBody>
          <a:bodyPr>
            <a:normAutofit fontScale="92500"/>
          </a:bodyPr>
          <a:lstStyle/>
          <a:p>
            <a:pPr>
              <a:lnSpc>
                <a:spcPct val="120000"/>
              </a:lnSpc>
            </a:pPr>
            <a:r>
              <a:rPr lang="en-US" sz="2000" dirty="0">
                <a:solidFill>
                  <a:srgbClr val="C00000"/>
                </a:solidFill>
              </a:rPr>
              <a:t>A-Term Meeting </a:t>
            </a:r>
            <a:r>
              <a:rPr lang="en-US" sz="2000" dirty="0"/>
              <a:t>(~1 h) of Joint Promotion Committee</a:t>
            </a:r>
          </a:p>
          <a:p>
            <a:pPr lvl="1">
              <a:lnSpc>
                <a:spcPct val="120000"/>
              </a:lnSpc>
            </a:pPr>
            <a:r>
              <a:rPr lang="en-US" sz="1900" dirty="0"/>
              <a:t>To review dossier for completion, and initiate discussion</a:t>
            </a:r>
          </a:p>
          <a:p>
            <a:pPr>
              <a:lnSpc>
                <a:spcPct val="120000"/>
              </a:lnSpc>
            </a:pPr>
            <a:r>
              <a:rPr lang="en-US" sz="2000" dirty="0">
                <a:solidFill>
                  <a:srgbClr val="C00000"/>
                </a:solidFill>
              </a:rPr>
              <a:t>B-Term Meeting </a:t>
            </a:r>
            <a:r>
              <a:rPr lang="en-US" sz="2000" dirty="0"/>
              <a:t>(~1 h) of Joint Promotion Committee</a:t>
            </a:r>
          </a:p>
          <a:p>
            <a:pPr lvl="1">
              <a:lnSpc>
                <a:spcPct val="120000"/>
              </a:lnSpc>
            </a:pPr>
            <a:r>
              <a:rPr lang="en-US" sz="1900" dirty="0"/>
              <a:t>To review additional materials and vote</a:t>
            </a:r>
          </a:p>
          <a:p>
            <a:pPr>
              <a:lnSpc>
                <a:spcPct val="120000"/>
              </a:lnSpc>
            </a:pPr>
            <a:r>
              <a:rPr lang="en-US" sz="2000" dirty="0">
                <a:solidFill>
                  <a:srgbClr val="AC2B37"/>
                </a:solidFill>
              </a:rPr>
              <a:t>End of B-Term: </a:t>
            </a:r>
            <a:r>
              <a:rPr lang="en-US" sz="2000" dirty="0">
                <a:solidFill>
                  <a:srgbClr val="000000"/>
                </a:solidFill>
              </a:rPr>
              <a:t>COAP sends recommendation and candidate’s dossier to the Provost and the Dean</a:t>
            </a:r>
          </a:p>
          <a:p>
            <a:pPr>
              <a:lnSpc>
                <a:spcPct val="120000"/>
              </a:lnSpc>
            </a:pPr>
            <a:r>
              <a:rPr lang="en-US" sz="2000" dirty="0">
                <a:solidFill>
                  <a:srgbClr val="C00000"/>
                </a:solidFill>
              </a:rPr>
              <a:t>January</a:t>
            </a:r>
            <a:r>
              <a:rPr lang="en-US" sz="2000" dirty="0"/>
              <a:t>: </a:t>
            </a:r>
            <a:r>
              <a:rPr lang="en-US" sz="2000" dirty="0">
                <a:solidFill>
                  <a:srgbClr val="000000"/>
                </a:solidFill>
              </a:rPr>
              <a:t>Provost meets with Joint Promotion Committee to discuss any cases with potential disagreement</a:t>
            </a:r>
          </a:p>
          <a:p>
            <a:pPr>
              <a:lnSpc>
                <a:spcPct val="120000"/>
              </a:lnSpc>
            </a:pPr>
            <a:r>
              <a:rPr lang="en-US" sz="2000" dirty="0">
                <a:solidFill>
                  <a:srgbClr val="AC2B37"/>
                </a:solidFill>
              </a:rPr>
              <a:t>January – February: </a:t>
            </a:r>
          </a:p>
          <a:p>
            <a:pPr lvl="1">
              <a:lnSpc>
                <a:spcPct val="120000"/>
              </a:lnSpc>
            </a:pPr>
            <a:r>
              <a:rPr lang="en-US" sz="2000" dirty="0">
                <a:solidFill>
                  <a:srgbClr val="000000"/>
                </a:solidFill>
              </a:rPr>
              <a:t>Provost and President recommend to Board of Trustees. Board APC discusses positive cases prior to full Board meeting</a:t>
            </a:r>
          </a:p>
          <a:p>
            <a:pPr lvl="1">
              <a:lnSpc>
                <a:spcPct val="120000"/>
              </a:lnSpc>
            </a:pPr>
            <a:r>
              <a:rPr lang="en-US" sz="2000" dirty="0">
                <a:solidFill>
                  <a:srgbClr val="000000"/>
                </a:solidFill>
              </a:rPr>
              <a:t>Provost notifies candidates after Trustees meeting (Feb-Mar)</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32</a:t>
            </a:fld>
            <a:endParaRPr lang="en-US" dirty="0"/>
          </a:p>
        </p:txBody>
      </p:sp>
      <p:sp>
        <p:nvSpPr>
          <p:cNvPr id="3" name="Title 2"/>
          <p:cNvSpPr>
            <a:spLocks noGrp="1"/>
          </p:cNvSpPr>
          <p:nvPr>
            <p:ph type="title"/>
          </p:nvPr>
        </p:nvSpPr>
        <p:spPr/>
        <p:txBody>
          <a:bodyPr/>
          <a:lstStyle/>
          <a:p>
            <a:r>
              <a:rPr lang="en-US" dirty="0"/>
              <a:t>TTT Promotion Review Schedule</a:t>
            </a:r>
          </a:p>
        </p:txBody>
      </p:sp>
    </p:spTree>
    <p:extLst>
      <p:ext uri="{BB962C8B-B14F-4D97-AF65-F5344CB8AC3E}">
        <p14:creationId xmlns:p14="http://schemas.microsoft.com/office/powerpoint/2010/main" val="2159998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602972" y="1335741"/>
            <a:ext cx="8312428" cy="5051923"/>
          </a:xfrm>
        </p:spPr>
        <p:txBody>
          <a:bodyPr>
            <a:normAutofit lnSpcReduction="10000"/>
          </a:bodyPr>
          <a:lstStyle/>
          <a:p>
            <a:pPr>
              <a:lnSpc>
                <a:spcPct val="80000"/>
              </a:lnSpc>
              <a:spcBef>
                <a:spcPts val="0"/>
              </a:spcBef>
            </a:pPr>
            <a:r>
              <a:rPr lang="en-US" sz="2000" dirty="0">
                <a:solidFill>
                  <a:srgbClr val="AB192D"/>
                </a:solidFill>
              </a:rPr>
              <a:t>April 17</a:t>
            </a:r>
            <a:r>
              <a:rPr lang="en-US" sz="2000" dirty="0"/>
              <a:t>: Initial email nomination alert to Faculty Governance Coordinator</a:t>
            </a:r>
          </a:p>
          <a:p>
            <a:pPr>
              <a:lnSpc>
                <a:spcPct val="80000"/>
              </a:lnSpc>
            </a:pPr>
            <a:r>
              <a:rPr lang="en-US" sz="2000" dirty="0">
                <a:solidFill>
                  <a:srgbClr val="C00000"/>
                </a:solidFill>
              </a:rPr>
              <a:t>June 22: </a:t>
            </a:r>
            <a:r>
              <a:rPr lang="en-US" sz="2000" dirty="0"/>
              <a:t>External Reviewers list submitted (are invited by Nominator until 5-6 agree to write letter of appraisal)</a:t>
            </a:r>
          </a:p>
          <a:p>
            <a:pPr lvl="1">
              <a:lnSpc>
                <a:spcPct val="80000"/>
              </a:lnSpc>
            </a:pPr>
            <a:r>
              <a:rPr lang="en-US" sz="1800" dirty="0"/>
              <a:t>Research Track: all promotions</a:t>
            </a:r>
          </a:p>
          <a:p>
            <a:pPr lvl="1">
              <a:lnSpc>
                <a:spcPct val="80000"/>
              </a:lnSpc>
            </a:pPr>
            <a:r>
              <a:rPr lang="en-US" sz="1800" dirty="0"/>
              <a:t>Teaching Track: only for promotion to Full</a:t>
            </a:r>
            <a:endParaRPr lang="en-US" sz="1800" dirty="0">
              <a:solidFill>
                <a:srgbClr val="990000"/>
              </a:solidFill>
            </a:endParaRPr>
          </a:p>
          <a:p>
            <a:pPr>
              <a:lnSpc>
                <a:spcPct val="80000"/>
              </a:lnSpc>
            </a:pPr>
            <a:r>
              <a:rPr lang="en-US" sz="2000" dirty="0">
                <a:solidFill>
                  <a:srgbClr val="AC2B37"/>
                </a:solidFill>
              </a:rPr>
              <a:t>July 1</a:t>
            </a:r>
            <a:r>
              <a:rPr lang="en-US" sz="2000" dirty="0">
                <a:solidFill>
                  <a:srgbClr val="000000"/>
                </a:solidFill>
              </a:rPr>
              <a:t>: deadline for the candidate to provide:</a:t>
            </a:r>
          </a:p>
          <a:p>
            <a:pPr lvl="1">
              <a:lnSpc>
                <a:spcPct val="80000"/>
              </a:lnSpc>
            </a:pPr>
            <a:r>
              <a:rPr lang="en-US" sz="1800" dirty="0">
                <a:solidFill>
                  <a:srgbClr val="000000"/>
                </a:solidFill>
              </a:rPr>
              <a:t>Name of Advocate </a:t>
            </a:r>
          </a:p>
          <a:p>
            <a:pPr lvl="1">
              <a:lnSpc>
                <a:spcPct val="80000"/>
              </a:lnSpc>
            </a:pPr>
            <a:r>
              <a:rPr lang="en-US" sz="1800" dirty="0">
                <a:solidFill>
                  <a:srgbClr val="000000"/>
                </a:solidFill>
              </a:rPr>
              <a:t>List of 6 Professional Associates (half external / half WPI)</a:t>
            </a:r>
          </a:p>
          <a:p>
            <a:r>
              <a:rPr lang="en-US" sz="2000" dirty="0">
                <a:solidFill>
                  <a:srgbClr val="AB192D"/>
                </a:solidFill>
              </a:rPr>
              <a:t>Aug. 15:</a:t>
            </a:r>
            <a:r>
              <a:rPr lang="en-US" sz="2000" dirty="0">
                <a:solidFill>
                  <a:srgbClr val="000000"/>
                </a:solidFill>
              </a:rPr>
              <a:t> Candidate submits promotion dossier</a:t>
            </a:r>
          </a:p>
          <a:p>
            <a:r>
              <a:rPr lang="en-US" sz="2000" dirty="0">
                <a:solidFill>
                  <a:srgbClr val="C00000"/>
                </a:solidFill>
              </a:rPr>
              <a:t>Aug/Sept:</a:t>
            </a:r>
          </a:p>
          <a:p>
            <a:pPr lvl="1">
              <a:spcBef>
                <a:spcPts val="0"/>
              </a:spcBef>
            </a:pPr>
            <a:r>
              <a:rPr lang="en-US" sz="1800" dirty="0">
                <a:solidFill>
                  <a:srgbClr val="000000"/>
                </a:solidFill>
              </a:rPr>
              <a:t>COAP sends to Professional Associates &amp; External Reviewers a cover letter, candidate’s dossier, and promotion criteria</a:t>
            </a:r>
          </a:p>
          <a:p>
            <a:pPr lvl="1">
              <a:spcBef>
                <a:spcPts val="0"/>
              </a:spcBef>
            </a:pPr>
            <a:r>
              <a:rPr lang="en-US" sz="1800" dirty="0">
                <a:solidFill>
                  <a:srgbClr val="000000"/>
                </a:solidFill>
              </a:rPr>
              <a:t>Faculty Governance Office solicits student evaluations from former students and alumni</a:t>
            </a:r>
          </a:p>
          <a:p>
            <a:pPr>
              <a:spcBef>
                <a:spcPts val="600"/>
              </a:spcBef>
            </a:pPr>
            <a:r>
              <a:rPr lang="en-US" sz="2000" dirty="0">
                <a:solidFill>
                  <a:srgbClr val="C00000"/>
                </a:solidFill>
              </a:rPr>
              <a:t>Oct. 15:</a:t>
            </a:r>
            <a:r>
              <a:rPr lang="en-US" sz="2000" dirty="0"/>
              <a:t> </a:t>
            </a:r>
            <a:r>
              <a:rPr lang="en-US" sz="1800" dirty="0">
                <a:solidFill>
                  <a:srgbClr val="000000"/>
                </a:solidFill>
              </a:rPr>
              <a:t>Deadline for receipt of all letters of appraisal</a:t>
            </a:r>
          </a:p>
          <a:p>
            <a:pPr marL="320040" lvl="1" indent="0" eaLnBrk="1" hangingPunct="1">
              <a:spcBef>
                <a:spcPts val="0"/>
              </a:spcBef>
              <a:buNone/>
            </a:pP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33</a:t>
            </a:fld>
            <a:endParaRPr lang="en-US" dirty="0"/>
          </a:p>
        </p:txBody>
      </p:sp>
      <p:sp>
        <p:nvSpPr>
          <p:cNvPr id="3" name="Title 2"/>
          <p:cNvSpPr>
            <a:spLocks noGrp="1"/>
          </p:cNvSpPr>
          <p:nvPr>
            <p:ph type="title"/>
          </p:nvPr>
        </p:nvSpPr>
        <p:spPr>
          <a:xfrm>
            <a:off x="457200" y="342900"/>
            <a:ext cx="8458200" cy="800100"/>
          </a:xfrm>
        </p:spPr>
        <p:txBody>
          <a:bodyPr/>
          <a:lstStyle/>
          <a:p>
            <a:r>
              <a:rPr lang="en-US" dirty="0"/>
              <a:t>TRT Nomination Schedule</a:t>
            </a:r>
          </a:p>
        </p:txBody>
      </p:sp>
    </p:spTree>
    <p:extLst>
      <p:ext uri="{BB962C8B-B14F-4D97-AF65-F5344CB8AC3E}">
        <p14:creationId xmlns:p14="http://schemas.microsoft.com/office/powerpoint/2010/main" val="3718766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35057" y="1256203"/>
            <a:ext cx="7893716" cy="5220797"/>
          </a:xfrm>
        </p:spPr>
        <p:txBody>
          <a:bodyPr>
            <a:normAutofit/>
          </a:bodyPr>
          <a:lstStyle/>
          <a:p>
            <a:pPr>
              <a:lnSpc>
                <a:spcPct val="120000"/>
              </a:lnSpc>
            </a:pPr>
            <a:r>
              <a:rPr lang="en-US" sz="2000" dirty="0">
                <a:solidFill>
                  <a:srgbClr val="C00000"/>
                </a:solidFill>
              </a:rPr>
              <a:t>B-C Term </a:t>
            </a:r>
            <a:r>
              <a:rPr lang="en-US" sz="2000" dirty="0"/>
              <a:t>Meeting of Joint Promotion Committee begins review of complete dossier and votes</a:t>
            </a:r>
          </a:p>
          <a:p>
            <a:pPr>
              <a:lnSpc>
                <a:spcPct val="120000"/>
              </a:lnSpc>
            </a:pPr>
            <a:r>
              <a:rPr lang="en-US" sz="2000" dirty="0">
                <a:solidFill>
                  <a:srgbClr val="AC2B37"/>
                </a:solidFill>
              </a:rPr>
              <a:t>Mid-C Term:</a:t>
            </a:r>
            <a:r>
              <a:rPr lang="en-US" sz="2000" dirty="0">
                <a:solidFill>
                  <a:srgbClr val="000000"/>
                </a:solidFill>
              </a:rPr>
              <a:t> Joint Promotion Committee sends recommendation and candidate’s dossier to Provost and Dean</a:t>
            </a:r>
          </a:p>
          <a:p>
            <a:pPr>
              <a:lnSpc>
                <a:spcPct val="120000"/>
              </a:lnSpc>
            </a:pPr>
            <a:r>
              <a:rPr lang="en-US" sz="2000" dirty="0">
                <a:solidFill>
                  <a:srgbClr val="C00000"/>
                </a:solidFill>
              </a:rPr>
              <a:t>February</a:t>
            </a:r>
            <a:r>
              <a:rPr lang="en-US" sz="2000" dirty="0"/>
              <a:t>: </a:t>
            </a:r>
            <a:r>
              <a:rPr lang="en-US" sz="2000" dirty="0">
                <a:solidFill>
                  <a:srgbClr val="000000"/>
                </a:solidFill>
              </a:rPr>
              <a:t>Provost must meet with COAP to discuss any cases of potential disagreement</a:t>
            </a:r>
          </a:p>
          <a:p>
            <a:pPr>
              <a:lnSpc>
                <a:spcPct val="120000"/>
              </a:lnSpc>
            </a:pPr>
            <a:r>
              <a:rPr lang="en-US" sz="2000" dirty="0">
                <a:solidFill>
                  <a:srgbClr val="AC2B37"/>
                </a:solidFill>
              </a:rPr>
              <a:t>February-March: </a:t>
            </a:r>
          </a:p>
          <a:p>
            <a:pPr lvl="1">
              <a:lnSpc>
                <a:spcPct val="120000"/>
              </a:lnSpc>
            </a:pPr>
            <a:r>
              <a:rPr lang="en-US" dirty="0">
                <a:solidFill>
                  <a:srgbClr val="000000"/>
                </a:solidFill>
              </a:rPr>
              <a:t>Provost and President make recommendation to Board of Trustees. Board APC discusses positive cases prior to full Board meeting</a:t>
            </a:r>
          </a:p>
          <a:p>
            <a:pPr lvl="1">
              <a:lnSpc>
                <a:spcPct val="120000"/>
              </a:lnSpc>
            </a:pPr>
            <a:r>
              <a:rPr lang="en-US" dirty="0">
                <a:solidFill>
                  <a:srgbClr val="000000"/>
                </a:solidFill>
              </a:rPr>
              <a:t>Provost notifies candidates after Trustees meeting</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34</a:t>
            </a:fld>
            <a:endParaRPr lang="en-US" dirty="0"/>
          </a:p>
        </p:txBody>
      </p:sp>
      <p:sp>
        <p:nvSpPr>
          <p:cNvPr id="3" name="Title 2"/>
          <p:cNvSpPr>
            <a:spLocks noGrp="1"/>
          </p:cNvSpPr>
          <p:nvPr>
            <p:ph type="title"/>
          </p:nvPr>
        </p:nvSpPr>
        <p:spPr/>
        <p:txBody>
          <a:bodyPr/>
          <a:lstStyle/>
          <a:p>
            <a:r>
              <a:rPr lang="en-US" dirty="0"/>
              <a:t>TRT Promotion Review Schedule</a:t>
            </a:r>
          </a:p>
        </p:txBody>
      </p:sp>
    </p:spTree>
    <p:extLst>
      <p:ext uri="{BB962C8B-B14F-4D97-AF65-F5344CB8AC3E}">
        <p14:creationId xmlns:p14="http://schemas.microsoft.com/office/powerpoint/2010/main" val="2093677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PoP Reappointment Schedule</a:t>
            </a:r>
          </a:p>
        </p:txBody>
      </p:sp>
      <p:sp>
        <p:nvSpPr>
          <p:cNvPr id="3" name="Content Placeholder 2"/>
          <p:cNvSpPr>
            <a:spLocks noGrp="1"/>
          </p:cNvSpPr>
          <p:nvPr>
            <p:ph idx="1"/>
          </p:nvPr>
        </p:nvSpPr>
        <p:spPr>
          <a:xfrm>
            <a:off x="685800" y="1524000"/>
            <a:ext cx="7772400" cy="5029200"/>
          </a:xfrm>
        </p:spPr>
        <p:txBody>
          <a:bodyPr>
            <a:normAutofit fontScale="70000" lnSpcReduction="20000"/>
          </a:bodyPr>
          <a:lstStyle/>
          <a:p>
            <a:pPr>
              <a:spcBef>
                <a:spcPts val="0"/>
              </a:spcBef>
            </a:pPr>
            <a:r>
              <a:rPr lang="en-US" sz="2600" dirty="0">
                <a:solidFill>
                  <a:srgbClr val="AB192D"/>
                </a:solidFill>
              </a:rPr>
              <a:t>September 20</a:t>
            </a:r>
            <a:r>
              <a:rPr lang="en-US" sz="2600" dirty="0"/>
              <a:t>: Initial nomination by Department Head </a:t>
            </a:r>
          </a:p>
          <a:p>
            <a:pPr lvl="1">
              <a:lnSpc>
                <a:spcPct val="115000"/>
              </a:lnSpc>
            </a:pPr>
            <a:r>
              <a:rPr lang="en-US" sz="2300" dirty="0"/>
              <a:t>Faculty Governance office solicits student evaluations from former </a:t>
            </a:r>
            <a:r>
              <a:rPr lang="en-US" sz="2300" dirty="0">
                <a:solidFill>
                  <a:srgbClr val="000000"/>
                </a:solidFill>
              </a:rPr>
              <a:t>students and alumni during the fall</a:t>
            </a:r>
            <a:endParaRPr lang="en-US" sz="2300" dirty="0"/>
          </a:p>
          <a:p>
            <a:pPr>
              <a:lnSpc>
                <a:spcPct val="80000"/>
              </a:lnSpc>
            </a:pPr>
            <a:r>
              <a:rPr lang="en-US" dirty="0">
                <a:solidFill>
                  <a:srgbClr val="AC2B37"/>
                </a:solidFill>
              </a:rPr>
              <a:t>October 20: </a:t>
            </a:r>
            <a:r>
              <a:rPr lang="en-US" dirty="0">
                <a:solidFill>
                  <a:srgbClr val="000000"/>
                </a:solidFill>
              </a:rPr>
              <a:t>Candidate for reappointment provides:</a:t>
            </a:r>
          </a:p>
          <a:p>
            <a:pPr lvl="1">
              <a:lnSpc>
                <a:spcPct val="80000"/>
              </a:lnSpc>
            </a:pPr>
            <a:r>
              <a:rPr lang="en-US" sz="2300" dirty="0">
                <a:solidFill>
                  <a:srgbClr val="000000"/>
                </a:solidFill>
              </a:rPr>
              <a:t>Name of Advocate </a:t>
            </a:r>
          </a:p>
          <a:p>
            <a:pPr lvl="1">
              <a:lnSpc>
                <a:spcPct val="80000"/>
              </a:lnSpc>
            </a:pPr>
            <a:r>
              <a:rPr lang="en-US" sz="2300" dirty="0">
                <a:solidFill>
                  <a:srgbClr val="000000"/>
                </a:solidFill>
              </a:rPr>
              <a:t>List of 6 Professional Associates</a:t>
            </a:r>
          </a:p>
          <a:p>
            <a:pPr lvl="1">
              <a:lnSpc>
                <a:spcPct val="80000"/>
              </a:lnSpc>
            </a:pPr>
            <a:r>
              <a:rPr lang="en-US" sz="2300" dirty="0">
                <a:solidFill>
                  <a:srgbClr val="000000"/>
                </a:solidFill>
              </a:rPr>
              <a:t>Re-appointment Review Dossier </a:t>
            </a:r>
          </a:p>
          <a:p>
            <a:r>
              <a:rPr lang="en-US" sz="2600" dirty="0">
                <a:solidFill>
                  <a:srgbClr val="C00000"/>
                </a:solidFill>
              </a:rPr>
              <a:t>October</a:t>
            </a:r>
            <a:r>
              <a:rPr lang="en-US" sz="2600" dirty="0"/>
              <a:t>:</a:t>
            </a:r>
          </a:p>
          <a:p>
            <a:pPr lvl="1"/>
            <a:r>
              <a:rPr lang="en-US" sz="2300" dirty="0">
                <a:solidFill>
                  <a:srgbClr val="000000"/>
                </a:solidFill>
              </a:rPr>
              <a:t>COAP sends to Professional Associates a cover letter, candidate’s dossier, and re-appointment criteria</a:t>
            </a:r>
          </a:p>
          <a:p>
            <a:r>
              <a:rPr lang="en-US" sz="2600" dirty="0">
                <a:solidFill>
                  <a:srgbClr val="C00000"/>
                </a:solidFill>
              </a:rPr>
              <a:t>December 20</a:t>
            </a:r>
            <a:r>
              <a:rPr lang="en-US" sz="2600" dirty="0"/>
              <a:t>: </a:t>
            </a:r>
          </a:p>
          <a:p>
            <a:pPr lvl="1"/>
            <a:r>
              <a:rPr lang="en-US" sz="2300" dirty="0">
                <a:solidFill>
                  <a:srgbClr val="000000"/>
                </a:solidFill>
              </a:rPr>
              <a:t>Deadline for receipt of letters of appraisal from Nominator and Professional Associates </a:t>
            </a:r>
          </a:p>
          <a:p>
            <a:r>
              <a:rPr lang="en-US" dirty="0">
                <a:solidFill>
                  <a:srgbClr val="AC2B37"/>
                </a:solidFill>
              </a:rPr>
              <a:t>Term C:</a:t>
            </a:r>
            <a:r>
              <a:rPr lang="en-US" dirty="0"/>
              <a:t> COAP meets with Nominator and Advocate</a:t>
            </a:r>
          </a:p>
          <a:p>
            <a:pPr>
              <a:lnSpc>
                <a:spcPct val="120000"/>
              </a:lnSpc>
            </a:pPr>
            <a:r>
              <a:rPr lang="en-US" dirty="0">
                <a:solidFill>
                  <a:srgbClr val="AB192D"/>
                </a:solidFill>
              </a:rPr>
              <a:t>March: </a:t>
            </a:r>
            <a:r>
              <a:rPr lang="en-US" dirty="0"/>
              <a:t>COAP sends recommendation to Provost, Dean and Nominator</a:t>
            </a:r>
          </a:p>
          <a:p>
            <a:r>
              <a:rPr lang="en-US" dirty="0">
                <a:solidFill>
                  <a:srgbClr val="C00000"/>
                </a:solidFill>
              </a:rPr>
              <a:t>May 1</a:t>
            </a:r>
            <a:r>
              <a:rPr lang="en-US" dirty="0"/>
              <a:t>: Re-appointment letters</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35</a:t>
            </a:fld>
            <a:endParaRPr lang="en-US" dirty="0"/>
          </a:p>
        </p:txBody>
      </p:sp>
    </p:spTree>
    <p:extLst>
      <p:ext uri="{BB962C8B-B14F-4D97-AF65-F5344CB8AC3E}">
        <p14:creationId xmlns:p14="http://schemas.microsoft.com/office/powerpoint/2010/main" val="1502767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AC2B37"/>
                </a:solidFill>
              </a:rPr>
              <a:t>Questions?</a:t>
            </a:r>
          </a:p>
        </p:txBody>
      </p:sp>
      <p:sp>
        <p:nvSpPr>
          <p:cNvPr id="3" name="Content Placeholder 2"/>
          <p:cNvSpPr>
            <a:spLocks noGrp="1"/>
          </p:cNvSpPr>
          <p:nvPr>
            <p:ph idx="1"/>
          </p:nvPr>
        </p:nvSpPr>
        <p:spPr/>
        <p:txBody>
          <a:bodyPr>
            <a:normAutofit/>
          </a:bodyPr>
          <a:lstStyle/>
          <a:p>
            <a:pPr eaLnBrk="1" hangingPunct="1"/>
            <a:r>
              <a:rPr lang="en-US" sz="2800" dirty="0">
                <a:latin typeface="Arial" charset="0"/>
                <a:ea typeface="Arial" charset="0"/>
                <a:cs typeface="Arial" charset="0"/>
              </a:rPr>
              <a:t>Pam Weathers</a:t>
            </a:r>
          </a:p>
          <a:p>
            <a:pPr lvl="1" eaLnBrk="1" hangingPunct="1"/>
            <a:r>
              <a:rPr lang="en-US" sz="2400" dirty="0">
                <a:solidFill>
                  <a:srgbClr val="6D6D6D"/>
                </a:solidFill>
                <a:latin typeface="Arial" charset="0"/>
                <a:ea typeface="Arial" charset="0"/>
                <a:cs typeface="Arial" charset="0"/>
              </a:rPr>
              <a:t>Chair until June 30, 2020</a:t>
            </a:r>
          </a:p>
          <a:p>
            <a:pPr lvl="1" eaLnBrk="1" hangingPunct="1"/>
            <a:r>
              <a:rPr lang="en-US" sz="2400" dirty="0">
                <a:solidFill>
                  <a:srgbClr val="6D6D6D"/>
                </a:solidFill>
                <a:latin typeface="Arial" charset="0"/>
                <a:ea typeface="Arial" charset="0"/>
                <a:cs typeface="Arial" charset="0"/>
              </a:rPr>
              <a:t>X5196</a:t>
            </a:r>
          </a:p>
          <a:p>
            <a:pPr lvl="1" eaLnBrk="1" hangingPunct="1"/>
            <a:r>
              <a:rPr lang="en-US" sz="2400" dirty="0">
                <a:solidFill>
                  <a:srgbClr val="6D6D6D"/>
                </a:solidFill>
                <a:latin typeface="Arial" charset="0"/>
                <a:ea typeface="Arial" charset="0"/>
                <a:cs typeface="Arial" charset="0"/>
                <a:hlinkClick r:id="rId3"/>
              </a:rPr>
              <a:t>weathers@wpi.edu</a:t>
            </a:r>
            <a:endParaRPr lang="en-US" sz="2400">
              <a:solidFill>
                <a:srgbClr val="6D6D6D"/>
              </a:solidFill>
              <a:latin typeface="Arial" charset="0"/>
              <a:ea typeface="Arial" charset="0"/>
              <a:cs typeface="Arial" charset="0"/>
            </a:endParaRPr>
          </a:p>
          <a:p>
            <a:pPr eaLnBrk="1" hangingPunct="1"/>
            <a:r>
              <a:rPr lang="en-US" sz="2800" dirty="0">
                <a:latin typeface="Arial" charset="0"/>
                <a:ea typeface="Arial" charset="0"/>
                <a:cs typeface="Arial" charset="0"/>
              </a:rPr>
              <a:t>Penny Rock - </a:t>
            </a:r>
            <a:r>
              <a:rPr lang="en-US" sz="2400" dirty="0">
                <a:solidFill>
                  <a:srgbClr val="6D6D6D"/>
                </a:solidFill>
                <a:latin typeface="Arial" charset="0"/>
                <a:ea typeface="Arial" charset="0"/>
                <a:cs typeface="Arial" charset="0"/>
              </a:rPr>
              <a:t>Faculty Governance Coordinator</a:t>
            </a:r>
          </a:p>
          <a:p>
            <a:pPr lvl="1" eaLnBrk="1" hangingPunct="1"/>
            <a:r>
              <a:rPr lang="en-US" sz="2400" dirty="0">
                <a:solidFill>
                  <a:srgbClr val="6D6D6D"/>
                </a:solidFill>
                <a:latin typeface="Arial" charset="0"/>
                <a:ea typeface="Arial" charset="0"/>
                <a:cs typeface="Arial" charset="0"/>
              </a:rPr>
              <a:t>x5135</a:t>
            </a:r>
          </a:p>
          <a:p>
            <a:pPr lvl="1"/>
            <a:r>
              <a:rPr lang="en-US" sz="2400" dirty="0">
                <a:solidFill>
                  <a:srgbClr val="6D6D6D"/>
                </a:solidFill>
                <a:latin typeface="Arial" charset="0"/>
                <a:ea typeface="Arial" charset="0"/>
                <a:cs typeface="Arial" charset="0"/>
                <a:hlinkClick r:id="rId4"/>
              </a:rPr>
              <a:t>prock@wpi.edu</a:t>
            </a:r>
            <a:endParaRPr lang="en-US" sz="2400">
              <a:solidFill>
                <a:srgbClr val="6D6D6D"/>
              </a:solidFill>
              <a:latin typeface="Arial" charset="0"/>
              <a:ea typeface="Arial" charset="0"/>
              <a:cs typeface="Arial" charset="0"/>
            </a:endParaRPr>
          </a:p>
          <a:p>
            <a:r>
              <a:rPr lang="en-US" sz="2800" dirty="0">
                <a:latin typeface="Arial" charset="0"/>
                <a:ea typeface="Arial" charset="0"/>
                <a:cs typeface="Arial" charset="0"/>
              </a:rPr>
              <a:t>COAP website </a:t>
            </a:r>
            <a:br>
              <a:rPr lang="en-US" sz="2800" dirty="0">
                <a:latin typeface="Arial" charset="0"/>
                <a:ea typeface="Arial" charset="0"/>
                <a:cs typeface="Arial" charset="0"/>
              </a:rPr>
            </a:br>
            <a:r>
              <a:rPr lang="en-US" sz="2800" dirty="0">
                <a:latin typeface="Arial" charset="0"/>
                <a:ea typeface="Arial" charset="0"/>
                <a:cs typeface="Arial" charset="0"/>
              </a:rPr>
              <a:t> </a:t>
            </a:r>
            <a:r>
              <a:rPr lang="en-US" dirty="0">
                <a:latin typeface="Arial" charset="0"/>
                <a:ea typeface="Arial" charset="0"/>
                <a:cs typeface="Arial" charset="0"/>
                <a:hlinkClick r:id="rId5"/>
              </a:rPr>
              <a:t>https://web.wpi.edu/Campus/Faculty/CAO/coap.html</a:t>
            </a:r>
            <a:endParaRPr lang="en-US" dirty="0">
              <a:solidFill>
                <a:srgbClr val="6D6D6D"/>
              </a:solidFill>
              <a:latin typeface="Arial" charset="0"/>
              <a:ea typeface="Arial" charset="0"/>
              <a:cs typeface="Arial" charset="0"/>
            </a:endParaRPr>
          </a:p>
          <a:p>
            <a:pPr eaLnBrk="1" hangingPunct="1"/>
            <a:endParaRPr lang="en-US" dirty="0">
              <a:solidFill>
                <a:schemeClr val="accent2"/>
              </a:solidFill>
            </a:endParaRPr>
          </a:p>
          <a:p>
            <a:pPr eaLnBrk="1" hangingPunct="1"/>
            <a:endParaRPr lang="en-US" sz="4000" dirty="0"/>
          </a:p>
          <a:p>
            <a:pPr eaLnBrk="1" hangingPunct="1">
              <a:buNone/>
            </a:pPr>
            <a:endParaRPr lang="en-US" sz="4000" dirty="0"/>
          </a:p>
          <a:p>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a:pPr>
                <a:defRPr/>
              </a:pPr>
              <a:t>36</a:t>
            </a:fld>
            <a:endParaRPr lang="en-US" dirty="0"/>
          </a:p>
        </p:txBody>
      </p:sp>
    </p:spTree>
    <p:extLst>
      <p:ext uri="{BB962C8B-B14F-4D97-AF65-F5344CB8AC3E}">
        <p14:creationId xmlns:p14="http://schemas.microsoft.com/office/powerpoint/2010/main" val="396184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22474" y="1447800"/>
            <a:ext cx="8545326" cy="5334000"/>
          </a:xfrm>
        </p:spPr>
        <p:txBody>
          <a:bodyPr>
            <a:normAutofit/>
          </a:bodyPr>
          <a:lstStyle/>
          <a:p>
            <a:pPr marL="746125" indent="-746125">
              <a:spcBef>
                <a:spcPts val="0"/>
              </a:spcBef>
              <a:spcAft>
                <a:spcPts val="300"/>
              </a:spcAft>
              <a:buFont typeface="+mj-lt"/>
              <a:buAutoNum type="arabicPeriod"/>
            </a:pPr>
            <a:r>
              <a:rPr lang="en-US" sz="4200"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sz="4200" dirty="0">
                <a:cs typeface="Arial" pitchFamily="34" charset="0"/>
              </a:rPr>
              <a:t>WPI Promotion Criteria</a:t>
            </a:r>
          </a:p>
          <a:p>
            <a:pPr marL="742950" indent="-742950">
              <a:spcBef>
                <a:spcPts val="0"/>
              </a:spcBef>
              <a:spcAft>
                <a:spcPts val="300"/>
              </a:spcAft>
              <a:buFont typeface="+mj-lt"/>
              <a:buAutoNum type="arabicPeriod" startAt="2"/>
            </a:pPr>
            <a:r>
              <a:rPr lang="en-US" sz="4200" dirty="0">
                <a:cs typeface="Arial" pitchFamily="34" charset="0"/>
              </a:rPr>
              <a:t>Candidate Dossier</a:t>
            </a:r>
            <a:endParaRPr lang="en-US" sz="4200" b="1" dirty="0">
              <a:cs typeface="Arial" pitchFamily="34" charset="0"/>
            </a:endParaRPr>
          </a:p>
          <a:p>
            <a:pPr marL="742950" indent="-742950">
              <a:spcBef>
                <a:spcPts val="0"/>
              </a:spcBef>
              <a:spcAft>
                <a:spcPts val="300"/>
              </a:spcAft>
              <a:buFont typeface="+mj-lt"/>
              <a:buAutoNum type="arabicPeriod" startAt="2"/>
            </a:pPr>
            <a:r>
              <a:rPr lang="en-US" sz="4200" dirty="0">
                <a:cs typeface="Arial" pitchFamily="34" charset="0"/>
              </a:rPr>
              <a:t>Promotion Procedures</a:t>
            </a:r>
          </a:p>
          <a:p>
            <a:pPr marL="746125" indent="-746125">
              <a:spcBef>
                <a:spcPts val="0"/>
              </a:spcBef>
              <a:spcAft>
                <a:spcPts val="300"/>
              </a:spcAft>
              <a:buFont typeface="+mj-lt"/>
              <a:buAutoNum type="arabicPeriod" startAt="5"/>
            </a:pPr>
            <a:r>
              <a:rPr lang="en-US" sz="4200" dirty="0">
                <a:cs typeface="Arial" pitchFamily="34" charset="0"/>
              </a:rPr>
              <a:t>Promotion Schedules</a:t>
            </a:r>
          </a:p>
          <a:p>
            <a:pPr marL="746125" indent="-746125">
              <a:spcBef>
                <a:spcPts val="0"/>
              </a:spcBef>
              <a:spcAft>
                <a:spcPts val="300"/>
              </a:spcAft>
              <a:buFont typeface="+mj-lt"/>
              <a:buAutoNum type="arabicPeriod" startAt="5"/>
            </a:pPr>
            <a:r>
              <a:rPr lang="en-US" sz="4200" b="1"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37</a:t>
            </a:fld>
            <a:endParaRPr lang="en-US" dirty="0"/>
          </a:p>
        </p:txBody>
      </p:sp>
      <p:sp>
        <p:nvSpPr>
          <p:cNvPr id="4" name="Title 3"/>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84732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85800" y="1361114"/>
            <a:ext cx="7772400" cy="5420686"/>
          </a:xfrm>
        </p:spPr>
        <p:txBody>
          <a:bodyPr>
            <a:normAutofit/>
          </a:bodyPr>
          <a:lstStyle/>
          <a:p>
            <a:pPr>
              <a:lnSpc>
                <a:spcPct val="120000"/>
              </a:lnSpc>
            </a:pPr>
            <a:r>
              <a:rPr lang="en-US" sz="2600" i="1" dirty="0">
                <a:solidFill>
                  <a:srgbClr val="AC2B37"/>
                </a:solidFill>
              </a:rPr>
              <a:t>Is it necessary to be in rank for 5 years before being considered for promotion?  </a:t>
            </a:r>
          </a:p>
          <a:p>
            <a:pPr lvl="1">
              <a:lnSpc>
                <a:spcPct val="120000"/>
              </a:lnSpc>
            </a:pPr>
            <a:r>
              <a:rPr lang="en-US" sz="2400" dirty="0">
                <a:solidFill>
                  <a:srgbClr val="000000"/>
                </a:solidFill>
              </a:rPr>
              <a:t>No. However, it is rare that an associate professor can demonstrate “considerable professional growth” (Section D.2.2) in a much shorter period.</a:t>
            </a:r>
          </a:p>
          <a:p>
            <a:pPr lvl="1">
              <a:lnSpc>
                <a:spcPct val="120000"/>
              </a:lnSpc>
            </a:pPr>
            <a:r>
              <a:rPr lang="en-US" sz="2400" dirty="0"/>
              <a:t>Thus, COAP looks at both the </a:t>
            </a:r>
            <a:r>
              <a:rPr lang="en-US" sz="2400" u="sng" dirty="0"/>
              <a:t>cumulative</a:t>
            </a:r>
            <a:r>
              <a:rPr lang="en-US" sz="2400" dirty="0"/>
              <a:t> contributions, including before tenure, as well as a record of </a:t>
            </a:r>
            <a:r>
              <a:rPr lang="en-US" sz="2400" u="sng" dirty="0"/>
              <a:t>continuing high quality </a:t>
            </a:r>
            <a:r>
              <a:rPr lang="en-US" sz="2400" dirty="0"/>
              <a:t>teaching and research since tenure.</a:t>
            </a:r>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38</a:t>
            </a:fld>
            <a:endParaRPr lang="en-US" dirty="0"/>
          </a:p>
        </p:txBody>
      </p:sp>
      <p:sp>
        <p:nvSpPr>
          <p:cNvPr id="3" name="Title 2"/>
          <p:cNvSpPr>
            <a:spLocks noGrp="1"/>
          </p:cNvSpPr>
          <p:nvPr>
            <p:ph type="title"/>
          </p:nvPr>
        </p:nvSpPr>
        <p:spPr/>
        <p:txBody>
          <a:bodyPr/>
          <a:lstStyle/>
          <a:p>
            <a:r>
              <a:rPr lang="en-US" dirty="0"/>
              <a:t>FAQ: Eligibility</a:t>
            </a:r>
          </a:p>
        </p:txBody>
      </p:sp>
    </p:spTree>
    <p:extLst>
      <p:ext uri="{BB962C8B-B14F-4D97-AF65-F5344CB8AC3E}">
        <p14:creationId xmlns:p14="http://schemas.microsoft.com/office/powerpoint/2010/main" val="2547712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3432"/>
            <a:ext cx="8229600" cy="4648200"/>
          </a:xfrm>
        </p:spPr>
        <p:txBody>
          <a:bodyPr>
            <a:normAutofit fontScale="85000" lnSpcReduction="10000"/>
          </a:bodyPr>
          <a:lstStyle/>
          <a:p>
            <a:r>
              <a:rPr lang="en-US" u="sng" dirty="0" smtClean="0"/>
              <a:t>Examples of self-assessment:</a:t>
            </a:r>
          </a:p>
          <a:p>
            <a:r>
              <a:rPr lang="en-US" dirty="0" smtClean="0"/>
              <a:t>Have I </a:t>
            </a:r>
            <a:r>
              <a:rPr lang="en-US" dirty="0"/>
              <a:t>crossed a threshold of accomplishment that can be considered to be a border between associate and full?</a:t>
            </a:r>
          </a:p>
          <a:p>
            <a:r>
              <a:rPr lang="en-US" dirty="0"/>
              <a:t>How many of </a:t>
            </a:r>
            <a:r>
              <a:rPr lang="en-US" dirty="0" smtClean="0"/>
              <a:t>my publications </a:t>
            </a:r>
            <a:r>
              <a:rPr lang="en-US" dirty="0"/>
              <a:t>have </a:t>
            </a:r>
            <a:r>
              <a:rPr lang="en-US" dirty="0" smtClean="0"/>
              <a:t>me </a:t>
            </a:r>
            <a:r>
              <a:rPr lang="en-US" dirty="0"/>
              <a:t>as the lead author?</a:t>
            </a:r>
          </a:p>
          <a:p>
            <a:r>
              <a:rPr lang="en-US" dirty="0"/>
              <a:t>Are there accomplished experts who would support </a:t>
            </a:r>
            <a:r>
              <a:rPr lang="en-US" dirty="0" smtClean="0"/>
              <a:t>my </a:t>
            </a:r>
            <a:r>
              <a:rPr lang="en-US" dirty="0"/>
              <a:t>application?</a:t>
            </a:r>
          </a:p>
          <a:p>
            <a:r>
              <a:rPr lang="en-US" dirty="0" smtClean="0"/>
              <a:t>Do I have internal (WPI) and external professional associates </a:t>
            </a:r>
            <a:r>
              <a:rPr lang="en-US" dirty="0"/>
              <a:t>who can write good things about </a:t>
            </a:r>
            <a:r>
              <a:rPr lang="en-US" dirty="0" smtClean="0"/>
              <a:t>me; professional associates are </a:t>
            </a:r>
            <a:r>
              <a:rPr lang="en-US" i="1" dirty="0" smtClean="0"/>
              <a:t>NOT</a:t>
            </a:r>
            <a:r>
              <a:rPr lang="en-US" dirty="0" smtClean="0"/>
              <a:t> external critical reviewers </a:t>
            </a:r>
            <a:endParaRPr lang="en-US" dirty="0"/>
          </a:p>
          <a:p>
            <a:r>
              <a:rPr lang="en-US" dirty="0"/>
              <a:t>Pinpoint exactly in which area </a:t>
            </a:r>
            <a:r>
              <a:rPr lang="en-US" dirty="0" smtClean="0"/>
              <a:t>I have </a:t>
            </a:r>
            <a:r>
              <a:rPr lang="en-US" dirty="0"/>
              <a:t>made the most impact.</a:t>
            </a:r>
          </a:p>
          <a:p>
            <a:r>
              <a:rPr lang="en-US" dirty="0"/>
              <a:t>And, last but not least, what is </a:t>
            </a:r>
            <a:r>
              <a:rPr lang="en-US" dirty="0" smtClean="0"/>
              <a:t>my </a:t>
            </a:r>
            <a:r>
              <a:rPr lang="en-US" dirty="0"/>
              <a:t>future plan?</a:t>
            </a:r>
          </a:p>
        </p:txBody>
      </p:sp>
      <p:sp>
        <p:nvSpPr>
          <p:cNvPr id="5" name="Slide Number Placeholder 4"/>
          <p:cNvSpPr>
            <a:spLocks noGrp="1"/>
          </p:cNvSpPr>
          <p:nvPr>
            <p:ph type="sldNum" sz="quarter" idx="12"/>
          </p:nvPr>
        </p:nvSpPr>
        <p:spPr/>
        <p:txBody>
          <a:bodyPr/>
          <a:lstStyle/>
          <a:p>
            <a:fld id="{963B0023-0CED-47F7-85AE-654F0B232C29}" type="slidenum">
              <a:rPr lang="en-US" smtClean="0"/>
              <a:pPr/>
              <a:t>39</a:t>
            </a:fld>
            <a:endParaRPr lang="en-US" dirty="0"/>
          </a:p>
        </p:txBody>
      </p:sp>
      <p:sp>
        <p:nvSpPr>
          <p:cNvPr id="6" name="Title 2"/>
          <p:cNvSpPr>
            <a:spLocks noGrp="1"/>
          </p:cNvSpPr>
          <p:nvPr>
            <p:ph type="title"/>
          </p:nvPr>
        </p:nvSpPr>
        <p:spPr/>
        <p:txBody>
          <a:bodyPr/>
          <a:lstStyle/>
          <a:p>
            <a:r>
              <a:rPr lang="en-US" dirty="0"/>
              <a:t>FAQ: </a:t>
            </a:r>
            <a:r>
              <a:rPr lang="en-US" dirty="0" smtClean="0"/>
              <a:t>Am I ready for promotion?</a:t>
            </a:r>
            <a:endParaRPr lang="en-US" dirty="0"/>
          </a:p>
        </p:txBody>
      </p:sp>
    </p:spTree>
    <p:extLst>
      <p:ext uri="{BB962C8B-B14F-4D97-AF65-F5344CB8AC3E}">
        <p14:creationId xmlns:p14="http://schemas.microsoft.com/office/powerpoint/2010/main" val="102020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Summary of COAP Activities</a:t>
            </a:r>
          </a:p>
        </p:txBody>
      </p:sp>
      <p:sp>
        <p:nvSpPr>
          <p:cNvPr id="3" name="Content Placeholder 2"/>
          <p:cNvSpPr>
            <a:spLocks noGrp="1"/>
          </p:cNvSpPr>
          <p:nvPr>
            <p:ph idx="1"/>
          </p:nvPr>
        </p:nvSpPr>
        <p:spPr>
          <a:xfrm>
            <a:off x="457200" y="1295400"/>
            <a:ext cx="8686800" cy="5334000"/>
          </a:xfrm>
        </p:spPr>
        <p:txBody>
          <a:bodyPr>
            <a:normAutofit fontScale="92500" lnSpcReduction="10000"/>
          </a:bodyPr>
          <a:lstStyle/>
          <a:p>
            <a:pPr marL="0" indent="0">
              <a:buNone/>
            </a:pPr>
            <a:r>
              <a:rPr lang="en-US" dirty="0"/>
              <a:t>Reviews </a:t>
            </a:r>
            <a:r>
              <a:rPr lang="en-US" b="1" dirty="0"/>
              <a:t>Dossiers</a:t>
            </a:r>
            <a:r>
              <a:rPr lang="en-US" dirty="0"/>
              <a:t> vis-à-vis Faculty Handbook </a:t>
            </a:r>
            <a:r>
              <a:rPr lang="en-US" b="1" dirty="0"/>
              <a:t>WPI</a:t>
            </a:r>
            <a:r>
              <a:rPr lang="en-US" dirty="0"/>
              <a:t> </a:t>
            </a:r>
            <a:r>
              <a:rPr lang="en-US" b="1" dirty="0"/>
              <a:t>Criteria</a:t>
            </a:r>
            <a:r>
              <a:rPr lang="en-US" dirty="0"/>
              <a:t> and makes </a:t>
            </a:r>
            <a:r>
              <a:rPr lang="en-US" b="1" dirty="0"/>
              <a:t>Recommendations</a:t>
            </a:r>
            <a:r>
              <a:rPr lang="en-US" dirty="0"/>
              <a:t> to Provost on:</a:t>
            </a:r>
          </a:p>
          <a:p>
            <a:r>
              <a:rPr lang="en-US" b="1" dirty="0"/>
              <a:t>Promotion</a:t>
            </a:r>
            <a:r>
              <a:rPr lang="en-US" dirty="0"/>
              <a:t> of:  </a:t>
            </a:r>
          </a:p>
          <a:p>
            <a:pPr lvl="1"/>
            <a:r>
              <a:rPr lang="en-US" b="1" dirty="0">
                <a:solidFill>
                  <a:schemeClr val="tx1"/>
                </a:solidFill>
              </a:rPr>
              <a:t>TTT</a:t>
            </a:r>
            <a:r>
              <a:rPr lang="en-US" dirty="0">
                <a:solidFill>
                  <a:schemeClr val="tx1"/>
                </a:solidFill>
              </a:rPr>
              <a:t>: Associate to Full Professor</a:t>
            </a:r>
          </a:p>
          <a:p>
            <a:pPr lvl="1"/>
            <a:r>
              <a:rPr lang="en-US" b="1" dirty="0">
                <a:solidFill>
                  <a:schemeClr val="tx1"/>
                </a:solidFill>
              </a:rPr>
              <a:t>TRT</a:t>
            </a:r>
            <a:r>
              <a:rPr lang="en-US" dirty="0">
                <a:solidFill>
                  <a:schemeClr val="tx1"/>
                </a:solidFill>
              </a:rPr>
              <a:t>: Assistant to Associate; Associate to Full Professor</a:t>
            </a:r>
            <a:endParaRPr lang="en-US" b="1" dirty="0">
              <a:solidFill>
                <a:srgbClr val="0070C0"/>
              </a:solidFill>
            </a:endParaRPr>
          </a:p>
          <a:p>
            <a:pPr marL="320040" lvl="1" indent="0">
              <a:buNone/>
            </a:pPr>
            <a:r>
              <a:rPr lang="en-US" dirty="0">
                <a:solidFill>
                  <a:srgbClr val="0070C0"/>
                </a:solidFill>
              </a:rPr>
              <a:t>COAP’s role: Support faculty promotion when dossier, external reviewers, Nominator, and Advocate provide evidence that promotion in rank has been earned.</a:t>
            </a:r>
          </a:p>
          <a:p>
            <a:r>
              <a:rPr lang="en-US" b="1" dirty="0" smtClean="0"/>
              <a:t>Reappointment </a:t>
            </a:r>
            <a:r>
              <a:rPr lang="en-US" b="1" dirty="0"/>
              <a:t>Reviews: </a:t>
            </a:r>
            <a:r>
              <a:rPr lang="en-US" dirty="0"/>
              <a:t>Prof of Practice (PoP) </a:t>
            </a:r>
          </a:p>
          <a:p>
            <a:r>
              <a:rPr lang="en-US" b="1" dirty="0">
                <a:solidFill>
                  <a:schemeClr val="tx1"/>
                </a:solidFill>
              </a:rPr>
              <a:t>Initial Appointments </a:t>
            </a:r>
            <a:r>
              <a:rPr lang="en-US" dirty="0">
                <a:solidFill>
                  <a:schemeClr val="tx1"/>
                </a:solidFill>
              </a:rPr>
              <a:t>above Assistant Professor </a:t>
            </a:r>
          </a:p>
          <a:p>
            <a:r>
              <a:rPr lang="en-US" b="1" dirty="0"/>
              <a:t>Sabbatical</a:t>
            </a:r>
            <a:r>
              <a:rPr lang="en-US" dirty="0"/>
              <a:t> Leave applications (may go to </a:t>
            </a:r>
            <a:r>
              <a:rPr lang="en-US" b="1" dirty="0"/>
              <a:t>Deans</a:t>
            </a:r>
            <a:r>
              <a:rPr lang="en-US" dirty="0"/>
              <a:t>)</a:t>
            </a:r>
          </a:p>
          <a:p>
            <a:r>
              <a:rPr lang="en-US" b="1" dirty="0">
                <a:solidFill>
                  <a:schemeClr val="tx1"/>
                </a:solidFill>
              </a:rPr>
              <a:t>Department Heads</a:t>
            </a:r>
            <a:r>
              <a:rPr lang="en-US" dirty="0">
                <a:solidFill>
                  <a:schemeClr val="tx1"/>
                </a:solidFill>
              </a:rPr>
              <a:t>: </a:t>
            </a:r>
          </a:p>
          <a:p>
            <a:pPr lvl="1"/>
            <a:r>
              <a:rPr lang="en-US" dirty="0">
                <a:solidFill>
                  <a:schemeClr val="tx1"/>
                </a:solidFill>
              </a:rPr>
              <a:t>COAP member on </a:t>
            </a:r>
            <a:r>
              <a:rPr lang="en-US" b="1" dirty="0"/>
              <a:t>DH </a:t>
            </a:r>
            <a:r>
              <a:rPr lang="en-US" b="1" dirty="0">
                <a:solidFill>
                  <a:schemeClr val="tx1"/>
                </a:solidFill>
              </a:rPr>
              <a:t>Search Committees</a:t>
            </a:r>
            <a:endParaRPr lang="en-US" dirty="0">
              <a:solidFill>
                <a:schemeClr val="tx1"/>
              </a:solidFill>
            </a:endParaRPr>
          </a:p>
          <a:p>
            <a:pPr lvl="1"/>
            <a:r>
              <a:rPr lang="en-US" dirty="0">
                <a:solidFill>
                  <a:schemeClr val="tx1"/>
                </a:solidFill>
              </a:rPr>
              <a:t>COAP surveys department faculty during </a:t>
            </a:r>
            <a:r>
              <a:rPr lang="en-US" b="1" dirty="0">
                <a:solidFill>
                  <a:schemeClr val="tx1"/>
                </a:solidFill>
              </a:rPr>
              <a:t>DH Reviews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4</a:t>
            </a:fld>
            <a:endParaRPr lang="en-US" dirty="0"/>
          </a:p>
        </p:txBody>
      </p:sp>
    </p:spTree>
    <p:extLst>
      <p:ext uri="{BB962C8B-B14F-4D97-AF65-F5344CB8AC3E}">
        <p14:creationId xmlns:p14="http://schemas.microsoft.com/office/powerpoint/2010/main" val="4098800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85800" y="1361114"/>
            <a:ext cx="7772400" cy="5420686"/>
          </a:xfrm>
        </p:spPr>
        <p:txBody>
          <a:bodyPr>
            <a:normAutofit fontScale="70000" lnSpcReduction="20000"/>
          </a:bodyPr>
          <a:lstStyle/>
          <a:p>
            <a:pPr>
              <a:lnSpc>
                <a:spcPct val="120000"/>
              </a:lnSpc>
            </a:pPr>
            <a:r>
              <a:rPr lang="en-US" sz="2600" i="1" dirty="0">
                <a:solidFill>
                  <a:srgbClr val="AC2B37"/>
                </a:solidFill>
              </a:rPr>
              <a:t>How many Professional Associates should be on my list?  </a:t>
            </a:r>
          </a:p>
          <a:p>
            <a:pPr lvl="1">
              <a:lnSpc>
                <a:spcPct val="120000"/>
              </a:lnSpc>
            </a:pPr>
            <a:r>
              <a:rPr lang="en-US" sz="2400" dirty="0">
                <a:solidFill>
                  <a:srgbClr val="000000"/>
                </a:solidFill>
              </a:rPr>
              <a:t>COAP will ask for 6. These </a:t>
            </a:r>
            <a:r>
              <a:rPr lang="en-US" sz="2400" u="sng" dirty="0">
                <a:solidFill>
                  <a:srgbClr val="000000"/>
                </a:solidFill>
              </a:rPr>
              <a:t>must</a:t>
            </a:r>
            <a:r>
              <a:rPr lang="en-US" sz="2400" dirty="0">
                <a:solidFill>
                  <a:srgbClr val="000000"/>
                </a:solidFill>
              </a:rPr>
              <a:t> include a mixture of colleagues at WPI and at other institutions</a:t>
            </a:r>
          </a:p>
          <a:p>
            <a:pPr>
              <a:lnSpc>
                <a:spcPct val="80000"/>
              </a:lnSpc>
            </a:pPr>
            <a:r>
              <a:rPr lang="en-US" sz="2600" i="1" dirty="0">
                <a:solidFill>
                  <a:srgbClr val="AB192D"/>
                </a:solidFill>
              </a:rPr>
              <a:t>Why should I have letters from colleagues at WPI?</a:t>
            </a:r>
            <a:r>
              <a:rPr lang="en-US" sz="2600" i="1" dirty="0">
                <a:solidFill>
                  <a:srgbClr val="000000"/>
                </a:solidFill>
              </a:rPr>
              <a:t> </a:t>
            </a:r>
          </a:p>
          <a:p>
            <a:pPr lvl="1">
              <a:lnSpc>
                <a:spcPct val="120000"/>
              </a:lnSpc>
            </a:pPr>
            <a:r>
              <a:rPr lang="en-US" sz="2400" dirty="0">
                <a:solidFill>
                  <a:srgbClr val="000000"/>
                </a:solidFill>
              </a:rPr>
              <a:t>For most candidates, 2-3 letters from colleagues at WPI help to demonstrate the candidate has met the criteria for promotion across teaching, scholarship and service</a:t>
            </a:r>
          </a:p>
          <a:p>
            <a:pPr lvl="1">
              <a:lnSpc>
                <a:spcPct val="120000"/>
              </a:lnSpc>
            </a:pPr>
            <a:r>
              <a:rPr lang="en-US" sz="2400" dirty="0">
                <a:solidFill>
                  <a:srgbClr val="000000"/>
                </a:solidFill>
              </a:rPr>
              <a:t>Too many letters from external peers among the Professional Associates may limit the pool of External Reviewers</a:t>
            </a:r>
          </a:p>
          <a:p>
            <a:pPr>
              <a:lnSpc>
                <a:spcPct val="120000"/>
              </a:lnSpc>
            </a:pPr>
            <a:r>
              <a:rPr lang="en-US" i="1" dirty="0">
                <a:solidFill>
                  <a:srgbClr val="AC2B37"/>
                </a:solidFill>
              </a:rPr>
              <a:t>Am I allowed to view the Professional Associates’ letters?  </a:t>
            </a:r>
          </a:p>
          <a:p>
            <a:pPr lvl="1">
              <a:lnSpc>
                <a:spcPct val="120000"/>
              </a:lnSpc>
            </a:pPr>
            <a:r>
              <a:rPr lang="en-US" sz="2400" dirty="0">
                <a:solidFill>
                  <a:srgbClr val="000000"/>
                </a:solidFill>
              </a:rPr>
              <a:t>No. All letters received are confidential; the candidates should </a:t>
            </a:r>
            <a:r>
              <a:rPr lang="en-US" sz="2400" u="sng" dirty="0">
                <a:solidFill>
                  <a:srgbClr val="000000"/>
                </a:solidFill>
              </a:rPr>
              <a:t>not</a:t>
            </a:r>
            <a:r>
              <a:rPr lang="en-US" sz="2400" dirty="0">
                <a:solidFill>
                  <a:srgbClr val="000000"/>
                </a:solidFill>
              </a:rPr>
              <a:t> ask associates to see the letters after they agree to write</a:t>
            </a:r>
          </a:p>
          <a:p>
            <a:pPr>
              <a:lnSpc>
                <a:spcPct val="110000"/>
              </a:lnSpc>
            </a:pPr>
            <a:r>
              <a:rPr lang="en-US" i="1" dirty="0">
                <a:solidFill>
                  <a:srgbClr val="AC2B37"/>
                </a:solidFill>
              </a:rPr>
              <a:t>Do I provide material to my Professional Associates?  </a:t>
            </a:r>
          </a:p>
          <a:p>
            <a:pPr lvl="1">
              <a:lnSpc>
                <a:spcPct val="110000"/>
              </a:lnSpc>
            </a:pPr>
            <a:r>
              <a:rPr lang="en-US" sz="2400" dirty="0">
                <a:solidFill>
                  <a:srgbClr val="000000"/>
                </a:solidFill>
              </a:rPr>
              <a:t>No. Faculty Governance sends a cover letter and electronic copies of the criteria and the promotion dossier to all reviewers. If the candidate wishes to make more material available, put it online, with links in the dossier, so that all peer reviewers have access</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40</a:t>
            </a:fld>
            <a:endParaRPr lang="en-US" dirty="0"/>
          </a:p>
        </p:txBody>
      </p:sp>
      <p:sp>
        <p:nvSpPr>
          <p:cNvPr id="3" name="Title 2"/>
          <p:cNvSpPr>
            <a:spLocks noGrp="1"/>
          </p:cNvSpPr>
          <p:nvPr>
            <p:ph type="title"/>
          </p:nvPr>
        </p:nvSpPr>
        <p:spPr/>
        <p:txBody>
          <a:bodyPr/>
          <a:lstStyle/>
          <a:p>
            <a:r>
              <a:rPr lang="en-US" dirty="0"/>
              <a:t>FAQ: Professional Associates</a:t>
            </a:r>
          </a:p>
        </p:txBody>
      </p:sp>
    </p:spTree>
    <p:extLst>
      <p:ext uri="{BB962C8B-B14F-4D97-AF65-F5344CB8AC3E}">
        <p14:creationId xmlns:p14="http://schemas.microsoft.com/office/powerpoint/2010/main" val="1162656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7772400" cy="5310248"/>
          </a:xfrm>
        </p:spPr>
        <p:txBody>
          <a:bodyPr>
            <a:normAutofit fontScale="92500" lnSpcReduction="10000"/>
          </a:bodyPr>
          <a:lstStyle/>
          <a:p>
            <a:pPr>
              <a:lnSpc>
                <a:spcPct val="80000"/>
              </a:lnSpc>
            </a:pPr>
            <a:r>
              <a:rPr lang="en-US" sz="2400" i="1" dirty="0">
                <a:solidFill>
                  <a:srgbClr val="AC2B37"/>
                </a:solidFill>
              </a:rPr>
              <a:t>Am I allowed to view the External Reviewer List?</a:t>
            </a:r>
          </a:p>
          <a:p>
            <a:pPr lvl="1">
              <a:lnSpc>
                <a:spcPct val="100000"/>
              </a:lnSpc>
            </a:pPr>
            <a:r>
              <a:rPr lang="en-US" sz="2400" dirty="0">
                <a:solidFill>
                  <a:srgbClr val="000000"/>
                </a:solidFill>
              </a:rPr>
              <a:t>No. The candidate may provide a list of people </a:t>
            </a:r>
            <a:r>
              <a:rPr lang="en-US" sz="2400" u="sng" dirty="0">
                <a:solidFill>
                  <a:srgbClr val="000000"/>
                </a:solidFill>
              </a:rPr>
              <a:t>not</a:t>
            </a:r>
            <a:r>
              <a:rPr lang="en-US" sz="2400" dirty="0">
                <a:solidFill>
                  <a:srgbClr val="000000"/>
                </a:solidFill>
              </a:rPr>
              <a:t> to ask, with an explanation. The candidate should not be asked to suggest names for external reviewers</a:t>
            </a:r>
          </a:p>
          <a:p>
            <a:pPr>
              <a:lnSpc>
                <a:spcPct val="80000"/>
              </a:lnSpc>
            </a:pPr>
            <a:r>
              <a:rPr lang="en-US" sz="2400" i="1" dirty="0">
                <a:solidFill>
                  <a:srgbClr val="AC2B37"/>
                </a:solidFill>
              </a:rPr>
              <a:t>What will the External Reviewers see?  </a:t>
            </a:r>
          </a:p>
          <a:p>
            <a:pPr lvl="1">
              <a:lnSpc>
                <a:spcPct val="100000"/>
              </a:lnSpc>
            </a:pPr>
            <a:r>
              <a:rPr lang="en-US" sz="2400" dirty="0">
                <a:solidFill>
                  <a:srgbClr val="000000"/>
                </a:solidFill>
              </a:rPr>
              <a:t>Cover letter, the promotion criteria, and the candidate’s promotion dossier—including the teaching portfolio and 3 sample scholarly artifacts. If the candidate wishes to make more material available, put it online, with links in the dossier, so that all peer reviewers have access</a:t>
            </a:r>
          </a:p>
          <a:p>
            <a:pPr>
              <a:lnSpc>
                <a:spcPct val="100000"/>
              </a:lnSpc>
            </a:pPr>
            <a:r>
              <a:rPr lang="en-US" i="1" dirty="0">
                <a:solidFill>
                  <a:srgbClr val="AB192D"/>
                </a:solidFill>
              </a:rPr>
              <a:t>How many External Reviewers are there? </a:t>
            </a:r>
          </a:p>
          <a:p>
            <a:pPr lvl="1">
              <a:lnSpc>
                <a:spcPct val="100000"/>
              </a:lnSpc>
            </a:pPr>
            <a:r>
              <a:rPr lang="en-US" sz="2400" dirty="0">
                <a:solidFill>
                  <a:srgbClr val="000000"/>
                </a:solidFill>
              </a:rPr>
              <a:t>5-6 letters must be </a:t>
            </a:r>
            <a:r>
              <a:rPr lang="en-US" sz="2400" u="sng" dirty="0">
                <a:solidFill>
                  <a:srgbClr val="000000"/>
                </a:solidFill>
              </a:rPr>
              <a:t>received</a:t>
            </a:r>
            <a:r>
              <a:rPr lang="en-US" sz="2400" dirty="0">
                <a:solidFill>
                  <a:srgbClr val="000000"/>
                </a:solidFill>
              </a:rPr>
              <a:t> from qualified external reviewers</a:t>
            </a:r>
          </a:p>
          <a:p>
            <a:pPr>
              <a:lnSpc>
                <a:spcPct val="100000"/>
              </a:lnSpc>
            </a:pPr>
            <a:endParaRPr lang="en-US" sz="2400" dirty="0">
              <a:solidFill>
                <a:srgbClr val="000000"/>
              </a:solidFill>
            </a:endParaRPr>
          </a:p>
          <a:p>
            <a:pPr lvl="1">
              <a:lnSpc>
                <a:spcPct val="10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41</a:t>
            </a:fld>
            <a:endParaRPr lang="en-US" dirty="0"/>
          </a:p>
        </p:txBody>
      </p:sp>
      <p:sp>
        <p:nvSpPr>
          <p:cNvPr id="3" name="Title 2"/>
          <p:cNvSpPr>
            <a:spLocks noGrp="1"/>
          </p:cNvSpPr>
          <p:nvPr>
            <p:ph type="title"/>
          </p:nvPr>
        </p:nvSpPr>
        <p:spPr/>
        <p:txBody>
          <a:bodyPr/>
          <a:lstStyle/>
          <a:p>
            <a:r>
              <a:rPr lang="en-US" dirty="0">
                <a:solidFill>
                  <a:schemeClr val="tx1"/>
                </a:solidFill>
              </a:rPr>
              <a:t>FAQ: External Reviewers</a:t>
            </a:r>
            <a:endParaRPr lang="en-US" dirty="0"/>
          </a:p>
        </p:txBody>
      </p:sp>
    </p:spTree>
    <p:extLst>
      <p:ext uri="{BB962C8B-B14F-4D97-AF65-F5344CB8AC3E}">
        <p14:creationId xmlns:p14="http://schemas.microsoft.com/office/powerpoint/2010/main" val="2028872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7772400" cy="5310248"/>
          </a:xfrm>
        </p:spPr>
        <p:txBody>
          <a:bodyPr>
            <a:normAutofit fontScale="85000" lnSpcReduction="10000"/>
          </a:bodyPr>
          <a:lstStyle/>
          <a:p>
            <a:pPr>
              <a:lnSpc>
                <a:spcPct val="100000"/>
              </a:lnSpc>
            </a:pPr>
            <a:r>
              <a:rPr lang="en-US" sz="2800" i="1" dirty="0">
                <a:solidFill>
                  <a:srgbClr val="AB192D"/>
                </a:solidFill>
              </a:rPr>
              <a:t>What are External Reviewers asked to provide? </a:t>
            </a:r>
          </a:p>
          <a:p>
            <a:pPr lvl="1">
              <a:lnSpc>
                <a:spcPct val="110000"/>
              </a:lnSpc>
            </a:pPr>
            <a:r>
              <a:rPr lang="en-US" sz="2400" dirty="0"/>
              <a:t>an independent critical assessment of the candidate’s contributions to, and standing in, the professional community; the quality of the scholarly artifacts; and the candidate’s strengths and weaknesses</a:t>
            </a:r>
          </a:p>
          <a:p>
            <a:pPr lvl="1">
              <a:lnSpc>
                <a:spcPct val="120000"/>
              </a:lnSpc>
            </a:pPr>
            <a:r>
              <a:rPr lang="en-US" sz="2400" dirty="0"/>
              <a:t>“We would appreciate receiving a letter from you that summarizes the nature of your professional relationship with the candidate, if any, and appraises the candidate’s professional achievements. We are not asking you to make a recommendation for or against promotion, and we ask you </a:t>
            </a:r>
            <a:r>
              <a:rPr lang="en-US" sz="2400" u="sng" dirty="0"/>
              <a:t>not</a:t>
            </a:r>
            <a:r>
              <a:rPr lang="en-US" sz="2400" dirty="0"/>
              <a:t> to speculate about whether the candidate might be promoted at another institution. Rather, we would like you to share with us your assessment of the candidate’s strengths and weaknesses.”</a:t>
            </a:r>
            <a:endParaRPr lang="en-US" sz="2400" dirty="0">
              <a:solidFill>
                <a:srgbClr val="000000"/>
              </a:solidFill>
            </a:endParaRPr>
          </a:p>
          <a:p>
            <a:pPr lvl="1">
              <a:lnSpc>
                <a:spcPct val="10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42</a:t>
            </a:fld>
            <a:endParaRPr lang="en-US" dirty="0"/>
          </a:p>
        </p:txBody>
      </p:sp>
      <p:sp>
        <p:nvSpPr>
          <p:cNvPr id="3" name="Title 2"/>
          <p:cNvSpPr>
            <a:spLocks noGrp="1"/>
          </p:cNvSpPr>
          <p:nvPr>
            <p:ph type="title"/>
          </p:nvPr>
        </p:nvSpPr>
        <p:spPr/>
        <p:txBody>
          <a:bodyPr/>
          <a:lstStyle/>
          <a:p>
            <a:r>
              <a:rPr lang="en-US" dirty="0">
                <a:solidFill>
                  <a:schemeClr val="tx1"/>
                </a:solidFill>
              </a:rPr>
              <a:t>FAQ: External Reviewers</a:t>
            </a:r>
            <a:endParaRPr lang="en-US" dirty="0"/>
          </a:p>
        </p:txBody>
      </p:sp>
    </p:spTree>
    <p:extLst>
      <p:ext uri="{BB962C8B-B14F-4D97-AF65-F5344CB8AC3E}">
        <p14:creationId xmlns:p14="http://schemas.microsoft.com/office/powerpoint/2010/main" val="3329680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91342" y="1332145"/>
            <a:ext cx="8110527" cy="5418279"/>
          </a:xfrm>
        </p:spPr>
        <p:txBody>
          <a:bodyPr>
            <a:normAutofit/>
          </a:bodyPr>
          <a:lstStyle/>
          <a:p>
            <a:pPr eaLnBrk="1" hangingPunct="1"/>
            <a:r>
              <a:rPr lang="en-US" i="1" dirty="0">
                <a:solidFill>
                  <a:srgbClr val="AB192D"/>
                </a:solidFill>
                <a:cs typeface="Arial" pitchFamily="34" charset="0"/>
              </a:rPr>
              <a:t>Who does what with the reviewers?</a:t>
            </a:r>
          </a:p>
          <a:p>
            <a:pPr lvl="1" eaLnBrk="1" hangingPunct="1"/>
            <a:r>
              <a:rPr lang="en-US" sz="2000" dirty="0">
                <a:solidFill>
                  <a:srgbClr val="000000"/>
                </a:solidFill>
                <a:cs typeface="Arial" pitchFamily="34" charset="0"/>
              </a:rPr>
              <a:t>The Candidate contacts </a:t>
            </a:r>
            <a:r>
              <a:rPr lang="en-US" sz="2000" b="1" dirty="0">
                <a:solidFill>
                  <a:srgbClr val="000000"/>
                </a:solidFill>
                <a:cs typeface="Arial" pitchFamily="34" charset="0"/>
              </a:rPr>
              <a:t>Professional Associates </a:t>
            </a:r>
            <a:r>
              <a:rPr lang="en-US" sz="2000" dirty="0">
                <a:solidFill>
                  <a:srgbClr val="000000"/>
                </a:solidFill>
                <a:cs typeface="Arial" pitchFamily="34" charset="0"/>
              </a:rPr>
              <a:t>to ask if they are willing to write a positive letter; purpose is support and not critical assessment</a:t>
            </a:r>
          </a:p>
          <a:p>
            <a:pPr lvl="1" eaLnBrk="1" hangingPunct="1"/>
            <a:r>
              <a:rPr lang="en-US" sz="2000" dirty="0">
                <a:solidFill>
                  <a:srgbClr val="000000"/>
                </a:solidFill>
                <a:cs typeface="Arial" pitchFamily="34" charset="0"/>
              </a:rPr>
              <a:t>The Joint Promotion Committee, including the Nominator and Advocate, identifies and contacts </a:t>
            </a:r>
            <a:r>
              <a:rPr lang="en-US" sz="2000" b="1" dirty="0">
                <a:solidFill>
                  <a:srgbClr val="000000"/>
                </a:solidFill>
                <a:cs typeface="Arial" pitchFamily="34" charset="0"/>
              </a:rPr>
              <a:t>External Reviewers</a:t>
            </a:r>
          </a:p>
          <a:p>
            <a:pPr lvl="1" eaLnBrk="1" hangingPunct="1"/>
            <a:r>
              <a:rPr lang="en-US" sz="2000" dirty="0">
                <a:solidFill>
                  <a:srgbClr val="000000"/>
                </a:solidFill>
                <a:cs typeface="Arial" pitchFamily="34" charset="0"/>
              </a:rPr>
              <a:t>The Faculty Governanc</a:t>
            </a:r>
            <a:r>
              <a:rPr lang="en-US" dirty="0">
                <a:solidFill>
                  <a:srgbClr val="000000"/>
                </a:solidFill>
                <a:cs typeface="Arial" pitchFamily="34" charset="0"/>
              </a:rPr>
              <a:t>e Office (</a:t>
            </a:r>
            <a:r>
              <a:rPr lang="en-US" sz="2000" dirty="0">
                <a:solidFill>
                  <a:srgbClr val="000000"/>
                </a:solidFill>
                <a:cs typeface="Arial" pitchFamily="34" charset="0"/>
              </a:rPr>
              <a:t>Penny Rock) sends all peer reviewers a cover letter and electronic copies of the promotion criteria, and the candidates’ dossier—including the candidate’s sample scholarly artifacts</a:t>
            </a:r>
            <a:endParaRPr lang="en-US" dirty="0">
              <a:solidFill>
                <a:srgbClr val="000000"/>
              </a:solidFill>
              <a:cs typeface="Arial" pitchFamily="34" charset="0"/>
            </a:endParaRPr>
          </a:p>
          <a:p>
            <a:pPr lvl="1" eaLnBrk="1" hangingPunct="1"/>
            <a:r>
              <a:rPr lang="en-US" sz="2000" dirty="0">
                <a:solidFill>
                  <a:srgbClr val="000000"/>
                </a:solidFill>
                <a:cs typeface="Arial" pitchFamily="34" charset="0"/>
              </a:rPr>
              <a:t>Reminders to peer reviewers for late letters should come </a:t>
            </a:r>
            <a:r>
              <a:rPr lang="en-US" sz="2000" u="sng" dirty="0">
                <a:solidFill>
                  <a:srgbClr val="000000"/>
                </a:solidFill>
                <a:cs typeface="Arial" pitchFamily="34" charset="0"/>
              </a:rPr>
              <a:t>only</a:t>
            </a:r>
            <a:r>
              <a:rPr lang="en-US" sz="2000" dirty="0">
                <a:solidFill>
                  <a:srgbClr val="000000"/>
                </a:solidFill>
                <a:cs typeface="Arial" pitchFamily="34" charset="0"/>
              </a:rPr>
              <a:t> from the Faculty Governance Office or members of the Joint Promotion Committee</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43</a:t>
            </a:fld>
            <a:endParaRPr lang="en-US" dirty="0"/>
          </a:p>
        </p:txBody>
      </p:sp>
      <p:sp>
        <p:nvSpPr>
          <p:cNvPr id="3" name="Title 2"/>
          <p:cNvSpPr>
            <a:spLocks noGrp="1"/>
          </p:cNvSpPr>
          <p:nvPr>
            <p:ph type="title"/>
          </p:nvPr>
        </p:nvSpPr>
        <p:spPr/>
        <p:txBody>
          <a:bodyPr/>
          <a:lstStyle/>
          <a:p>
            <a:r>
              <a:rPr lang="en-US" dirty="0"/>
              <a:t>FAQ: Professional Associates</a:t>
            </a:r>
          </a:p>
        </p:txBody>
      </p:sp>
    </p:spTree>
    <p:extLst>
      <p:ext uri="{BB962C8B-B14F-4D97-AF65-F5344CB8AC3E}">
        <p14:creationId xmlns:p14="http://schemas.microsoft.com/office/powerpoint/2010/main" val="833883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7772400" cy="5310248"/>
          </a:xfrm>
        </p:spPr>
        <p:txBody>
          <a:bodyPr>
            <a:normAutofit fontScale="92500"/>
          </a:bodyPr>
          <a:lstStyle/>
          <a:p>
            <a:pPr>
              <a:lnSpc>
                <a:spcPct val="80000"/>
              </a:lnSpc>
            </a:pPr>
            <a:r>
              <a:rPr lang="en-US" sz="2400" i="1" dirty="0">
                <a:solidFill>
                  <a:srgbClr val="AC2B37"/>
                </a:solidFill>
              </a:rPr>
              <a:t>What are sample scholarly artifacts?</a:t>
            </a:r>
          </a:p>
          <a:p>
            <a:pPr lvl="1">
              <a:lnSpc>
                <a:spcPct val="110000"/>
              </a:lnSpc>
            </a:pPr>
            <a:r>
              <a:rPr lang="en-US" sz="2400" dirty="0"/>
              <a:t>For most candidates, the sample scholarly artifacts will be 3 peer-reviewed articles that have been published since tenure and/or promotion. A candidate might substitute a </a:t>
            </a:r>
            <a:r>
              <a:rPr lang="en-US" sz="2400" b="1" dirty="0"/>
              <a:t>book</a:t>
            </a:r>
            <a:r>
              <a:rPr lang="en-US" sz="2400" dirty="0"/>
              <a:t> or </a:t>
            </a:r>
            <a:r>
              <a:rPr lang="en-US" sz="2400" b="1" dirty="0"/>
              <a:t>other artifacts</a:t>
            </a:r>
          </a:p>
          <a:p>
            <a:pPr lvl="1">
              <a:lnSpc>
                <a:spcPct val="110000"/>
              </a:lnSpc>
            </a:pPr>
            <a:r>
              <a:rPr lang="en-US" sz="2400" dirty="0"/>
              <a:t>Scholarly contributions may be documented and disseminated through a variety of artifacts besides peer-reviewed articles </a:t>
            </a:r>
          </a:p>
          <a:p>
            <a:pPr lvl="1">
              <a:lnSpc>
                <a:spcPct val="110000"/>
              </a:lnSpc>
            </a:pPr>
            <a:r>
              <a:rPr lang="en-US" sz="2400" dirty="0"/>
              <a:t>Sample scholarly artifacts must be </a:t>
            </a:r>
            <a:r>
              <a:rPr lang="en-US" sz="2400" b="1" dirty="0"/>
              <a:t>publicly available, amenable to critical appraisal</a:t>
            </a:r>
            <a:r>
              <a:rPr lang="en-US" sz="2400" dirty="0"/>
              <a:t>, and in a form that permits exchange and use by other members of the scholarly community </a:t>
            </a:r>
            <a:endParaRPr lang="en-US" sz="2400" dirty="0">
              <a:solidFill>
                <a:srgbClr val="000000"/>
              </a:solidFill>
            </a:endParaRPr>
          </a:p>
          <a:p>
            <a:pPr lvl="1">
              <a:lnSpc>
                <a:spcPct val="8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44</a:t>
            </a:fld>
            <a:endParaRPr lang="en-US" dirty="0"/>
          </a:p>
        </p:txBody>
      </p:sp>
      <p:sp>
        <p:nvSpPr>
          <p:cNvPr id="3" name="Title 2"/>
          <p:cNvSpPr>
            <a:spLocks noGrp="1"/>
          </p:cNvSpPr>
          <p:nvPr>
            <p:ph type="title"/>
          </p:nvPr>
        </p:nvSpPr>
        <p:spPr/>
        <p:txBody>
          <a:bodyPr/>
          <a:lstStyle/>
          <a:p>
            <a:r>
              <a:rPr lang="en-US" dirty="0"/>
              <a:t>FAQ: Dossier Scholarly Artifacts</a:t>
            </a:r>
          </a:p>
        </p:txBody>
      </p:sp>
    </p:spTree>
    <p:extLst>
      <p:ext uri="{BB962C8B-B14F-4D97-AF65-F5344CB8AC3E}">
        <p14:creationId xmlns:p14="http://schemas.microsoft.com/office/powerpoint/2010/main" val="606648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7772400" cy="5310248"/>
          </a:xfrm>
        </p:spPr>
        <p:txBody>
          <a:bodyPr>
            <a:normAutofit/>
          </a:bodyPr>
          <a:lstStyle/>
          <a:p>
            <a:pPr>
              <a:lnSpc>
                <a:spcPct val="100000"/>
              </a:lnSpc>
            </a:pPr>
            <a:r>
              <a:rPr lang="en-US" i="1" dirty="0">
                <a:solidFill>
                  <a:srgbClr val="AB192D"/>
                </a:solidFill>
              </a:rPr>
              <a:t>My main scholarly artifact is a book. Will COAP buy copies of my book for all the reviewers? </a:t>
            </a:r>
          </a:p>
          <a:p>
            <a:pPr lvl="1">
              <a:lnSpc>
                <a:spcPct val="100000"/>
              </a:lnSpc>
            </a:pPr>
            <a:r>
              <a:rPr lang="en-US" sz="2400" dirty="0">
                <a:solidFill>
                  <a:srgbClr val="000000"/>
                </a:solidFill>
              </a:rPr>
              <a:t>No. The candidate is responsible for providing electronic copies of all the material for the promotion dossier. If a scholarly artifact is best presented through a hard-copy (a book or something else), then the candidate is responsible for providing a sufficient number of hard copies of the artifact for all of the peer reviewers (Professional Associates and External Reviewers) as well as several copies for the Joint Promotion Committee</a:t>
            </a:r>
          </a:p>
          <a:p>
            <a:pPr>
              <a:lnSpc>
                <a:spcPct val="80000"/>
              </a:lnSpc>
            </a:pPr>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45</a:t>
            </a:fld>
            <a:endParaRPr lang="en-US" dirty="0"/>
          </a:p>
        </p:txBody>
      </p:sp>
      <p:sp>
        <p:nvSpPr>
          <p:cNvPr id="3" name="Title 2"/>
          <p:cNvSpPr>
            <a:spLocks noGrp="1"/>
          </p:cNvSpPr>
          <p:nvPr>
            <p:ph type="title"/>
          </p:nvPr>
        </p:nvSpPr>
        <p:spPr/>
        <p:txBody>
          <a:bodyPr/>
          <a:lstStyle/>
          <a:p>
            <a:r>
              <a:rPr lang="en-US" dirty="0"/>
              <a:t>FAQ: Dossier Scholarly Artifacts</a:t>
            </a:r>
          </a:p>
        </p:txBody>
      </p:sp>
    </p:spTree>
    <p:extLst>
      <p:ext uri="{BB962C8B-B14F-4D97-AF65-F5344CB8AC3E}">
        <p14:creationId xmlns:p14="http://schemas.microsoft.com/office/powerpoint/2010/main" val="1960421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8043730" cy="5310248"/>
          </a:xfrm>
        </p:spPr>
        <p:txBody>
          <a:bodyPr>
            <a:normAutofit/>
          </a:bodyPr>
          <a:lstStyle/>
          <a:p>
            <a:pPr>
              <a:lnSpc>
                <a:spcPct val="120000"/>
              </a:lnSpc>
            </a:pPr>
            <a:r>
              <a:rPr lang="en-US" dirty="0">
                <a:solidFill>
                  <a:srgbClr val="AB192D"/>
                </a:solidFill>
              </a:rPr>
              <a:t>How important is external funding? </a:t>
            </a:r>
          </a:p>
          <a:p>
            <a:pPr lvl="1">
              <a:lnSpc>
                <a:spcPct val="120000"/>
              </a:lnSpc>
            </a:pPr>
            <a:r>
              <a:rPr lang="en-US" dirty="0">
                <a:solidFill>
                  <a:srgbClr val="000000"/>
                </a:solidFill>
              </a:rPr>
              <a:t>It depends. In some areas or fields, external funding is critical to support a research program. In other areas, it is not. External funding demonstrates external recognition and impact through peer review </a:t>
            </a:r>
          </a:p>
          <a:p>
            <a:pPr lvl="1">
              <a:lnSpc>
                <a:spcPct val="120000"/>
              </a:lnSpc>
            </a:pPr>
            <a:r>
              <a:rPr lang="en-US" dirty="0">
                <a:solidFill>
                  <a:srgbClr val="000000"/>
                </a:solidFill>
              </a:rPr>
              <a:t>What you do with funding matters more than its source </a:t>
            </a:r>
          </a:p>
          <a:p>
            <a:pPr lvl="1">
              <a:lnSpc>
                <a:spcPct val="120000"/>
              </a:lnSpc>
            </a:pPr>
            <a:r>
              <a:rPr lang="en-US" dirty="0">
                <a:solidFill>
                  <a:srgbClr val="000000"/>
                </a:solidFill>
              </a:rPr>
              <a:t>Are you PI? or Co-PI? Principal Investigator is more impressive and is one of many possible indicators</a:t>
            </a:r>
          </a:p>
          <a:p>
            <a:pPr lvl="1">
              <a:lnSpc>
                <a:spcPct val="120000"/>
              </a:lnSpc>
            </a:pPr>
            <a:r>
              <a:rPr lang="en-US" dirty="0">
                <a:solidFill>
                  <a:srgbClr val="000000"/>
                </a:solidFill>
              </a:rPr>
              <a:t>Is external funding more important than the number of publications? PhD students? citations? patents? new commercial enterprises? exhibitions? sales of computer games? other indicators? Any indicators are contextual to each case</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46</a:t>
            </a:fld>
            <a:endParaRPr lang="en-US" dirty="0"/>
          </a:p>
        </p:txBody>
      </p:sp>
      <p:sp>
        <p:nvSpPr>
          <p:cNvPr id="3" name="Title 2"/>
          <p:cNvSpPr>
            <a:spLocks noGrp="1"/>
          </p:cNvSpPr>
          <p:nvPr>
            <p:ph type="title"/>
          </p:nvPr>
        </p:nvSpPr>
        <p:spPr/>
        <p:txBody>
          <a:bodyPr/>
          <a:lstStyle/>
          <a:p>
            <a:r>
              <a:rPr lang="en-US" dirty="0"/>
              <a:t>FAQ: Scholarship/External Impact</a:t>
            </a:r>
          </a:p>
        </p:txBody>
      </p:sp>
    </p:spTree>
    <p:extLst>
      <p:ext uri="{BB962C8B-B14F-4D97-AF65-F5344CB8AC3E}">
        <p14:creationId xmlns:p14="http://schemas.microsoft.com/office/powerpoint/2010/main" val="3409891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7772400" cy="5310248"/>
          </a:xfrm>
        </p:spPr>
        <p:txBody>
          <a:bodyPr>
            <a:normAutofit fontScale="92500" lnSpcReduction="10000"/>
          </a:bodyPr>
          <a:lstStyle/>
          <a:p>
            <a:pPr>
              <a:lnSpc>
                <a:spcPct val="120000"/>
              </a:lnSpc>
            </a:pPr>
            <a:r>
              <a:rPr lang="en-US" sz="2800" dirty="0">
                <a:solidFill>
                  <a:srgbClr val="AB192D"/>
                </a:solidFill>
              </a:rPr>
              <a:t>How is external impact assessed? </a:t>
            </a:r>
          </a:p>
          <a:p>
            <a:pPr lvl="1">
              <a:lnSpc>
                <a:spcPct val="120000"/>
              </a:lnSpc>
            </a:pPr>
            <a:r>
              <a:rPr lang="en-US" dirty="0">
                <a:solidFill>
                  <a:srgbClr val="000000"/>
                </a:solidFill>
              </a:rPr>
              <a:t>According to the criteria (section D.1.4), external impact should be assessed based on the relevant standards in the areas of the candidate’s scholarly contributions. The candidate’s personal statement should identify the area or areas of their scholarly contributions across teaching, scholarship and service and indicate examples of external impact beyond WPI. </a:t>
            </a:r>
          </a:p>
          <a:p>
            <a:pPr lvl="1">
              <a:lnSpc>
                <a:spcPct val="120000"/>
              </a:lnSpc>
            </a:pPr>
            <a:r>
              <a:rPr lang="en-US" dirty="0">
                <a:solidFill>
                  <a:srgbClr val="000000"/>
                </a:solidFill>
              </a:rPr>
              <a:t>While quantitative measures such as the number of refereed publications and citations or the level of external funding will remain important indicators of quality and impact for many scholars, WPI recognizes that the weight assigned to such measures varies widely between academic fields as well as along the continuum of scholarship. </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47</a:t>
            </a:fld>
            <a:endParaRPr lang="en-US" dirty="0"/>
          </a:p>
        </p:txBody>
      </p:sp>
      <p:sp>
        <p:nvSpPr>
          <p:cNvPr id="3" name="Title 2"/>
          <p:cNvSpPr>
            <a:spLocks noGrp="1"/>
          </p:cNvSpPr>
          <p:nvPr>
            <p:ph type="title"/>
          </p:nvPr>
        </p:nvSpPr>
        <p:spPr/>
        <p:txBody>
          <a:bodyPr/>
          <a:lstStyle/>
          <a:p>
            <a:r>
              <a:rPr lang="en-US" dirty="0"/>
              <a:t>FAQ: External Impact</a:t>
            </a:r>
          </a:p>
        </p:txBody>
      </p:sp>
    </p:spTree>
    <p:extLst>
      <p:ext uri="{BB962C8B-B14F-4D97-AF65-F5344CB8AC3E}">
        <p14:creationId xmlns:p14="http://schemas.microsoft.com/office/powerpoint/2010/main" val="3082031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274484"/>
            <a:ext cx="8043730" cy="5310248"/>
          </a:xfrm>
        </p:spPr>
        <p:txBody>
          <a:bodyPr>
            <a:normAutofit/>
          </a:bodyPr>
          <a:lstStyle/>
          <a:p>
            <a:pPr>
              <a:lnSpc>
                <a:spcPct val="120000"/>
              </a:lnSpc>
            </a:pPr>
            <a:r>
              <a:rPr lang="en-US" dirty="0">
                <a:solidFill>
                  <a:srgbClr val="AB192D"/>
                </a:solidFill>
              </a:rPr>
              <a:t>May I use “altmetrics” to demonstrate impact? </a:t>
            </a:r>
            <a:endParaRPr lang="en-US" dirty="0"/>
          </a:p>
          <a:p>
            <a:pPr lvl="1">
              <a:lnSpc>
                <a:spcPct val="120000"/>
              </a:lnSpc>
            </a:pPr>
            <a:r>
              <a:rPr lang="en-US" dirty="0"/>
              <a:t>Yes. Candidates should provide whatever evidence of external impact is appropriate for their case. If an article or teaching module is among the most read or downloaded at a journal or repository, say so. </a:t>
            </a:r>
          </a:p>
          <a:p>
            <a:pPr>
              <a:lnSpc>
                <a:spcPct val="120000"/>
              </a:lnSpc>
            </a:pPr>
            <a:r>
              <a:rPr lang="en-US" dirty="0">
                <a:solidFill>
                  <a:srgbClr val="AB192D"/>
                </a:solidFill>
              </a:rPr>
              <a:t>What are altmetrics? </a:t>
            </a:r>
          </a:p>
          <a:p>
            <a:pPr lvl="1">
              <a:lnSpc>
                <a:spcPct val="120000"/>
              </a:lnSpc>
            </a:pPr>
            <a:r>
              <a:rPr lang="en-US" dirty="0"/>
              <a:t>An alternative or supplement to indicators such as citations, journal impact factors, h-index: ask librarians</a:t>
            </a:r>
          </a:p>
          <a:p>
            <a:pPr>
              <a:lnSpc>
                <a:spcPct val="120000"/>
              </a:lnSpc>
            </a:pPr>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48</a:t>
            </a:fld>
            <a:endParaRPr lang="en-US" dirty="0"/>
          </a:p>
        </p:txBody>
      </p:sp>
      <p:sp>
        <p:nvSpPr>
          <p:cNvPr id="3" name="Title 2"/>
          <p:cNvSpPr>
            <a:spLocks noGrp="1"/>
          </p:cNvSpPr>
          <p:nvPr>
            <p:ph type="title"/>
          </p:nvPr>
        </p:nvSpPr>
        <p:spPr/>
        <p:txBody>
          <a:bodyPr/>
          <a:lstStyle/>
          <a:p>
            <a:r>
              <a:rPr lang="en-US" dirty="0"/>
              <a:t>FAQ: External Impact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17" y="4713930"/>
            <a:ext cx="4466812" cy="2144070"/>
          </a:xfrm>
          <a:prstGeom prst="rect">
            <a:avLst/>
          </a:prstGeom>
        </p:spPr>
      </p:pic>
      <p:sp>
        <p:nvSpPr>
          <p:cNvPr id="6" name="Footer Placeholder 1"/>
          <p:cNvSpPr>
            <a:spLocks noGrp="1"/>
          </p:cNvSpPr>
          <p:nvPr>
            <p:ph type="ftr" sz="quarter" idx="4294967295"/>
          </p:nvPr>
        </p:nvSpPr>
        <p:spPr>
          <a:xfrm>
            <a:off x="475129" y="6432332"/>
            <a:ext cx="5105400" cy="304800"/>
          </a:xfrm>
          <a:prstGeom prst="rect">
            <a:avLst/>
          </a:prstGeom>
        </p:spPr>
        <p:txBody>
          <a:bodyPr/>
          <a:lstStyle/>
          <a:p>
            <a:r>
              <a:rPr lang="en-US" sz="1400" dirty="0"/>
              <a:t>Image: http://altmetrics.org/manifesto/</a:t>
            </a:r>
          </a:p>
        </p:txBody>
      </p:sp>
    </p:spTree>
    <p:extLst>
      <p:ext uri="{BB962C8B-B14F-4D97-AF65-F5344CB8AC3E}">
        <p14:creationId xmlns:p14="http://schemas.microsoft.com/office/powerpoint/2010/main" val="1022111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8043730" cy="5310248"/>
          </a:xfrm>
        </p:spPr>
        <p:txBody>
          <a:bodyPr>
            <a:normAutofit/>
          </a:bodyPr>
          <a:lstStyle/>
          <a:p>
            <a:pPr>
              <a:lnSpc>
                <a:spcPct val="80000"/>
              </a:lnSpc>
            </a:pPr>
            <a:r>
              <a:rPr lang="en-US" i="1" dirty="0">
                <a:solidFill>
                  <a:srgbClr val="AC2B37"/>
                </a:solidFill>
              </a:rPr>
              <a:t>What are my deadlines, again? </a:t>
            </a:r>
          </a:p>
          <a:p>
            <a:pPr lvl="1">
              <a:lnSpc>
                <a:spcPct val="80000"/>
              </a:lnSpc>
            </a:pPr>
            <a:r>
              <a:rPr lang="en-US" i="1" dirty="0">
                <a:solidFill>
                  <a:srgbClr val="AC2B37"/>
                </a:solidFill>
              </a:rPr>
              <a:t>April 17: </a:t>
            </a:r>
            <a:r>
              <a:rPr lang="en-US" i="1" dirty="0"/>
              <a:t>Nominator emails Faculty Governance Coordinator naming faculty member will be nominated</a:t>
            </a:r>
          </a:p>
          <a:p>
            <a:pPr lvl="1">
              <a:lnSpc>
                <a:spcPct val="80000"/>
              </a:lnSpc>
            </a:pPr>
            <a:r>
              <a:rPr lang="en-US" i="1" dirty="0">
                <a:solidFill>
                  <a:srgbClr val="AC2B37"/>
                </a:solidFill>
              </a:rPr>
              <a:t>May 1: </a:t>
            </a:r>
            <a:r>
              <a:rPr lang="en-US" i="1" dirty="0"/>
              <a:t>List of Professional Associates, name of Advocate </a:t>
            </a:r>
          </a:p>
          <a:p>
            <a:pPr lvl="1">
              <a:lnSpc>
                <a:spcPct val="80000"/>
              </a:lnSpc>
            </a:pPr>
            <a:r>
              <a:rPr lang="en-US" i="1" dirty="0">
                <a:solidFill>
                  <a:srgbClr val="AC2B37"/>
                </a:solidFill>
              </a:rPr>
              <a:t>June 15: </a:t>
            </a:r>
            <a:r>
              <a:rPr lang="en-US" i="1" dirty="0"/>
              <a:t>Candidate’s Promotion Dossier  </a:t>
            </a:r>
          </a:p>
          <a:p>
            <a:pPr lvl="1">
              <a:lnSpc>
                <a:spcPct val="80000"/>
              </a:lnSpc>
            </a:pPr>
            <a:r>
              <a:rPr lang="en-US" i="1" dirty="0">
                <a:solidFill>
                  <a:schemeClr val="bg2"/>
                </a:solidFill>
              </a:rPr>
              <a:t>June 22: </a:t>
            </a:r>
            <a:r>
              <a:rPr lang="en-US" i="1" dirty="0"/>
              <a:t>List of externals is due</a:t>
            </a:r>
          </a:p>
          <a:p>
            <a:pPr lvl="1">
              <a:lnSpc>
                <a:spcPct val="80000"/>
              </a:lnSpc>
            </a:pPr>
            <a:r>
              <a:rPr lang="en-US" i="1" dirty="0">
                <a:solidFill>
                  <a:schemeClr val="bg2"/>
                </a:solidFill>
              </a:rPr>
              <a:t>Aug. 15: </a:t>
            </a:r>
            <a:r>
              <a:rPr lang="en-US" i="1" dirty="0"/>
              <a:t>Nomination letter is due</a:t>
            </a:r>
          </a:p>
          <a:p>
            <a:pPr lvl="1">
              <a:lnSpc>
                <a:spcPct val="80000"/>
              </a:lnSpc>
            </a:pPr>
            <a:r>
              <a:rPr lang="en-US" i="1" dirty="0">
                <a:solidFill>
                  <a:srgbClr val="AC2B37"/>
                </a:solidFill>
              </a:rPr>
              <a:t>Beginning of A term:</a:t>
            </a:r>
            <a:r>
              <a:rPr lang="en-US" i="1" dirty="0"/>
              <a:t> dossier updates, if any</a:t>
            </a:r>
          </a:p>
          <a:p>
            <a:pPr lvl="1">
              <a:lnSpc>
                <a:spcPct val="80000"/>
              </a:lnSpc>
            </a:pPr>
            <a:r>
              <a:rPr lang="en-US" i="1" dirty="0">
                <a:solidFill>
                  <a:srgbClr val="AC2B37"/>
                </a:solidFill>
              </a:rPr>
              <a:t>Beginning of B term:</a:t>
            </a:r>
            <a:r>
              <a:rPr lang="en-US" i="1" dirty="0"/>
              <a:t> dossier updates, if any</a:t>
            </a:r>
          </a:p>
          <a:p>
            <a:pPr marL="320040" lvl="1" indent="0">
              <a:lnSpc>
                <a:spcPct val="80000"/>
              </a:lnSpc>
              <a:buNone/>
            </a:pPr>
            <a:endParaRPr lang="en-US" i="1" dirty="0"/>
          </a:p>
          <a:p>
            <a:pPr>
              <a:lnSpc>
                <a:spcPct val="80000"/>
              </a:lnSpc>
            </a:pPr>
            <a:r>
              <a:rPr lang="en-US" i="1" dirty="0">
                <a:solidFill>
                  <a:srgbClr val="AC2B37"/>
                </a:solidFill>
              </a:rPr>
              <a:t>When is the last time to update my dossier?  </a:t>
            </a:r>
          </a:p>
          <a:p>
            <a:pPr lvl="1">
              <a:lnSpc>
                <a:spcPct val="100000"/>
              </a:lnSpc>
            </a:pPr>
            <a:r>
              <a:rPr lang="en-US" sz="2400" dirty="0"/>
              <a:t>Before the start of the decision-making term,  usually B term. If the candidate has significant news, it may be shared with the committee at any time prior to the decision vote </a:t>
            </a:r>
          </a:p>
          <a:p>
            <a:pPr lvl="1">
              <a:lnSpc>
                <a:spcPct val="8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49</a:t>
            </a:fld>
            <a:endParaRPr lang="en-US" dirty="0"/>
          </a:p>
        </p:txBody>
      </p:sp>
      <p:sp>
        <p:nvSpPr>
          <p:cNvPr id="3" name="Title 2"/>
          <p:cNvSpPr>
            <a:spLocks noGrp="1"/>
          </p:cNvSpPr>
          <p:nvPr>
            <p:ph type="title"/>
          </p:nvPr>
        </p:nvSpPr>
        <p:spPr/>
        <p:txBody>
          <a:bodyPr/>
          <a:lstStyle/>
          <a:p>
            <a:r>
              <a:rPr lang="en-US" dirty="0"/>
              <a:t>FAQ: Deadlines for TTT candidates</a:t>
            </a:r>
          </a:p>
        </p:txBody>
      </p:sp>
    </p:spTree>
    <p:extLst>
      <p:ext uri="{BB962C8B-B14F-4D97-AF65-F5344CB8AC3E}">
        <p14:creationId xmlns:p14="http://schemas.microsoft.com/office/powerpoint/2010/main" val="71208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100320" y="894080"/>
            <a:ext cx="3352801" cy="1169551"/>
          </a:xfrm>
          <a:prstGeom prst="rect">
            <a:avLst/>
          </a:prstGeom>
          <a:noFill/>
        </p:spPr>
        <p:txBody>
          <a:bodyPr wrap="square" rtlCol="0">
            <a:spAutoFit/>
          </a:bodyPr>
          <a:lstStyle/>
          <a:p>
            <a:r>
              <a:rPr lang="en-US" sz="1400" b="1" dirty="0">
                <a:latin typeface="+mn-lt"/>
              </a:rPr>
              <a:t>Nominator</a:t>
            </a:r>
            <a:r>
              <a:rPr lang="en-US" sz="1400" dirty="0">
                <a:latin typeface="+mn-lt"/>
              </a:rPr>
              <a:t> (usually Dept Head) proposes candidate via letter to COAP. </a:t>
            </a:r>
            <a:r>
              <a:rPr lang="en-US" sz="1400" b="1" dirty="0">
                <a:latin typeface="+mn-lt"/>
              </a:rPr>
              <a:t>External peer reviewers </a:t>
            </a:r>
            <a:r>
              <a:rPr lang="en-US" sz="1400" dirty="0">
                <a:latin typeface="+mn-lt"/>
              </a:rPr>
              <a:t>are selected by </a:t>
            </a:r>
            <a:r>
              <a:rPr lang="en-US" sz="1400" b="1" dirty="0">
                <a:latin typeface="+mn-lt"/>
              </a:rPr>
              <a:t>Nominator and Advocate</a:t>
            </a:r>
          </a:p>
        </p:txBody>
      </p:sp>
      <p:sp>
        <p:nvSpPr>
          <p:cNvPr id="3" name="TextBox 2"/>
          <p:cNvSpPr txBox="1"/>
          <p:nvPr/>
        </p:nvSpPr>
        <p:spPr>
          <a:xfrm>
            <a:off x="433739" y="776653"/>
            <a:ext cx="3942080" cy="1461939"/>
          </a:xfrm>
          <a:prstGeom prst="rect">
            <a:avLst/>
          </a:prstGeom>
          <a:noFill/>
        </p:spPr>
        <p:txBody>
          <a:bodyPr wrap="square" rtlCol="0">
            <a:spAutoFit/>
          </a:bodyPr>
          <a:lstStyle/>
          <a:p>
            <a:pPr>
              <a:spcAft>
                <a:spcPts val="600"/>
              </a:spcAft>
            </a:pPr>
            <a:r>
              <a:rPr lang="en-US" sz="1400" dirty="0">
                <a:latin typeface="+mn-lt"/>
              </a:rPr>
              <a:t>Faculty develop their </a:t>
            </a:r>
            <a:r>
              <a:rPr lang="en-US" sz="1400" b="1" dirty="0">
                <a:latin typeface="+mn-lt"/>
              </a:rPr>
              <a:t>promotion dossier</a:t>
            </a:r>
            <a:r>
              <a:rPr lang="en-US" sz="1400" dirty="0"/>
              <a:t> over summer:</a:t>
            </a:r>
            <a:r>
              <a:rPr lang="en-US" sz="1400" dirty="0">
                <a:latin typeface="+mn-lt"/>
              </a:rPr>
              <a:t> time-frame varies with nature of the appointment.</a:t>
            </a:r>
          </a:p>
          <a:p>
            <a:r>
              <a:rPr lang="en-US" sz="1400" dirty="0">
                <a:latin typeface="+mn-lt"/>
              </a:rPr>
              <a:t>Faculty are reviewed regularly and advised by Department Promotion Committee and the Department Head</a:t>
            </a:r>
          </a:p>
        </p:txBody>
      </p:sp>
      <p:sp>
        <p:nvSpPr>
          <p:cNvPr id="4" name="TextBox 3"/>
          <p:cNvSpPr txBox="1"/>
          <p:nvPr/>
        </p:nvSpPr>
        <p:spPr>
          <a:xfrm>
            <a:off x="6065783" y="2681213"/>
            <a:ext cx="2806524" cy="1384995"/>
          </a:xfrm>
          <a:prstGeom prst="rect">
            <a:avLst/>
          </a:prstGeom>
          <a:noFill/>
        </p:spPr>
        <p:txBody>
          <a:bodyPr wrap="square" rtlCol="0">
            <a:spAutoFit/>
          </a:bodyPr>
          <a:lstStyle/>
          <a:p>
            <a:r>
              <a:rPr lang="en-US" sz="1400" dirty="0">
                <a:latin typeface="+mn-lt"/>
              </a:rPr>
              <a:t>Candidate prepares </a:t>
            </a:r>
            <a:r>
              <a:rPr lang="en-US" sz="1400" b="1" dirty="0">
                <a:latin typeface="+mn-lt"/>
              </a:rPr>
              <a:t>dossier containing evidence of excellence</a:t>
            </a:r>
            <a:r>
              <a:rPr lang="en-US" sz="1400" dirty="0">
                <a:latin typeface="+mn-lt"/>
              </a:rPr>
              <a:t> in areas appropriate to their appointment. The dossier is sent to peer reviewers</a:t>
            </a:r>
          </a:p>
        </p:txBody>
      </p:sp>
      <p:sp>
        <p:nvSpPr>
          <p:cNvPr id="5" name="TextBox 4"/>
          <p:cNvSpPr txBox="1"/>
          <p:nvPr/>
        </p:nvSpPr>
        <p:spPr>
          <a:xfrm>
            <a:off x="3489601" y="2572035"/>
            <a:ext cx="2192044" cy="1815882"/>
          </a:xfrm>
          <a:prstGeom prst="rect">
            <a:avLst/>
          </a:prstGeom>
          <a:noFill/>
        </p:spPr>
        <p:txBody>
          <a:bodyPr wrap="square" rtlCol="0">
            <a:spAutoFit/>
          </a:bodyPr>
          <a:lstStyle/>
          <a:p>
            <a:r>
              <a:rPr lang="en-US" sz="1400" dirty="0">
                <a:latin typeface="+mn-lt"/>
              </a:rPr>
              <a:t>In </a:t>
            </a:r>
            <a:r>
              <a:rPr lang="en-US" sz="1400" b="1" dirty="0">
                <a:latin typeface="+mn-lt"/>
              </a:rPr>
              <a:t>A</a:t>
            </a:r>
            <a:r>
              <a:rPr lang="en-US" sz="1400" dirty="0">
                <a:latin typeface="+mn-lt"/>
              </a:rPr>
              <a:t> Term, the Joint Promotion Committee (JPC) evaluates complete promotion dossier including </a:t>
            </a:r>
            <a:r>
              <a:rPr lang="en-US" sz="1400" b="1" dirty="0">
                <a:latin typeface="+mn-lt"/>
              </a:rPr>
              <a:t>external peer review letters </a:t>
            </a:r>
            <a:r>
              <a:rPr lang="en-US" sz="1400" dirty="0">
                <a:latin typeface="+mn-lt"/>
              </a:rPr>
              <a:t>and </a:t>
            </a:r>
            <a:r>
              <a:rPr lang="en-US" sz="1400" b="1" dirty="0">
                <a:latin typeface="+mn-lt"/>
              </a:rPr>
              <a:t>student evaluations</a:t>
            </a:r>
          </a:p>
        </p:txBody>
      </p:sp>
      <p:sp>
        <p:nvSpPr>
          <p:cNvPr id="8" name="TextBox 7"/>
          <p:cNvSpPr txBox="1"/>
          <p:nvPr/>
        </p:nvSpPr>
        <p:spPr>
          <a:xfrm>
            <a:off x="3292919" y="4816224"/>
            <a:ext cx="2502261" cy="1169551"/>
          </a:xfrm>
          <a:prstGeom prst="rect">
            <a:avLst/>
          </a:prstGeom>
          <a:noFill/>
        </p:spPr>
        <p:txBody>
          <a:bodyPr wrap="square" rtlCol="0">
            <a:spAutoFit/>
          </a:bodyPr>
          <a:lstStyle/>
          <a:p>
            <a:r>
              <a:rPr lang="en-US" sz="1400" dirty="0">
                <a:latin typeface="+mn-lt"/>
              </a:rPr>
              <a:t>Provost sends promotion recommendations to the </a:t>
            </a:r>
            <a:r>
              <a:rPr lang="en-US" sz="1400" b="1" dirty="0"/>
              <a:t>Board of Trustees </a:t>
            </a:r>
            <a:r>
              <a:rPr lang="en-US" sz="1400" dirty="0"/>
              <a:t>(APC) for </a:t>
            </a:r>
            <a:r>
              <a:rPr lang="en-US" sz="1400" dirty="0">
                <a:latin typeface="+mn-lt"/>
              </a:rPr>
              <a:t>approval at the February meeting </a:t>
            </a:r>
          </a:p>
        </p:txBody>
      </p:sp>
      <p:sp>
        <p:nvSpPr>
          <p:cNvPr id="9" name="TextBox 8"/>
          <p:cNvSpPr txBox="1"/>
          <p:nvPr/>
        </p:nvSpPr>
        <p:spPr>
          <a:xfrm>
            <a:off x="6287800" y="4923945"/>
            <a:ext cx="2362490" cy="954107"/>
          </a:xfrm>
          <a:prstGeom prst="rect">
            <a:avLst/>
          </a:prstGeom>
          <a:noFill/>
        </p:spPr>
        <p:txBody>
          <a:bodyPr wrap="square" rtlCol="0">
            <a:spAutoFit/>
          </a:bodyPr>
          <a:lstStyle/>
          <a:p>
            <a:r>
              <a:rPr lang="en-US" sz="1400" b="1" dirty="0">
                <a:latin typeface="+mn-lt"/>
              </a:rPr>
              <a:t>Candidates are notified </a:t>
            </a:r>
            <a:r>
              <a:rPr lang="en-US" sz="1400" dirty="0">
                <a:latin typeface="+mn-lt"/>
              </a:rPr>
              <a:t>officially by the Provost following the Board meeting</a:t>
            </a:r>
          </a:p>
        </p:txBody>
      </p:sp>
      <p:sp>
        <p:nvSpPr>
          <p:cNvPr id="10" name="Right Arrow 9"/>
          <p:cNvSpPr/>
          <p:nvPr/>
        </p:nvSpPr>
        <p:spPr>
          <a:xfrm>
            <a:off x="4524709" y="1264869"/>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1" name="Right Arrow 10"/>
          <p:cNvSpPr/>
          <p:nvPr/>
        </p:nvSpPr>
        <p:spPr>
          <a:xfrm rot="10800000">
            <a:off x="3000534" y="3267447"/>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2" name="Right Arrow 11"/>
          <p:cNvSpPr/>
          <p:nvPr/>
        </p:nvSpPr>
        <p:spPr>
          <a:xfrm rot="10800000">
            <a:off x="5675382" y="3293493"/>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Right Arrow 12"/>
          <p:cNvSpPr/>
          <p:nvPr/>
        </p:nvSpPr>
        <p:spPr>
          <a:xfrm>
            <a:off x="2906579" y="5254320"/>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4" name="Right Arrow 13"/>
          <p:cNvSpPr/>
          <p:nvPr/>
        </p:nvSpPr>
        <p:spPr>
          <a:xfrm>
            <a:off x="5855229" y="5254320"/>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5" name="Right Arrow 14"/>
          <p:cNvSpPr/>
          <p:nvPr/>
        </p:nvSpPr>
        <p:spPr>
          <a:xfrm rot="5400000">
            <a:off x="7041405" y="2209097"/>
            <a:ext cx="302917"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 name="Right Arrow 15"/>
          <p:cNvSpPr/>
          <p:nvPr/>
        </p:nvSpPr>
        <p:spPr>
          <a:xfrm rot="5400000">
            <a:off x="1349336" y="4246433"/>
            <a:ext cx="453724"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7" name="TextBox 16"/>
          <p:cNvSpPr txBox="1"/>
          <p:nvPr/>
        </p:nvSpPr>
        <p:spPr>
          <a:xfrm>
            <a:off x="433739" y="226684"/>
            <a:ext cx="7711440" cy="461665"/>
          </a:xfrm>
          <a:prstGeom prst="rect">
            <a:avLst/>
          </a:prstGeom>
          <a:noFill/>
        </p:spPr>
        <p:txBody>
          <a:bodyPr wrap="square" rtlCol="0">
            <a:spAutoFit/>
          </a:bodyPr>
          <a:lstStyle/>
          <a:p>
            <a:r>
              <a:rPr lang="en-US" sz="2400" b="1" dirty="0"/>
              <a:t>Overview of TT Promotion Process at WPI</a:t>
            </a:r>
          </a:p>
        </p:txBody>
      </p:sp>
      <p:sp>
        <p:nvSpPr>
          <p:cNvPr id="18" name="Rectangle 17"/>
          <p:cNvSpPr/>
          <p:nvPr/>
        </p:nvSpPr>
        <p:spPr bwMode="auto">
          <a:xfrm>
            <a:off x="433739" y="776653"/>
            <a:ext cx="3942080" cy="1461939"/>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1" name="Rectangle 20"/>
          <p:cNvSpPr/>
          <p:nvPr/>
        </p:nvSpPr>
        <p:spPr bwMode="auto">
          <a:xfrm>
            <a:off x="5074920" y="788620"/>
            <a:ext cx="3352801" cy="1305313"/>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2" name="Rectangle 21"/>
          <p:cNvSpPr/>
          <p:nvPr/>
        </p:nvSpPr>
        <p:spPr bwMode="auto">
          <a:xfrm>
            <a:off x="6096000" y="2727448"/>
            <a:ext cx="2613950" cy="1305313"/>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3" name="Rectangle 22"/>
          <p:cNvSpPr/>
          <p:nvPr/>
        </p:nvSpPr>
        <p:spPr bwMode="auto">
          <a:xfrm>
            <a:off x="3448027" y="2572036"/>
            <a:ext cx="2130775" cy="1815881"/>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4" name="Rectangle 23"/>
          <p:cNvSpPr/>
          <p:nvPr/>
        </p:nvSpPr>
        <p:spPr bwMode="auto">
          <a:xfrm>
            <a:off x="291709" y="2681213"/>
            <a:ext cx="2546468" cy="1384995"/>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5" name="Rectangle 24"/>
          <p:cNvSpPr/>
          <p:nvPr/>
        </p:nvSpPr>
        <p:spPr bwMode="auto">
          <a:xfrm>
            <a:off x="152400" y="4692458"/>
            <a:ext cx="2698868" cy="1005867"/>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6" name="Rectangle 25"/>
          <p:cNvSpPr/>
          <p:nvPr/>
        </p:nvSpPr>
        <p:spPr bwMode="auto">
          <a:xfrm>
            <a:off x="3339150" y="4816224"/>
            <a:ext cx="2377329" cy="1169551"/>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7" name="Rectangle 26"/>
          <p:cNvSpPr/>
          <p:nvPr/>
        </p:nvSpPr>
        <p:spPr bwMode="auto">
          <a:xfrm>
            <a:off x="6307751" y="4882073"/>
            <a:ext cx="2226650" cy="995980"/>
          </a:xfrm>
          <a:prstGeom prst="rect">
            <a:avLst/>
          </a:prstGeom>
          <a:noFill/>
          <a:ln w="12700" cap="sq" algn="ctr">
            <a:solidFill>
              <a:schemeClr val="tx1"/>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8" name="TextBox 27"/>
          <p:cNvSpPr txBox="1"/>
          <p:nvPr/>
        </p:nvSpPr>
        <p:spPr>
          <a:xfrm>
            <a:off x="291708" y="2667000"/>
            <a:ext cx="2643049" cy="1384995"/>
          </a:xfrm>
          <a:prstGeom prst="rect">
            <a:avLst/>
          </a:prstGeom>
          <a:noFill/>
        </p:spPr>
        <p:txBody>
          <a:bodyPr wrap="square" rtlCol="0">
            <a:spAutoFit/>
          </a:bodyPr>
          <a:lstStyle/>
          <a:p>
            <a:r>
              <a:rPr lang="en-US" sz="1400" dirty="0">
                <a:latin typeface="+mn-lt"/>
              </a:rPr>
              <a:t>A </a:t>
            </a:r>
            <a:r>
              <a:rPr lang="en-US" sz="1400" b="1" dirty="0">
                <a:latin typeface="+mn-lt"/>
              </a:rPr>
              <a:t>unitary recommendation for/ against promotion </a:t>
            </a:r>
            <a:r>
              <a:rPr lang="en-US" sz="1400" dirty="0">
                <a:latin typeface="+mn-lt"/>
              </a:rPr>
              <a:t>is determined by COAP vote and sent to the Provost by the end of </a:t>
            </a:r>
            <a:r>
              <a:rPr lang="en-US" sz="1400" b="1" dirty="0">
                <a:latin typeface="+mn-lt"/>
              </a:rPr>
              <a:t>B</a:t>
            </a:r>
            <a:r>
              <a:rPr lang="en-US" sz="1400" dirty="0">
                <a:latin typeface="+mn-lt"/>
              </a:rPr>
              <a:t> term</a:t>
            </a:r>
          </a:p>
        </p:txBody>
      </p:sp>
      <p:sp>
        <p:nvSpPr>
          <p:cNvPr id="29" name="TextBox 28"/>
          <p:cNvSpPr txBox="1"/>
          <p:nvPr/>
        </p:nvSpPr>
        <p:spPr>
          <a:xfrm>
            <a:off x="152400" y="4744218"/>
            <a:ext cx="2817243" cy="954107"/>
          </a:xfrm>
          <a:prstGeom prst="rect">
            <a:avLst/>
          </a:prstGeom>
          <a:noFill/>
        </p:spPr>
        <p:txBody>
          <a:bodyPr wrap="square" rtlCol="0">
            <a:spAutoFit/>
          </a:bodyPr>
          <a:lstStyle/>
          <a:p>
            <a:r>
              <a:rPr lang="en-US" sz="1400" b="1" dirty="0">
                <a:latin typeface="+mn-lt"/>
              </a:rPr>
              <a:t>Provost</a:t>
            </a:r>
            <a:r>
              <a:rPr lang="en-US" sz="1400" dirty="0">
                <a:latin typeface="+mn-lt"/>
              </a:rPr>
              <a:t> reviews dossier and </a:t>
            </a:r>
            <a:r>
              <a:rPr lang="en-US" sz="1400" dirty="0"/>
              <a:t>JPC </a:t>
            </a:r>
            <a:r>
              <a:rPr lang="en-US" sz="1400" dirty="0">
                <a:latin typeface="+mn-lt"/>
              </a:rPr>
              <a:t>analysis in consultation with relevant </a:t>
            </a:r>
            <a:r>
              <a:rPr lang="en-US" sz="1400" b="1" dirty="0">
                <a:latin typeface="+mn-lt"/>
              </a:rPr>
              <a:t>Dean and President</a:t>
            </a:r>
            <a:r>
              <a:rPr lang="en-US" sz="1400" dirty="0">
                <a:latin typeface="+mn-lt"/>
              </a:rPr>
              <a:t> (January) </a:t>
            </a:r>
          </a:p>
        </p:txBody>
      </p:sp>
      <p:sp>
        <p:nvSpPr>
          <p:cNvPr id="34" name="Slide Number Placeholder 6">
            <a:extLst>
              <a:ext uri="{FF2B5EF4-FFF2-40B4-BE49-F238E27FC236}">
                <a16:creationId xmlns:a16="http://schemas.microsoft.com/office/drawing/2014/main" id="{F8FE4036-85BB-084E-B72C-C37B20504CF6}"/>
              </a:ext>
            </a:extLst>
          </p:cNvPr>
          <p:cNvSpPr txBox="1">
            <a:spLocks/>
          </p:cNvSpPr>
          <p:nvPr/>
        </p:nvSpPr>
        <p:spPr>
          <a:xfrm>
            <a:off x="1" y="6387664"/>
            <a:ext cx="457200" cy="3941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z="1200" smtClean="0"/>
              <a:pPr/>
              <a:t>5</a:t>
            </a:fld>
            <a:endParaRPr lang="en-US" sz="1200" dirty="0"/>
          </a:p>
        </p:txBody>
      </p:sp>
      <p:sp>
        <p:nvSpPr>
          <p:cNvPr id="35" name="TextBox 34">
            <a:extLst>
              <a:ext uri="{FF2B5EF4-FFF2-40B4-BE49-F238E27FC236}">
                <a16:creationId xmlns:a16="http://schemas.microsoft.com/office/drawing/2014/main" id="{CE2F8ECB-7C4B-374F-94A6-F4B9A5375909}"/>
              </a:ext>
            </a:extLst>
          </p:cNvPr>
          <p:cNvSpPr txBox="1"/>
          <p:nvPr/>
        </p:nvSpPr>
        <p:spPr>
          <a:xfrm>
            <a:off x="278780" y="6601522"/>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89636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8043730" cy="5310248"/>
          </a:xfrm>
        </p:spPr>
        <p:txBody>
          <a:bodyPr>
            <a:normAutofit lnSpcReduction="10000"/>
          </a:bodyPr>
          <a:lstStyle/>
          <a:p>
            <a:pPr>
              <a:lnSpc>
                <a:spcPct val="80000"/>
              </a:lnSpc>
            </a:pPr>
            <a:r>
              <a:rPr lang="en-US" i="1" dirty="0">
                <a:solidFill>
                  <a:srgbClr val="AC2B37"/>
                </a:solidFill>
              </a:rPr>
              <a:t>What are my deadlines, again? </a:t>
            </a:r>
          </a:p>
          <a:p>
            <a:pPr lvl="1">
              <a:lnSpc>
                <a:spcPct val="80000"/>
              </a:lnSpc>
            </a:pPr>
            <a:r>
              <a:rPr lang="en-US" i="1" dirty="0">
                <a:solidFill>
                  <a:srgbClr val="AC2B37"/>
                </a:solidFill>
              </a:rPr>
              <a:t>April 17: </a:t>
            </a:r>
            <a:r>
              <a:rPr lang="en-US" i="1" dirty="0"/>
              <a:t>Nominator emails Faculty Governance Coordinator naming faculty member to be nominated</a:t>
            </a:r>
          </a:p>
          <a:p>
            <a:pPr lvl="1">
              <a:lnSpc>
                <a:spcPct val="80000"/>
              </a:lnSpc>
            </a:pPr>
            <a:r>
              <a:rPr lang="en-US" i="1" dirty="0">
                <a:solidFill>
                  <a:srgbClr val="AC2B37"/>
                </a:solidFill>
              </a:rPr>
              <a:t>July 1: </a:t>
            </a:r>
            <a:r>
              <a:rPr lang="en-US" i="1" dirty="0"/>
              <a:t>List of Professional Associates, name of Advocate </a:t>
            </a:r>
          </a:p>
          <a:p>
            <a:pPr lvl="1">
              <a:lnSpc>
                <a:spcPct val="80000"/>
              </a:lnSpc>
            </a:pPr>
            <a:r>
              <a:rPr lang="en-US" i="1" dirty="0">
                <a:solidFill>
                  <a:srgbClr val="AC2B37"/>
                </a:solidFill>
              </a:rPr>
              <a:t>Aug. 15: </a:t>
            </a:r>
            <a:r>
              <a:rPr lang="en-US" i="1" dirty="0"/>
              <a:t>Candidate’s Promotion Dossier is due </a:t>
            </a:r>
          </a:p>
          <a:p>
            <a:pPr lvl="1">
              <a:lnSpc>
                <a:spcPct val="80000"/>
              </a:lnSpc>
            </a:pPr>
            <a:r>
              <a:rPr lang="en-US" i="1" dirty="0">
                <a:solidFill>
                  <a:schemeClr val="bg2"/>
                </a:solidFill>
              </a:rPr>
              <a:t>Aug. 24: </a:t>
            </a:r>
            <a:r>
              <a:rPr lang="en-US" i="1" dirty="0"/>
              <a:t>List of externals is due (only for promotion to full)</a:t>
            </a:r>
          </a:p>
          <a:p>
            <a:pPr lvl="1">
              <a:lnSpc>
                <a:spcPct val="80000"/>
              </a:lnSpc>
            </a:pPr>
            <a:r>
              <a:rPr lang="en-US" i="1" dirty="0">
                <a:solidFill>
                  <a:schemeClr val="bg2"/>
                </a:solidFill>
              </a:rPr>
              <a:t>Oct. 15: </a:t>
            </a:r>
            <a:r>
              <a:rPr lang="en-US" i="1" dirty="0"/>
              <a:t>Nomination letter is due</a:t>
            </a:r>
          </a:p>
          <a:p>
            <a:pPr lvl="1">
              <a:lnSpc>
                <a:spcPct val="80000"/>
              </a:lnSpc>
            </a:pPr>
            <a:r>
              <a:rPr lang="en-US" i="1" dirty="0">
                <a:solidFill>
                  <a:srgbClr val="AC2B37"/>
                </a:solidFill>
              </a:rPr>
              <a:t>Beginning of B term:</a:t>
            </a:r>
            <a:r>
              <a:rPr lang="en-US" i="1" dirty="0"/>
              <a:t> dossier updates, if any</a:t>
            </a:r>
          </a:p>
          <a:p>
            <a:pPr lvl="1">
              <a:lnSpc>
                <a:spcPct val="80000"/>
              </a:lnSpc>
            </a:pPr>
            <a:r>
              <a:rPr lang="en-US" i="1" dirty="0">
                <a:solidFill>
                  <a:srgbClr val="AC2B37"/>
                </a:solidFill>
              </a:rPr>
              <a:t>Beginning of C term:</a:t>
            </a:r>
            <a:r>
              <a:rPr lang="en-US" i="1" dirty="0"/>
              <a:t> dossier updates, if any</a:t>
            </a:r>
          </a:p>
          <a:p>
            <a:pPr marL="320040" lvl="1" indent="0">
              <a:lnSpc>
                <a:spcPct val="80000"/>
              </a:lnSpc>
              <a:buNone/>
            </a:pPr>
            <a:endParaRPr lang="en-US" i="1" dirty="0"/>
          </a:p>
          <a:p>
            <a:pPr>
              <a:lnSpc>
                <a:spcPct val="80000"/>
              </a:lnSpc>
            </a:pPr>
            <a:r>
              <a:rPr lang="en-US" i="1" dirty="0">
                <a:solidFill>
                  <a:srgbClr val="AC2B37"/>
                </a:solidFill>
              </a:rPr>
              <a:t>When is the last time to update my dossier?  </a:t>
            </a:r>
          </a:p>
          <a:p>
            <a:pPr lvl="1">
              <a:lnSpc>
                <a:spcPct val="100000"/>
              </a:lnSpc>
            </a:pPr>
            <a:r>
              <a:rPr lang="en-US" sz="2400" dirty="0"/>
              <a:t>Before the start of the decision-making term,  usually mid B term. If the candidate has significant news, it may be shared with the committee at any time prior to the decision vote </a:t>
            </a:r>
          </a:p>
          <a:p>
            <a:pPr marL="320040" lvl="1" indent="0">
              <a:lnSpc>
                <a:spcPct val="80000"/>
              </a:lnSpc>
              <a:buNone/>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50</a:t>
            </a:fld>
            <a:endParaRPr lang="en-US" dirty="0"/>
          </a:p>
        </p:txBody>
      </p:sp>
      <p:sp>
        <p:nvSpPr>
          <p:cNvPr id="3" name="Title 2"/>
          <p:cNvSpPr>
            <a:spLocks noGrp="1"/>
          </p:cNvSpPr>
          <p:nvPr>
            <p:ph type="title"/>
          </p:nvPr>
        </p:nvSpPr>
        <p:spPr/>
        <p:txBody>
          <a:bodyPr/>
          <a:lstStyle/>
          <a:p>
            <a:r>
              <a:rPr lang="en-US" dirty="0"/>
              <a:t>FAQ: Deadlines for TRT candidates</a:t>
            </a:r>
          </a:p>
        </p:txBody>
      </p:sp>
    </p:spTree>
    <p:extLst>
      <p:ext uri="{BB962C8B-B14F-4D97-AF65-F5344CB8AC3E}">
        <p14:creationId xmlns:p14="http://schemas.microsoft.com/office/powerpoint/2010/main" val="1226525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43070" y="1453248"/>
            <a:ext cx="7772400" cy="5310248"/>
          </a:xfrm>
        </p:spPr>
        <p:txBody>
          <a:bodyPr>
            <a:normAutofit/>
          </a:bodyPr>
          <a:lstStyle/>
          <a:p>
            <a:pPr>
              <a:lnSpc>
                <a:spcPct val="80000"/>
              </a:lnSpc>
            </a:pPr>
            <a:r>
              <a:rPr lang="en-US" sz="2400" i="1" dirty="0">
                <a:solidFill>
                  <a:srgbClr val="AC2B37"/>
                </a:solidFill>
              </a:rPr>
              <a:t>What if I don’t get promoted?</a:t>
            </a:r>
          </a:p>
          <a:p>
            <a:pPr lvl="1">
              <a:lnSpc>
                <a:spcPct val="100000"/>
              </a:lnSpc>
            </a:pPr>
            <a:r>
              <a:rPr lang="en-US" sz="2400" dirty="0">
                <a:solidFill>
                  <a:srgbClr val="000000"/>
                </a:solidFill>
              </a:rPr>
              <a:t>A letter jointly </a:t>
            </a:r>
            <a:r>
              <a:rPr lang="en-US" sz="2400" dirty="0"/>
              <a:t>written by the Joint Promotion Committee, the Dean, and the Provost should provide constructive advice to the candidate so that they may address any deficiencies and resubmit the case for promotion consideration in the future</a:t>
            </a:r>
            <a:endParaRPr lang="en-US" sz="2400" dirty="0">
              <a:solidFill>
                <a:srgbClr val="000000"/>
              </a:solidFill>
            </a:endParaRPr>
          </a:p>
          <a:p>
            <a:pPr lvl="1">
              <a:lnSpc>
                <a:spcPct val="100000"/>
              </a:lnSpc>
            </a:pPr>
            <a:r>
              <a:rPr lang="en-US" sz="2400" dirty="0">
                <a:solidFill>
                  <a:srgbClr val="000000"/>
                </a:solidFill>
              </a:rPr>
              <a:t>Usually wait 2-3 years, then you may be nominated again</a:t>
            </a:r>
          </a:p>
          <a:p>
            <a:pPr lvl="1">
              <a:lnSpc>
                <a:spcPct val="100000"/>
              </a:lnSpc>
            </a:pPr>
            <a:r>
              <a:rPr lang="en-US" sz="2400" dirty="0">
                <a:solidFill>
                  <a:srgbClr val="000000"/>
                </a:solidFill>
              </a:rPr>
              <a:t>Discuss a strategy with your Department Head and department promotions committee</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51</a:t>
            </a:fld>
            <a:endParaRPr lang="en-US" dirty="0"/>
          </a:p>
        </p:txBody>
      </p:sp>
      <p:sp>
        <p:nvSpPr>
          <p:cNvPr id="3" name="Title 2"/>
          <p:cNvSpPr>
            <a:spLocks noGrp="1"/>
          </p:cNvSpPr>
          <p:nvPr>
            <p:ph type="title"/>
          </p:nvPr>
        </p:nvSpPr>
        <p:spPr/>
        <p:txBody>
          <a:bodyPr/>
          <a:lstStyle/>
          <a:p>
            <a:r>
              <a:rPr lang="en-US" dirty="0"/>
              <a:t>FAQ: More</a:t>
            </a:r>
          </a:p>
        </p:txBody>
      </p:sp>
    </p:spTree>
    <p:extLst>
      <p:ext uri="{BB962C8B-B14F-4D97-AF65-F5344CB8AC3E}">
        <p14:creationId xmlns:p14="http://schemas.microsoft.com/office/powerpoint/2010/main" val="64651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66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100320" y="894080"/>
            <a:ext cx="335280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mn-ea"/>
                <a:cs typeface="+mn-cs"/>
              </a:rPr>
              <a:t>Nominator</a:t>
            </a:r>
            <a:r>
              <a:rPr kumimoji="0" lang="en-US" sz="1400" b="0" i="0" u="none" strike="noStrike" kern="1200" cap="none" spc="0" normalizeH="0" baseline="0" noProof="0" dirty="0">
                <a:ln>
                  <a:noFill/>
                </a:ln>
                <a:solidFill>
                  <a:prstClr val="black"/>
                </a:solidFill>
                <a:effectLst/>
                <a:uLnTx/>
                <a:uFillTx/>
                <a:latin typeface="Verdana"/>
                <a:ea typeface="+mn-ea"/>
                <a:cs typeface="+mn-cs"/>
              </a:rPr>
              <a:t> (usually the Dept Head) proposes candidate via letter to COAP. </a:t>
            </a:r>
            <a:r>
              <a:rPr kumimoji="0" lang="en-US" sz="1400" b="1" i="0" u="none" strike="noStrike" kern="1200" cap="none" spc="0" normalizeH="0" baseline="0" noProof="0" dirty="0">
                <a:ln>
                  <a:noFill/>
                </a:ln>
                <a:solidFill>
                  <a:prstClr val="black"/>
                </a:solidFill>
                <a:effectLst/>
                <a:uLnTx/>
                <a:uFillTx/>
                <a:latin typeface="Verdana"/>
                <a:ea typeface="+mn-ea"/>
                <a:cs typeface="+mn-cs"/>
              </a:rPr>
              <a:t>Peer reviewers </a:t>
            </a:r>
            <a:r>
              <a:rPr kumimoji="0" lang="en-US" sz="1400" b="0" i="0" u="none" strike="noStrike" kern="1200" cap="none" spc="0" normalizeH="0" baseline="0" noProof="0" dirty="0">
                <a:ln>
                  <a:noFill/>
                </a:ln>
                <a:solidFill>
                  <a:prstClr val="black"/>
                </a:solidFill>
                <a:effectLst/>
                <a:uLnTx/>
                <a:uFillTx/>
                <a:latin typeface="Verdana"/>
                <a:ea typeface="+mn-ea"/>
                <a:cs typeface="+mn-cs"/>
              </a:rPr>
              <a:t>are selected by the </a:t>
            </a:r>
            <a:r>
              <a:rPr kumimoji="0" lang="en-US" sz="1400" b="1" i="0" u="none" strike="noStrike" kern="1200" cap="none" spc="0" normalizeH="0" baseline="0" noProof="0" dirty="0">
                <a:ln>
                  <a:noFill/>
                </a:ln>
                <a:solidFill>
                  <a:prstClr val="black"/>
                </a:solidFill>
                <a:effectLst/>
                <a:uLnTx/>
                <a:uFillTx/>
                <a:latin typeface="Verdana"/>
                <a:ea typeface="+mn-ea"/>
                <a:cs typeface="+mn-cs"/>
              </a:rPr>
              <a:t>Nominator and Advocate</a:t>
            </a:r>
          </a:p>
        </p:txBody>
      </p:sp>
      <p:sp>
        <p:nvSpPr>
          <p:cNvPr id="3" name="TextBox 2"/>
          <p:cNvSpPr txBox="1"/>
          <p:nvPr/>
        </p:nvSpPr>
        <p:spPr>
          <a:xfrm>
            <a:off x="433739" y="776653"/>
            <a:ext cx="3942080"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Faculty develop their </a:t>
            </a:r>
            <a:r>
              <a:rPr kumimoji="0" lang="en-US" sz="1400" b="1" i="0" u="none" strike="noStrike" kern="1200" cap="none" spc="0" normalizeH="0" baseline="0" noProof="0" dirty="0">
                <a:ln>
                  <a:noFill/>
                </a:ln>
                <a:solidFill>
                  <a:prstClr val="black"/>
                </a:solidFill>
                <a:effectLst/>
                <a:uLnTx/>
                <a:uFillTx/>
                <a:latin typeface="Verdana"/>
                <a:ea typeface="+mn-ea"/>
                <a:cs typeface="+mn-cs"/>
              </a:rPr>
              <a:t>promotion dossier</a:t>
            </a:r>
            <a:r>
              <a:rPr kumimoji="0" lang="en-US" sz="1400" b="0" i="0" u="none" strike="noStrike" kern="1200" cap="none" spc="0" normalizeH="0" baseline="0" noProof="0" dirty="0">
                <a:ln>
                  <a:noFill/>
                </a:ln>
                <a:solidFill>
                  <a:prstClr val="black"/>
                </a:solidFill>
                <a:effectLst/>
                <a:uLnTx/>
                <a:uFillTx/>
                <a:latin typeface="Verdana"/>
                <a:ea typeface="+mn-ea"/>
                <a:cs typeface="+mn-cs"/>
              </a:rPr>
              <a:t> over summer: time-frame varies with nature of the appointment.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Faculty are reviewed regularly and advised by Department Promotion Committee and the Department Head</a:t>
            </a:r>
          </a:p>
        </p:txBody>
      </p:sp>
      <p:sp>
        <p:nvSpPr>
          <p:cNvPr id="4" name="TextBox 3"/>
          <p:cNvSpPr txBox="1"/>
          <p:nvPr/>
        </p:nvSpPr>
        <p:spPr>
          <a:xfrm>
            <a:off x="6065783" y="2681213"/>
            <a:ext cx="2806524"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Candidate prepares </a:t>
            </a:r>
            <a:r>
              <a:rPr kumimoji="0" lang="en-US" sz="1400" b="1" i="0" u="none" strike="noStrike" kern="1200" cap="none" spc="0" normalizeH="0" baseline="0" noProof="0" dirty="0">
                <a:ln>
                  <a:noFill/>
                </a:ln>
                <a:solidFill>
                  <a:prstClr val="black"/>
                </a:solidFill>
                <a:effectLst/>
                <a:uLnTx/>
                <a:uFillTx/>
                <a:latin typeface="Verdana"/>
                <a:ea typeface="+mn-ea"/>
                <a:cs typeface="+mn-cs"/>
              </a:rPr>
              <a:t>dossier containing evidence of excellence</a:t>
            </a:r>
            <a:r>
              <a:rPr kumimoji="0" lang="en-US" sz="1400" b="0" i="0" u="none" strike="noStrike" kern="1200" cap="none" spc="0" normalizeH="0" baseline="0" noProof="0" dirty="0">
                <a:ln>
                  <a:noFill/>
                </a:ln>
                <a:solidFill>
                  <a:prstClr val="black"/>
                </a:solidFill>
                <a:effectLst/>
                <a:uLnTx/>
                <a:uFillTx/>
                <a:latin typeface="Verdana"/>
                <a:ea typeface="+mn-ea"/>
                <a:cs typeface="+mn-cs"/>
              </a:rPr>
              <a:t> in areas appropriate to their appointment. The dossier is sent to external peer reviewers</a:t>
            </a:r>
          </a:p>
        </p:txBody>
      </p:sp>
      <p:sp>
        <p:nvSpPr>
          <p:cNvPr id="5" name="TextBox 4"/>
          <p:cNvSpPr txBox="1"/>
          <p:nvPr/>
        </p:nvSpPr>
        <p:spPr>
          <a:xfrm>
            <a:off x="3448027" y="2716832"/>
            <a:ext cx="226845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In </a:t>
            </a:r>
            <a:r>
              <a:rPr kumimoji="0" lang="en-US" sz="1400" b="1" i="0" u="none" strike="noStrike" kern="1200" cap="none" spc="0" normalizeH="0" baseline="0" noProof="0" dirty="0">
                <a:ln>
                  <a:noFill/>
                </a:ln>
                <a:solidFill>
                  <a:prstClr val="black"/>
                </a:solidFill>
                <a:effectLst/>
                <a:uLnTx/>
                <a:uFillTx/>
                <a:latin typeface="Verdana"/>
                <a:ea typeface="+mn-ea"/>
                <a:cs typeface="+mn-cs"/>
              </a:rPr>
              <a:t>B/C</a:t>
            </a:r>
            <a:r>
              <a:rPr kumimoji="0" lang="en-US" sz="1400" b="0" i="0" u="none" strike="noStrike" kern="1200" cap="none" spc="0" normalizeH="0" baseline="0" noProof="0" dirty="0">
                <a:ln>
                  <a:noFill/>
                </a:ln>
                <a:solidFill>
                  <a:prstClr val="black"/>
                </a:solidFill>
                <a:effectLst/>
                <a:uLnTx/>
                <a:uFillTx/>
                <a:latin typeface="Verdana"/>
                <a:ea typeface="+mn-ea"/>
                <a:cs typeface="+mn-cs"/>
              </a:rPr>
              <a:t> Term, the Joint Promotion Committee (JPC) evaluates complete promotion dossier including peer </a:t>
            </a:r>
            <a:r>
              <a:rPr kumimoji="0" lang="en-US" sz="1400" b="1" i="0" u="none" strike="noStrike" kern="1200" cap="none" spc="0" normalizeH="0" baseline="0" noProof="0" dirty="0">
                <a:ln>
                  <a:noFill/>
                </a:ln>
                <a:solidFill>
                  <a:prstClr val="black"/>
                </a:solidFill>
                <a:effectLst/>
                <a:uLnTx/>
                <a:uFillTx/>
                <a:latin typeface="Verdana"/>
                <a:ea typeface="+mn-ea"/>
                <a:cs typeface="+mn-cs"/>
              </a:rPr>
              <a:t>review letters </a:t>
            </a:r>
            <a:r>
              <a:rPr kumimoji="0" lang="en-US" sz="1400" b="0" i="0" u="none" strike="noStrike" kern="1200" cap="none" spc="0" normalizeH="0" baseline="0" noProof="0" dirty="0">
                <a:ln>
                  <a:noFill/>
                </a:ln>
                <a:solidFill>
                  <a:prstClr val="black"/>
                </a:solidFill>
                <a:effectLst/>
                <a:uLnTx/>
                <a:uFillTx/>
                <a:latin typeface="Verdana"/>
                <a:ea typeface="+mn-ea"/>
                <a:cs typeface="+mn-cs"/>
              </a:rPr>
              <a:t>and </a:t>
            </a:r>
            <a:r>
              <a:rPr kumimoji="0" lang="en-US" sz="1400" b="1" i="0" u="none" strike="noStrike" kern="1200" cap="none" spc="0" normalizeH="0" baseline="0" noProof="0" dirty="0">
                <a:ln>
                  <a:noFill/>
                </a:ln>
                <a:solidFill>
                  <a:prstClr val="black"/>
                </a:solidFill>
                <a:effectLst/>
                <a:uLnTx/>
                <a:uFillTx/>
                <a:latin typeface="Verdana"/>
                <a:ea typeface="+mn-ea"/>
                <a:cs typeface="+mn-cs"/>
              </a:rPr>
              <a:t>student evaluations</a:t>
            </a:r>
          </a:p>
        </p:txBody>
      </p:sp>
      <p:sp>
        <p:nvSpPr>
          <p:cNvPr id="8" name="TextBox 7"/>
          <p:cNvSpPr txBox="1"/>
          <p:nvPr/>
        </p:nvSpPr>
        <p:spPr>
          <a:xfrm>
            <a:off x="3292919" y="4816224"/>
            <a:ext cx="250226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Provost sends promotion recommendations to the </a:t>
            </a:r>
            <a:r>
              <a:rPr kumimoji="0" lang="en-US" sz="1400" b="1" i="0" u="none" strike="noStrike" kern="1200" cap="none" spc="0" normalizeH="0" baseline="0" noProof="0" dirty="0">
                <a:ln>
                  <a:noFill/>
                </a:ln>
                <a:solidFill>
                  <a:prstClr val="black"/>
                </a:solidFill>
                <a:effectLst/>
                <a:uLnTx/>
                <a:uFillTx/>
                <a:latin typeface="Verdana"/>
                <a:ea typeface="+mn-ea"/>
                <a:cs typeface="+mn-cs"/>
              </a:rPr>
              <a:t>Board of Trustees </a:t>
            </a:r>
            <a:r>
              <a:rPr kumimoji="0" lang="en-US" sz="1400" b="0" i="0" u="none" strike="noStrike" kern="1200" cap="none" spc="0" normalizeH="0" baseline="0" noProof="0" dirty="0">
                <a:ln>
                  <a:noFill/>
                </a:ln>
                <a:solidFill>
                  <a:prstClr val="black"/>
                </a:solidFill>
                <a:effectLst/>
                <a:uLnTx/>
                <a:uFillTx/>
                <a:latin typeface="Verdana"/>
                <a:ea typeface="+mn-ea"/>
                <a:cs typeface="+mn-cs"/>
              </a:rPr>
              <a:t>(APC) for approval at the next</a:t>
            </a:r>
            <a:r>
              <a:rPr kumimoji="0" lang="en-US" sz="1400" b="0" i="0" u="none" strike="noStrike" kern="1200" cap="none" spc="0" normalizeH="0" noProof="0" dirty="0">
                <a:ln>
                  <a:noFill/>
                </a:ln>
                <a:solidFill>
                  <a:prstClr val="black"/>
                </a:solidFill>
                <a:effectLst/>
                <a:uLnTx/>
                <a:uFillTx/>
                <a:latin typeface="Verdana"/>
                <a:ea typeface="+mn-ea"/>
                <a:cs typeface="+mn-cs"/>
              </a:rPr>
              <a:t> BoT</a:t>
            </a:r>
            <a:r>
              <a:rPr kumimoji="0" lang="en-US" sz="1400" b="0" i="0" u="none" strike="noStrike" kern="1200" cap="none" spc="0" normalizeH="0" baseline="0" noProof="0" dirty="0">
                <a:ln>
                  <a:noFill/>
                </a:ln>
                <a:solidFill>
                  <a:prstClr val="black"/>
                </a:solidFill>
                <a:effectLst/>
                <a:uLnTx/>
                <a:uFillTx/>
                <a:latin typeface="Verdana"/>
                <a:ea typeface="+mn-ea"/>
                <a:cs typeface="+mn-cs"/>
              </a:rPr>
              <a:t> meeting </a:t>
            </a:r>
          </a:p>
        </p:txBody>
      </p:sp>
      <p:sp>
        <p:nvSpPr>
          <p:cNvPr id="9" name="TextBox 8"/>
          <p:cNvSpPr txBox="1"/>
          <p:nvPr/>
        </p:nvSpPr>
        <p:spPr>
          <a:xfrm>
            <a:off x="6287800" y="4923945"/>
            <a:ext cx="23624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mn-ea"/>
                <a:cs typeface="+mn-cs"/>
              </a:rPr>
              <a:t>Candidates are notified </a:t>
            </a:r>
            <a:r>
              <a:rPr kumimoji="0" lang="en-US" sz="1400" b="0" i="0" u="none" strike="noStrike" kern="1200" cap="none" spc="0" normalizeH="0" baseline="0" noProof="0" dirty="0">
                <a:ln>
                  <a:noFill/>
                </a:ln>
                <a:solidFill>
                  <a:prstClr val="black"/>
                </a:solidFill>
                <a:effectLst/>
                <a:uLnTx/>
                <a:uFillTx/>
                <a:latin typeface="Verdana"/>
                <a:ea typeface="+mn-ea"/>
                <a:cs typeface="+mn-cs"/>
              </a:rPr>
              <a:t>officially by the Provost following the Board meeting</a:t>
            </a:r>
          </a:p>
        </p:txBody>
      </p:sp>
      <p:sp>
        <p:nvSpPr>
          <p:cNvPr id="10" name="Right Arrow 9"/>
          <p:cNvSpPr/>
          <p:nvPr/>
        </p:nvSpPr>
        <p:spPr>
          <a:xfrm>
            <a:off x="4524709" y="1264869"/>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1" name="Right Arrow 10"/>
          <p:cNvSpPr/>
          <p:nvPr/>
        </p:nvSpPr>
        <p:spPr>
          <a:xfrm rot="10800000">
            <a:off x="3000534" y="3267447"/>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Right Arrow 11"/>
          <p:cNvSpPr/>
          <p:nvPr/>
        </p:nvSpPr>
        <p:spPr>
          <a:xfrm rot="10800000">
            <a:off x="5675382" y="3293493"/>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Right Arrow 12"/>
          <p:cNvSpPr/>
          <p:nvPr/>
        </p:nvSpPr>
        <p:spPr>
          <a:xfrm>
            <a:off x="2906579" y="5254320"/>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Right Arrow 13"/>
          <p:cNvSpPr/>
          <p:nvPr/>
        </p:nvSpPr>
        <p:spPr>
          <a:xfrm>
            <a:off x="5855229" y="5254320"/>
            <a:ext cx="293821"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5" name="Right Arrow 14"/>
          <p:cNvSpPr/>
          <p:nvPr/>
        </p:nvSpPr>
        <p:spPr>
          <a:xfrm rot="5400000">
            <a:off x="7041405" y="2209097"/>
            <a:ext cx="302917"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6" name="Right Arrow 15"/>
          <p:cNvSpPr/>
          <p:nvPr/>
        </p:nvSpPr>
        <p:spPr>
          <a:xfrm rot="5400000">
            <a:off x="1349336" y="4246433"/>
            <a:ext cx="453724" cy="212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TextBox 16"/>
          <p:cNvSpPr txBox="1"/>
          <p:nvPr/>
        </p:nvSpPr>
        <p:spPr>
          <a:xfrm>
            <a:off x="433739" y="226684"/>
            <a:ext cx="77114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a:ea typeface="+mn-ea"/>
                <a:cs typeface="+mn-cs"/>
              </a:rPr>
              <a:t>Overview of TRT Promotion Process at WPI</a:t>
            </a:r>
          </a:p>
        </p:txBody>
      </p:sp>
      <p:sp>
        <p:nvSpPr>
          <p:cNvPr id="18" name="Rectangle 17"/>
          <p:cNvSpPr/>
          <p:nvPr/>
        </p:nvSpPr>
        <p:spPr bwMode="auto">
          <a:xfrm>
            <a:off x="433739" y="776653"/>
            <a:ext cx="3942080" cy="1461939"/>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1" name="Rectangle 20"/>
          <p:cNvSpPr/>
          <p:nvPr/>
        </p:nvSpPr>
        <p:spPr bwMode="auto">
          <a:xfrm>
            <a:off x="5074920" y="788620"/>
            <a:ext cx="3352801" cy="1305313"/>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2" name="Rectangle 21"/>
          <p:cNvSpPr/>
          <p:nvPr/>
        </p:nvSpPr>
        <p:spPr bwMode="auto">
          <a:xfrm>
            <a:off x="6096000" y="2727448"/>
            <a:ext cx="2613950" cy="1487671"/>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3" name="Rectangle 22"/>
          <p:cNvSpPr/>
          <p:nvPr/>
        </p:nvSpPr>
        <p:spPr bwMode="auto">
          <a:xfrm>
            <a:off x="3448027" y="2738619"/>
            <a:ext cx="2130775" cy="1604782"/>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4" name="Rectangle 23"/>
          <p:cNvSpPr/>
          <p:nvPr/>
        </p:nvSpPr>
        <p:spPr bwMode="auto">
          <a:xfrm>
            <a:off x="291709" y="2681213"/>
            <a:ext cx="2546468" cy="1384995"/>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Rectangle 24"/>
          <p:cNvSpPr/>
          <p:nvPr/>
        </p:nvSpPr>
        <p:spPr bwMode="auto">
          <a:xfrm>
            <a:off x="152400" y="4692458"/>
            <a:ext cx="2698868" cy="1005867"/>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6" name="Rectangle 25"/>
          <p:cNvSpPr/>
          <p:nvPr/>
        </p:nvSpPr>
        <p:spPr bwMode="auto">
          <a:xfrm>
            <a:off x="3339150" y="4816224"/>
            <a:ext cx="2377329" cy="1169551"/>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7" name="Rectangle 26"/>
          <p:cNvSpPr/>
          <p:nvPr/>
        </p:nvSpPr>
        <p:spPr bwMode="auto">
          <a:xfrm>
            <a:off x="6307751" y="4882073"/>
            <a:ext cx="2226650" cy="995980"/>
          </a:xfrm>
          <a:prstGeom prst="rect">
            <a:avLst/>
          </a:prstGeom>
          <a:noFill/>
          <a:ln w="12700" cap="sq" algn="ctr">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a:ea typeface="+mn-ea"/>
              <a:cs typeface="+mn-cs"/>
            </a:endParaRPr>
          </a:p>
        </p:txBody>
      </p:sp>
      <p:sp>
        <p:nvSpPr>
          <p:cNvPr id="28" name="TextBox 27"/>
          <p:cNvSpPr txBox="1"/>
          <p:nvPr/>
        </p:nvSpPr>
        <p:spPr>
          <a:xfrm>
            <a:off x="291708" y="2667000"/>
            <a:ext cx="264304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A </a:t>
            </a:r>
            <a:r>
              <a:rPr kumimoji="0" lang="en-US" sz="1400" b="1" i="0" u="none" strike="noStrike" kern="1200" cap="none" spc="0" normalizeH="0" baseline="0" noProof="0" dirty="0">
                <a:ln>
                  <a:noFill/>
                </a:ln>
                <a:solidFill>
                  <a:prstClr val="black"/>
                </a:solidFill>
                <a:effectLst/>
                <a:uLnTx/>
                <a:uFillTx/>
                <a:latin typeface="Verdana"/>
                <a:ea typeface="+mn-ea"/>
                <a:cs typeface="+mn-cs"/>
              </a:rPr>
              <a:t>unitary recommendation for/ against promotion </a:t>
            </a:r>
            <a:r>
              <a:rPr kumimoji="0" lang="en-US" sz="1400" b="0" i="0" u="none" strike="noStrike" kern="1200" cap="none" spc="0" normalizeH="0" baseline="0" noProof="0" dirty="0">
                <a:ln>
                  <a:noFill/>
                </a:ln>
                <a:solidFill>
                  <a:prstClr val="black"/>
                </a:solidFill>
                <a:effectLst/>
                <a:uLnTx/>
                <a:uFillTx/>
                <a:latin typeface="Verdana"/>
                <a:ea typeface="+mn-ea"/>
                <a:cs typeface="+mn-cs"/>
              </a:rPr>
              <a:t>is determined by COAP vote and sent to the Provost by mid </a:t>
            </a:r>
            <a:r>
              <a:rPr kumimoji="0" lang="en-US" sz="1400" b="1" i="0" u="none" strike="noStrike" kern="1200" cap="none" spc="0" normalizeH="0" baseline="0" noProof="0" dirty="0">
                <a:ln>
                  <a:noFill/>
                </a:ln>
                <a:solidFill>
                  <a:prstClr val="black"/>
                </a:solidFill>
                <a:effectLst/>
                <a:uLnTx/>
                <a:uFillTx/>
                <a:latin typeface="Verdana"/>
                <a:ea typeface="+mn-ea"/>
                <a:cs typeface="+mn-cs"/>
              </a:rPr>
              <a:t>C</a:t>
            </a:r>
            <a:r>
              <a:rPr kumimoji="0" lang="en-US" sz="1400" b="0" i="0" u="none" strike="noStrike" kern="1200" cap="none" spc="0" normalizeH="0" baseline="0" noProof="0" dirty="0">
                <a:ln>
                  <a:noFill/>
                </a:ln>
                <a:solidFill>
                  <a:prstClr val="black"/>
                </a:solidFill>
                <a:effectLst/>
                <a:uLnTx/>
                <a:uFillTx/>
                <a:latin typeface="Verdana"/>
                <a:ea typeface="+mn-ea"/>
                <a:cs typeface="+mn-cs"/>
              </a:rPr>
              <a:t> term</a:t>
            </a:r>
          </a:p>
        </p:txBody>
      </p:sp>
      <p:sp>
        <p:nvSpPr>
          <p:cNvPr id="29" name="TextBox 28"/>
          <p:cNvSpPr txBox="1"/>
          <p:nvPr/>
        </p:nvSpPr>
        <p:spPr>
          <a:xfrm>
            <a:off x="152400" y="4744218"/>
            <a:ext cx="281724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mn-ea"/>
                <a:cs typeface="+mn-cs"/>
              </a:rPr>
              <a:t>Provost</a:t>
            </a:r>
            <a:r>
              <a:rPr kumimoji="0" lang="en-US" sz="1400" b="0" i="0" u="none" strike="noStrike" kern="1200" cap="none" spc="0" normalizeH="0" baseline="0" noProof="0" dirty="0">
                <a:ln>
                  <a:noFill/>
                </a:ln>
                <a:solidFill>
                  <a:prstClr val="black"/>
                </a:solidFill>
                <a:effectLst/>
                <a:uLnTx/>
                <a:uFillTx/>
                <a:latin typeface="Verdana"/>
                <a:ea typeface="+mn-ea"/>
                <a:cs typeface="+mn-cs"/>
              </a:rPr>
              <a:t> reviews dossier and JPC analysis in consultation with relevant </a:t>
            </a:r>
            <a:r>
              <a:rPr kumimoji="0" lang="en-US" sz="1400" b="1" i="0" u="none" strike="noStrike" kern="1200" cap="none" spc="0" normalizeH="0" baseline="0" noProof="0" dirty="0">
                <a:ln>
                  <a:noFill/>
                </a:ln>
                <a:solidFill>
                  <a:prstClr val="black"/>
                </a:solidFill>
                <a:effectLst/>
                <a:uLnTx/>
                <a:uFillTx/>
                <a:latin typeface="Verdana"/>
                <a:ea typeface="+mn-ea"/>
                <a:cs typeface="+mn-cs"/>
              </a:rPr>
              <a:t>Dean and President</a:t>
            </a:r>
            <a:r>
              <a:rPr kumimoji="0" lang="en-US" sz="1400" b="0" i="0" u="none" strike="noStrike" kern="1200" cap="none" spc="0" normalizeH="0" baseline="0" noProof="0" dirty="0">
                <a:ln>
                  <a:noFill/>
                </a:ln>
                <a:solidFill>
                  <a:prstClr val="black"/>
                </a:solidFill>
                <a:effectLst/>
                <a:uLnTx/>
                <a:uFillTx/>
                <a:latin typeface="Verdana"/>
                <a:ea typeface="+mn-ea"/>
                <a:cs typeface="+mn-cs"/>
              </a:rPr>
              <a:t> (February) </a:t>
            </a:r>
          </a:p>
        </p:txBody>
      </p:sp>
      <p:sp>
        <p:nvSpPr>
          <p:cNvPr id="30" name="Slide Number Placeholder 3">
            <a:extLst>
              <a:ext uri="{FF2B5EF4-FFF2-40B4-BE49-F238E27FC236}">
                <a16:creationId xmlns:a16="http://schemas.microsoft.com/office/drawing/2014/main" id="{B3D40187-6EDD-9E44-8D44-FBFFE6E2C7E7}"/>
              </a:ext>
            </a:extLst>
          </p:cNvPr>
          <p:cNvSpPr txBox="1">
            <a:spLocks/>
          </p:cNvSpPr>
          <p:nvPr/>
        </p:nvSpPr>
        <p:spPr>
          <a:xfrm>
            <a:off x="1" y="6387664"/>
            <a:ext cx="457200" cy="3941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26A9E35-D462-4600-846B-8A3DB57113F8}" type="slidenum">
              <a:rPr lang="en-US" sz="1200" smtClean="0"/>
              <a:pPr>
                <a:defRPr/>
              </a:pPr>
              <a:t>6</a:t>
            </a:fld>
            <a:endParaRPr lang="en-US" sz="1200" dirty="0"/>
          </a:p>
        </p:txBody>
      </p:sp>
    </p:spTree>
    <p:extLst>
      <p:ext uri="{BB962C8B-B14F-4D97-AF65-F5344CB8AC3E}">
        <p14:creationId xmlns:p14="http://schemas.microsoft.com/office/powerpoint/2010/main" val="142789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Joint Promotion Committee (JPC)</a:t>
            </a:r>
          </a:p>
        </p:txBody>
      </p:sp>
      <p:sp>
        <p:nvSpPr>
          <p:cNvPr id="3" name="Content Placeholder 2"/>
          <p:cNvSpPr>
            <a:spLocks noGrp="1"/>
          </p:cNvSpPr>
          <p:nvPr>
            <p:ph idx="1"/>
          </p:nvPr>
        </p:nvSpPr>
        <p:spPr>
          <a:xfrm>
            <a:off x="685800" y="1524000"/>
            <a:ext cx="7772400" cy="5181600"/>
          </a:xfrm>
        </p:spPr>
        <p:txBody>
          <a:bodyPr>
            <a:normAutofit lnSpcReduction="10000"/>
          </a:bodyPr>
          <a:lstStyle/>
          <a:p>
            <a:pPr marL="0" indent="0">
              <a:buNone/>
            </a:pPr>
            <a:r>
              <a:rPr lang="en-US" b="1" dirty="0">
                <a:solidFill>
                  <a:srgbClr val="AB192D"/>
                </a:solidFill>
              </a:rPr>
              <a:t>Joint Promotion Committee: </a:t>
            </a:r>
            <a:r>
              <a:rPr lang="en-US" dirty="0"/>
              <a:t>Reviews all cases</a:t>
            </a:r>
          </a:p>
          <a:p>
            <a:r>
              <a:rPr lang="en-US" dirty="0"/>
              <a:t>6 Elected COAP Members, </a:t>
            </a:r>
            <a:r>
              <a:rPr lang="en-US" b="1" dirty="0"/>
              <a:t>Voting</a:t>
            </a:r>
          </a:p>
          <a:p>
            <a:r>
              <a:rPr lang="en-US" dirty="0"/>
              <a:t>Nominator (Often DH) &amp; Advocate (Often Faculty Member), </a:t>
            </a:r>
            <a:r>
              <a:rPr lang="en-US" b="1" dirty="0"/>
              <a:t>Nonvoting</a:t>
            </a:r>
          </a:p>
          <a:p>
            <a:pPr marL="0" indent="0">
              <a:buNone/>
            </a:pPr>
            <a:r>
              <a:rPr lang="en-US" b="1" dirty="0">
                <a:solidFill>
                  <a:srgbClr val="AB192D"/>
                </a:solidFill>
              </a:rPr>
              <a:t>Nominator</a:t>
            </a:r>
            <a:r>
              <a:rPr lang="en-US" dirty="0">
                <a:solidFill>
                  <a:srgbClr val="AC2B37"/>
                </a:solidFill>
              </a:rPr>
              <a:t> </a:t>
            </a:r>
            <a:r>
              <a:rPr lang="en-US" dirty="0"/>
              <a:t>(TTT and TRT):</a:t>
            </a:r>
          </a:p>
          <a:p>
            <a:r>
              <a:rPr lang="en-US" dirty="0"/>
              <a:t>Usually Department Head or Full Professor </a:t>
            </a:r>
          </a:p>
          <a:p>
            <a:pPr>
              <a:lnSpc>
                <a:spcPct val="100000"/>
              </a:lnSpc>
            </a:pPr>
            <a:r>
              <a:rPr lang="en-US" dirty="0"/>
              <a:t>Provides </a:t>
            </a:r>
            <a:r>
              <a:rPr lang="en-US" b="1" dirty="0"/>
              <a:t>advice and mentoring </a:t>
            </a:r>
            <a:r>
              <a:rPr lang="en-US" dirty="0"/>
              <a:t>to prepare a strong dossier and select </a:t>
            </a:r>
            <a:r>
              <a:rPr lang="en-US" b="1" dirty="0"/>
              <a:t>Advocate</a:t>
            </a:r>
            <a:r>
              <a:rPr lang="en-US" dirty="0"/>
              <a:t> and appropriate </a:t>
            </a:r>
            <a:r>
              <a:rPr lang="en-US" b="1" dirty="0"/>
              <a:t>Professional Associates</a:t>
            </a:r>
          </a:p>
          <a:p>
            <a:pPr marL="0" lvl="0" indent="0">
              <a:buClr>
                <a:srgbClr val="AB192D"/>
              </a:buClr>
              <a:buNone/>
            </a:pPr>
            <a:r>
              <a:rPr lang="en-US" b="1" dirty="0">
                <a:solidFill>
                  <a:srgbClr val="AB192D"/>
                </a:solidFill>
              </a:rPr>
              <a:t>Advocate</a:t>
            </a:r>
            <a:r>
              <a:rPr lang="en-US" dirty="0">
                <a:solidFill>
                  <a:srgbClr val="AC2B37"/>
                </a:solidFill>
              </a:rPr>
              <a:t> </a:t>
            </a:r>
            <a:r>
              <a:rPr lang="en-US" dirty="0">
                <a:solidFill>
                  <a:prstClr val="black"/>
                </a:solidFill>
              </a:rPr>
              <a:t>(TTT and TRT):</a:t>
            </a:r>
          </a:p>
          <a:p>
            <a:r>
              <a:rPr lang="en-US" dirty="0"/>
              <a:t>Usually faculty member with similar research</a:t>
            </a:r>
          </a:p>
          <a:p>
            <a:r>
              <a:rPr lang="en-US" dirty="0"/>
              <a:t>Interprets candidate’s record</a:t>
            </a:r>
          </a:p>
          <a:p>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7</a:t>
            </a:fld>
            <a:endParaRPr lang="en-US" dirty="0"/>
          </a:p>
        </p:txBody>
      </p:sp>
    </p:spTree>
    <p:extLst>
      <p:ext uri="{BB962C8B-B14F-4D97-AF65-F5344CB8AC3E}">
        <p14:creationId xmlns:p14="http://schemas.microsoft.com/office/powerpoint/2010/main" val="130157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719604" y="1389520"/>
            <a:ext cx="8043396" cy="5195212"/>
          </a:xfrm>
        </p:spPr>
        <p:txBody>
          <a:bodyPr>
            <a:normAutofit/>
          </a:bodyPr>
          <a:lstStyle/>
          <a:p>
            <a:r>
              <a:rPr lang="en-US" sz="2800" dirty="0"/>
              <a:t>Automatic if candidate and COAP member are from the same department or program</a:t>
            </a:r>
          </a:p>
          <a:p>
            <a:r>
              <a:rPr lang="en-US" sz="2800" dirty="0"/>
              <a:t>For direct conflict of interest</a:t>
            </a:r>
          </a:p>
          <a:p>
            <a:r>
              <a:rPr lang="en-US" sz="2800" dirty="0"/>
              <a:t>If no overlap or conflict of interest: select  6 COAP members to ensure appropriate participation across COAP</a:t>
            </a:r>
          </a:p>
          <a:p>
            <a:r>
              <a:rPr lang="en-US" sz="2800" dirty="0"/>
              <a:t>If 2 COAP members recused</a:t>
            </a:r>
            <a:r>
              <a:rPr lang="en-US" sz="2800" dirty="0">
                <a:solidFill>
                  <a:srgbClr val="000000"/>
                </a:solidFill>
              </a:rPr>
              <a:t>, most recent qualified past Chair of COAP will serve</a:t>
            </a:r>
            <a:endParaRPr lang="en-US" sz="2800" dirty="0"/>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8</a:t>
            </a:fld>
            <a:endParaRPr lang="en-US" dirty="0"/>
          </a:p>
        </p:txBody>
      </p:sp>
      <p:sp>
        <p:nvSpPr>
          <p:cNvPr id="3" name="Title 2"/>
          <p:cNvSpPr>
            <a:spLocks noGrp="1"/>
          </p:cNvSpPr>
          <p:nvPr>
            <p:ph type="title"/>
          </p:nvPr>
        </p:nvSpPr>
        <p:spPr>
          <a:xfrm>
            <a:off x="457200" y="342900"/>
            <a:ext cx="8458200" cy="800100"/>
          </a:xfrm>
        </p:spPr>
        <p:txBody>
          <a:bodyPr/>
          <a:lstStyle/>
          <a:p>
            <a:r>
              <a:rPr lang="en-US" dirty="0"/>
              <a:t>COAP Recusal Policy</a:t>
            </a:r>
          </a:p>
        </p:txBody>
      </p:sp>
    </p:spTree>
    <p:extLst>
      <p:ext uri="{BB962C8B-B14F-4D97-AF65-F5344CB8AC3E}">
        <p14:creationId xmlns:p14="http://schemas.microsoft.com/office/powerpoint/2010/main" val="108213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22474" y="1447800"/>
            <a:ext cx="8545326" cy="5181600"/>
          </a:xfrm>
        </p:spPr>
        <p:txBody>
          <a:bodyPr>
            <a:normAutofit fontScale="92500" lnSpcReduction="20000"/>
          </a:bodyPr>
          <a:lstStyle/>
          <a:p>
            <a:pPr marL="746125" indent="-746125">
              <a:spcBef>
                <a:spcPts val="0"/>
              </a:spcBef>
              <a:spcAft>
                <a:spcPts val="300"/>
              </a:spcAft>
              <a:buFont typeface="+mj-lt"/>
              <a:buAutoNum type="arabicPeriod"/>
            </a:pPr>
            <a:r>
              <a:rPr lang="en-US" sz="4200"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sz="4200" b="1" dirty="0">
                <a:cs typeface="Arial" pitchFamily="34" charset="0"/>
              </a:rPr>
              <a:t>WPI Promotion Criteria</a:t>
            </a:r>
          </a:p>
          <a:p>
            <a:pPr marL="0" indent="0">
              <a:spcBef>
                <a:spcPts val="0"/>
              </a:spcBef>
              <a:spcAft>
                <a:spcPts val="300"/>
              </a:spcAft>
              <a:buNone/>
            </a:pPr>
            <a:r>
              <a:rPr lang="en-US" sz="4200" dirty="0"/>
              <a:t>	</a:t>
            </a:r>
            <a:r>
              <a:rPr lang="en-US" sz="3500" u="sng" dirty="0"/>
              <a:t>Faculty Handbook:</a:t>
            </a:r>
            <a:r>
              <a:rPr lang="en-US" sz="3500" dirty="0"/>
              <a:t/>
            </a:r>
            <a:br>
              <a:rPr lang="en-US" sz="3500" dirty="0"/>
            </a:br>
            <a:r>
              <a:rPr lang="en-US" sz="3500" dirty="0"/>
              <a:t>	</a:t>
            </a:r>
            <a:r>
              <a:rPr lang="en-US" sz="3500" u="sng" dirty="0"/>
              <a:t>Part Two: Policies &amp; Procedures:</a:t>
            </a:r>
            <a:r>
              <a:rPr lang="en-US" sz="3500" dirty="0"/>
              <a:t/>
            </a:r>
            <a:br>
              <a:rPr lang="en-US" sz="3500" dirty="0"/>
            </a:br>
            <a:r>
              <a:rPr lang="en-US" sz="3500" dirty="0"/>
              <a:t>	Section 1.D. - TTT</a:t>
            </a:r>
            <a:br>
              <a:rPr lang="en-US" sz="3500" dirty="0"/>
            </a:br>
            <a:r>
              <a:rPr lang="en-US" sz="3500" dirty="0"/>
              <a:t>	Section 7.F. – TRT (aka NTT)</a:t>
            </a:r>
            <a:br>
              <a:rPr lang="en-US" sz="3500" dirty="0"/>
            </a:br>
            <a:r>
              <a:rPr lang="en-US" sz="3500" dirty="0"/>
              <a:t>	Section 7.G. – PoP</a:t>
            </a:r>
          </a:p>
          <a:p>
            <a:pPr marL="746125" indent="-746125">
              <a:spcBef>
                <a:spcPts val="0"/>
              </a:spcBef>
              <a:spcAft>
                <a:spcPts val="300"/>
              </a:spcAft>
              <a:buFont typeface="+mj-lt"/>
              <a:buAutoNum type="arabicPeriod" startAt="3"/>
            </a:pPr>
            <a:r>
              <a:rPr lang="en-US" sz="4200" dirty="0" smtClean="0">
                <a:cs typeface="Arial" pitchFamily="34" charset="0"/>
              </a:rPr>
              <a:t>Candidate </a:t>
            </a:r>
            <a:r>
              <a:rPr lang="en-US" sz="4200" dirty="0">
                <a:cs typeface="Arial" pitchFamily="34" charset="0"/>
              </a:rPr>
              <a:t>Dossier</a:t>
            </a:r>
          </a:p>
          <a:p>
            <a:pPr marL="746125" indent="-746125">
              <a:spcBef>
                <a:spcPts val="0"/>
              </a:spcBef>
              <a:spcAft>
                <a:spcPts val="300"/>
              </a:spcAft>
              <a:buFont typeface="+mj-lt"/>
              <a:buAutoNum type="arabicPeriod" startAt="3"/>
            </a:pPr>
            <a:r>
              <a:rPr lang="en-US" sz="4200" dirty="0">
                <a:cs typeface="Arial" pitchFamily="34" charset="0"/>
              </a:rPr>
              <a:t>Promotion Procedures</a:t>
            </a:r>
          </a:p>
          <a:p>
            <a:pPr marL="746125" indent="-746125">
              <a:spcBef>
                <a:spcPts val="0"/>
              </a:spcBef>
              <a:spcAft>
                <a:spcPts val="300"/>
              </a:spcAft>
              <a:buFont typeface="+mj-lt"/>
              <a:buAutoNum type="arabicPeriod" startAt="3"/>
            </a:pPr>
            <a:r>
              <a:rPr lang="en-US" sz="4200" dirty="0">
                <a:cs typeface="Arial" pitchFamily="34" charset="0"/>
              </a:rPr>
              <a:t>Promotion Schedules</a:t>
            </a:r>
          </a:p>
          <a:p>
            <a:pPr marL="746125" indent="-746125">
              <a:spcBef>
                <a:spcPts val="0"/>
              </a:spcBef>
              <a:spcAft>
                <a:spcPts val="300"/>
              </a:spcAft>
              <a:buFont typeface="+mj-lt"/>
              <a:buAutoNum type="arabicPeriod" startAt="3"/>
            </a:pPr>
            <a:r>
              <a:rPr lang="en-US" sz="4200"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9</a:t>
            </a:fld>
            <a:endParaRPr lang="en-US" dirty="0"/>
          </a:p>
        </p:txBody>
      </p:sp>
      <p:sp>
        <p:nvSpPr>
          <p:cNvPr id="4" name="Title 3"/>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209565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9083da47ed50cf307069546a324011c47d9b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871998B277524FBDC1F974D94C81B7" ma:contentTypeVersion="15" ma:contentTypeDescription="Create a new document." ma:contentTypeScope="" ma:versionID="585a808148fa15010c7522d89446a6ba">
  <xsd:schema xmlns:xsd="http://www.w3.org/2001/XMLSchema" xmlns:xs="http://www.w3.org/2001/XMLSchema" xmlns:p="http://schemas.microsoft.com/office/2006/metadata/properties" xmlns:ns1="http://schemas.microsoft.com/sharepoint/v3" xmlns:ns3="0ab6ba4b-df5c-4341-a6f3-59cb5ecaec8f" xmlns:ns4="b98e57cb-396c-4cac-9b01-157e4e4f355d" targetNamespace="http://schemas.microsoft.com/office/2006/metadata/properties" ma:root="true" ma:fieldsID="a28ac5bfa6ba6e90a4090b6f9e2b3353" ns1:_="" ns3:_="" ns4:_="">
    <xsd:import namespace="http://schemas.microsoft.com/sharepoint/v3"/>
    <xsd:import namespace="0ab6ba4b-df5c-4341-a6f3-59cb5ecaec8f"/>
    <xsd:import namespace="b98e57cb-396c-4cac-9b01-157e4e4f355d"/>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6ba4b-df5c-4341-a6f3-59cb5ecae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e57cb-396c-4cac-9b01-157e4e4f35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010156C-A16D-4AC8-B263-643B0ACD4588}">
  <ds:schemaRefs>
    <ds:schemaRef ds:uri="http://schemas.microsoft.com/sharepoint/v3/contenttype/forms"/>
  </ds:schemaRefs>
</ds:datastoreItem>
</file>

<file path=customXml/itemProps2.xml><?xml version="1.0" encoding="utf-8"?>
<ds:datastoreItem xmlns:ds="http://schemas.openxmlformats.org/officeDocument/2006/customXml" ds:itemID="{65E42AB1-5CDB-4BAB-81C1-E3B03325F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b6ba4b-df5c-4341-a6f3-59cb5ecaec8f"/>
    <ds:schemaRef ds:uri="b98e57cb-396c-4cac-9b01-157e4e4f3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72875-9EF6-4B0B-9CB0-919F2F392560}">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b98e57cb-396c-4cac-9b01-157e4e4f355d"/>
    <ds:schemaRef ds:uri="0ab6ba4b-df5c-4341-a6f3-59cb5ecaec8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WPI_2012White</Template>
  <TotalTime>5144</TotalTime>
  <Words>4315</Words>
  <Application>Microsoft Office PowerPoint</Application>
  <PresentationFormat>On-screen Show (4:3)</PresentationFormat>
  <Paragraphs>530</Paragraphs>
  <Slides>52</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Courier New</vt:lpstr>
      <vt:lpstr>Times New Roman</vt:lpstr>
      <vt:lpstr>Verdana</vt:lpstr>
      <vt:lpstr>Wingdings</vt:lpstr>
      <vt:lpstr>WPI-White</vt:lpstr>
      <vt:lpstr>Office Theme</vt:lpstr>
      <vt:lpstr>Committee on Appointments  and Promotions (COAP)</vt:lpstr>
      <vt:lpstr>Outline</vt:lpstr>
      <vt:lpstr>COAP Membership</vt:lpstr>
      <vt:lpstr>Summary of COAP Activities</vt:lpstr>
      <vt:lpstr>PowerPoint Presentation</vt:lpstr>
      <vt:lpstr>PowerPoint Presentation</vt:lpstr>
      <vt:lpstr>Joint Promotion Committee (JPC)</vt:lpstr>
      <vt:lpstr>COAP Recusal Policy</vt:lpstr>
      <vt:lpstr>Outline</vt:lpstr>
      <vt:lpstr>TTT Criteria for Promotion to Full Professor</vt:lpstr>
      <vt:lpstr> Scholarly contributions across scholarship, teaching, and service</vt:lpstr>
      <vt:lpstr>Criteria for TRT Teaching Ranks</vt:lpstr>
      <vt:lpstr>Criteria for TRT Research Ranks</vt:lpstr>
      <vt:lpstr>Criteria for POP Reappointments</vt:lpstr>
      <vt:lpstr>Eligibility</vt:lpstr>
      <vt:lpstr>Outline</vt:lpstr>
      <vt:lpstr>Materials Provided by Candidate</vt:lpstr>
      <vt:lpstr>Materials Collected by COAP</vt:lpstr>
      <vt:lpstr>Evidence of High-Quality Teaching</vt:lpstr>
      <vt:lpstr>Evidence of High-Quality Scholarship</vt:lpstr>
      <vt:lpstr>Evidence of External Impact Beyond WPI</vt:lpstr>
      <vt:lpstr> Evidence of Leadership in Some Aspect of Teaching (Teaching TRT)</vt:lpstr>
      <vt:lpstr> Evidence of Service Contributions</vt:lpstr>
      <vt:lpstr>Outline</vt:lpstr>
      <vt:lpstr>Nominator Provides</vt:lpstr>
      <vt:lpstr>Professional Associates</vt:lpstr>
      <vt:lpstr>External Reviewers</vt:lpstr>
      <vt:lpstr>Joint Promotion Committee Activities</vt:lpstr>
      <vt:lpstr>Joint Promotion Committee Vote</vt:lpstr>
      <vt:lpstr>Outline</vt:lpstr>
      <vt:lpstr>TTT Nomination Schedule</vt:lpstr>
      <vt:lpstr>TTT Promotion Review Schedule</vt:lpstr>
      <vt:lpstr>TRT Nomination Schedule</vt:lpstr>
      <vt:lpstr>TRT Promotion Review Schedule</vt:lpstr>
      <vt:lpstr>PoP Reappointment Schedule</vt:lpstr>
      <vt:lpstr>Questions?</vt:lpstr>
      <vt:lpstr>Outline</vt:lpstr>
      <vt:lpstr>FAQ: Eligibility</vt:lpstr>
      <vt:lpstr>FAQ: Am I ready for promotion?</vt:lpstr>
      <vt:lpstr>FAQ: Professional Associates</vt:lpstr>
      <vt:lpstr>FAQ: External Reviewers</vt:lpstr>
      <vt:lpstr>FAQ: External Reviewers</vt:lpstr>
      <vt:lpstr>FAQ: Professional Associates</vt:lpstr>
      <vt:lpstr>FAQ: Dossier Scholarly Artifacts</vt:lpstr>
      <vt:lpstr>FAQ: Dossier Scholarly Artifacts</vt:lpstr>
      <vt:lpstr>FAQ: Scholarship/External Impact</vt:lpstr>
      <vt:lpstr>FAQ: External Impact</vt:lpstr>
      <vt:lpstr>FAQ: External Impact</vt:lpstr>
      <vt:lpstr>FAQ: Deadlines for TTT candidates</vt:lpstr>
      <vt:lpstr>FAQ: Deadlines for TRT candidates</vt:lpstr>
      <vt:lpstr>FAQ: More</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Bold 40pt</dc:title>
  <dc:creator>Weathers, Pamela</dc:creator>
  <cp:lastModifiedBy>Weathers, Pamela</cp:lastModifiedBy>
  <cp:revision>291</cp:revision>
  <cp:lastPrinted>2017-03-26T21:03:43Z</cp:lastPrinted>
  <dcterms:created xsi:type="dcterms:W3CDTF">2016-10-10T17:55:03Z</dcterms:created>
  <dcterms:modified xsi:type="dcterms:W3CDTF">2020-04-04T12:02:26Z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0x01010071871998B277524FBDC1F974D94C81B7</vt:lpwstr>
  </property>
</Properties>
</file>