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2" r:id="rId3"/>
    <p:sldId id="257" r:id="rId4"/>
    <p:sldId id="258" r:id="rId5"/>
    <p:sldId id="259" r:id="rId6"/>
    <p:sldId id="273" r:id="rId7"/>
    <p:sldId id="260" r:id="rId8"/>
    <p:sldId id="261" r:id="rId9"/>
    <p:sldId id="262" r:id="rId10"/>
    <p:sldId id="277" r:id="rId11"/>
    <p:sldId id="263" r:id="rId12"/>
    <p:sldId id="264" r:id="rId13"/>
    <p:sldId id="272" r:id="rId14"/>
    <p:sldId id="268" r:id="rId15"/>
    <p:sldId id="278" r:id="rId16"/>
    <p:sldId id="269" r:id="rId17"/>
    <p:sldId id="270"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varScale="1">
        <p:scale>
          <a:sx n="109" d="100"/>
          <a:sy n="109"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D3A4B26-FBB2-48D2-A907-9AF42715B2E4}" type="datetimeFigureOut">
              <a:rPr lang="en-US" smtClean="0"/>
              <a:pPr/>
              <a:t>3/5/2019</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3A4B26-FBB2-48D2-A907-9AF42715B2E4}" type="datetimeFigureOut">
              <a:rPr lang="en-US" smtClean="0"/>
              <a:pPr/>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3A4B26-FBB2-48D2-A907-9AF42715B2E4}" type="datetimeFigureOut">
              <a:rPr lang="en-US" smtClean="0"/>
              <a:pPr/>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D3A4B26-FBB2-48D2-A907-9AF42715B2E4}" type="datetimeFigureOut">
              <a:rPr lang="en-US" smtClean="0"/>
              <a:pPr/>
              <a:t>3/5/2019</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D3A4B26-FBB2-48D2-A907-9AF42715B2E4}" type="datetimeFigureOut">
              <a:rPr lang="en-US" smtClean="0"/>
              <a:pPr/>
              <a:t>3/5/2019</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2288B1FA-2C36-4757-A58C-32BCCE2B545B}" type="slidenum">
              <a:rPr lang="en-US" smtClean="0"/>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D3A4B26-FBB2-48D2-A907-9AF42715B2E4}" type="datetimeFigureOut">
              <a:rPr lang="en-US" smtClean="0"/>
              <a:pPr/>
              <a:t>3/5/2019</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D3A4B26-FBB2-48D2-A907-9AF42715B2E4}" type="datetimeFigureOut">
              <a:rPr lang="en-US" smtClean="0"/>
              <a:pPr/>
              <a:t>3/5/2019</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288B1FA-2C36-4757-A58C-32BCCE2B545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3D3A4B26-FBB2-48D2-A907-9AF42715B2E4}" type="datetimeFigureOut">
              <a:rPr lang="en-US" smtClean="0"/>
              <a:pPr/>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D3A4B26-FBB2-48D2-A907-9AF42715B2E4}" type="datetimeFigureOut">
              <a:rPr lang="en-US" smtClean="0"/>
              <a:pPr/>
              <a:t>3/5/2019</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2288B1FA-2C36-4757-A58C-32BCCE2B545B}" type="slidenum">
              <a:rPr lang="en-US" smtClean="0"/>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D3A4B26-FBB2-48D2-A907-9AF42715B2E4}" type="datetimeFigureOut">
              <a:rPr lang="en-US" smtClean="0"/>
              <a:pPr/>
              <a:t>3/5/2019</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288B1FA-2C36-4757-A58C-32BCCE2B545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D3A4B26-FBB2-48D2-A907-9AF42715B2E4}" type="datetimeFigureOut">
              <a:rPr lang="en-US" smtClean="0"/>
              <a:pPr/>
              <a:t>3/5/2019</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288B1FA-2C36-4757-A58C-32BCCE2B545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D3A4B26-FBB2-48D2-A907-9AF42715B2E4}" type="datetimeFigureOut">
              <a:rPr lang="en-US" smtClean="0"/>
              <a:pPr/>
              <a:t>3/5/2019</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288B1FA-2C36-4757-A58C-32BCCE2B545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0.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6850856" cy="1179513"/>
          </a:xfrm>
        </p:spPr>
        <p:txBody>
          <a:bodyPr>
            <a:noAutofit/>
          </a:bodyPr>
          <a:lstStyle/>
          <a:p>
            <a:r>
              <a:rPr lang="en-US" sz="7200" dirty="0"/>
              <a:t>ELECTIVE ICT</a:t>
            </a:r>
          </a:p>
        </p:txBody>
      </p:sp>
      <p:sp>
        <p:nvSpPr>
          <p:cNvPr id="3" name="Title 1">
            <a:extLst>
              <a:ext uri="{FF2B5EF4-FFF2-40B4-BE49-F238E27FC236}">
                <a16:creationId xmlns:a16="http://schemas.microsoft.com/office/drawing/2014/main" id="{D75EB134-1F8C-404C-9E9B-CBF5F48F4D39}"/>
              </a:ext>
            </a:extLst>
          </p:cNvPr>
          <p:cNvSpPr txBox="1">
            <a:spLocks/>
          </p:cNvSpPr>
          <p:nvPr/>
        </p:nvSpPr>
        <p:spPr>
          <a:xfrm>
            <a:off x="914400" y="5029200"/>
            <a:ext cx="6850856" cy="1179513"/>
          </a:xfrm>
          <a:prstGeom prst="rect">
            <a:avLst/>
          </a:prstGeom>
        </p:spPr>
        <p:txBody>
          <a:bodyPr vert="horz" anchor="b">
            <a:noAutofit/>
          </a:bodyPr>
          <a:lstStyle>
            <a:lvl1pPr marL="484632" algn="r" rtl="0" eaLnBrk="1" latinLnBrk="0" hangingPunct="1">
              <a:spcBef>
                <a:spcPct val="0"/>
              </a:spcBef>
              <a:buNone/>
              <a:defRPr kumimoji="0" sz="44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endParaRPr lang="en-US" sz="4000"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r>
              <a:rPr lang="en-US" sz="8000" dirty="0"/>
              <a:t>S H S 2</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1573" t="21675" r="23279" b="45012"/>
          <a:stretch>
            <a:fillRect/>
          </a:stretch>
        </p:blipFill>
        <p:spPr bwMode="auto">
          <a:xfrm>
            <a:off x="381000" y="1371600"/>
            <a:ext cx="8428314" cy="3276600"/>
          </a:xfrm>
          <a:prstGeom prst="rect">
            <a:avLst/>
          </a:prstGeom>
          <a:noFill/>
          <a:ln w="9525">
            <a:noFill/>
            <a:miter lim="800000"/>
            <a:headEnd/>
            <a:tailEnd/>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1573" t="54509" r="23279" b="8953"/>
          <a:stretch>
            <a:fillRect/>
          </a:stretch>
        </p:blipFill>
        <p:spPr bwMode="auto">
          <a:xfrm>
            <a:off x="228600" y="1143000"/>
            <a:ext cx="8763000" cy="3901269"/>
          </a:xfrm>
          <a:prstGeom prst="rect">
            <a:avLst/>
          </a:prstGeom>
          <a:noFill/>
          <a:ln w="9525">
            <a:noFill/>
            <a:miter lim="800000"/>
            <a:headEnd/>
            <a:tailEnd/>
          </a:ln>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1988" t="20443" r="23002" b="52955"/>
          <a:stretch>
            <a:fillRect/>
          </a:stretch>
        </p:blipFill>
        <p:spPr bwMode="auto">
          <a:xfrm>
            <a:off x="152400" y="1219200"/>
            <a:ext cx="8915400" cy="2971800"/>
          </a:xfrm>
          <a:prstGeom prst="rect">
            <a:avLst/>
          </a:prstGeom>
          <a:noFill/>
          <a:ln w="9525">
            <a:noFill/>
            <a:miter lim="800000"/>
            <a:headEnd/>
            <a:tailEnd/>
          </a:ln>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2615" t="34778" r="22009" b="27078"/>
          <a:stretch>
            <a:fillRect/>
          </a:stretch>
        </p:blipFill>
        <p:spPr bwMode="auto">
          <a:xfrm>
            <a:off x="0" y="914400"/>
            <a:ext cx="9144000" cy="3536503"/>
          </a:xfrm>
          <a:prstGeom prst="rect">
            <a:avLst/>
          </a:prstGeom>
          <a:noFill/>
          <a:ln w="9525">
            <a:noFill/>
            <a:miter lim="800000"/>
            <a:headEnd/>
            <a:tailEnd/>
          </a:ln>
        </p:spPr>
      </p:pic>
      <p:sp>
        <p:nvSpPr>
          <p:cNvPr id="3" name="Rounded Rectangle 2">
            <a:hlinkClick r:id="rId3" action="ppaction://hlinksldjump">
              <a:snd r:embed="rId4" name="click.wav"/>
            </a:hlinkClick>
          </p:cNvPr>
          <p:cNvSpPr/>
          <p:nvPr/>
        </p:nvSpPr>
        <p:spPr>
          <a:xfrm>
            <a:off x="3733800" y="6324600"/>
            <a:ext cx="1143000" cy="304800"/>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TOPICS</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143000"/>
          </a:xfrm>
        </p:spPr>
        <p:txBody>
          <a:bodyPr>
            <a:noAutofit/>
          </a:bodyPr>
          <a:lstStyle/>
          <a:p>
            <a:r>
              <a:rPr lang="en-US" sz="13800" dirty="0"/>
              <a:t>S H S 3</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2920" t="28954" r="22426" b="26821"/>
          <a:stretch>
            <a:fillRect/>
          </a:stretch>
        </p:blipFill>
        <p:spPr bwMode="auto">
          <a:xfrm>
            <a:off x="0" y="762000"/>
            <a:ext cx="8884919" cy="4038600"/>
          </a:xfrm>
          <a:prstGeom prst="rect">
            <a:avLst/>
          </a:prstGeom>
          <a:noFill/>
          <a:ln w="9525">
            <a:noFill/>
            <a:miter lim="800000"/>
            <a:headEnd/>
            <a:tailEnd/>
          </a:ln>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2756" t="39316" r="22596" b="31054"/>
          <a:stretch>
            <a:fillRect/>
          </a:stretch>
        </p:blipFill>
        <p:spPr bwMode="auto">
          <a:xfrm>
            <a:off x="228600" y="838200"/>
            <a:ext cx="8458200" cy="2743200"/>
          </a:xfrm>
          <a:prstGeom prst="rect">
            <a:avLst/>
          </a:prstGeom>
          <a:noFill/>
          <a:ln w="9525">
            <a:noFill/>
            <a:miter lim="800000"/>
            <a:headEnd/>
            <a:tailEnd/>
          </a:ln>
        </p:spPr>
      </p:pic>
      <p:sp>
        <p:nvSpPr>
          <p:cNvPr id="3" name="Rounded Rectangle 2">
            <a:hlinkClick r:id="" action="ppaction://hlinkshowjump?jump=firstslide">
              <a:snd r:embed="rId3" name="click.wav"/>
            </a:hlinkClick>
          </p:cNvPr>
          <p:cNvSpPr/>
          <p:nvPr/>
        </p:nvSpPr>
        <p:spPr>
          <a:xfrm>
            <a:off x="3962400" y="6362700"/>
            <a:ext cx="1143000" cy="304800"/>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TOPICS</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descr="C:\Documents and Settings\Nathaniel\My Documents\desktop items\New Folder (4)\New Folder (4)\smokey.jpg"/>
          <p:cNvPicPr>
            <a:picLocks noChangeAspect="1" noChangeArrowheads="1"/>
          </p:cNvPicPr>
          <p:nvPr/>
        </p:nvPicPr>
        <p:blipFill>
          <a:blip r:embed="rId2"/>
          <a:srcRect l="5530"/>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609600" y="1752600"/>
            <a:ext cx="6781800" cy="4339650"/>
          </a:xfrm>
          <a:prstGeom prst="rect">
            <a:avLst/>
          </a:prstGeom>
        </p:spPr>
        <p:txBody>
          <a:bodyPr>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sz="13800" b="1" spc="50" dirty="0">
                <a:ln w="11430"/>
                <a:effectLst>
                  <a:outerShdw blurRad="76200" dist="50800" dir="5400000" algn="tl" rotWithShape="0">
                    <a:srgbClr val="000000">
                      <a:alpha val="65000"/>
                    </a:srgbClr>
                  </a:outerShdw>
                  <a:reflection blurRad="6350" stA="55000" endA="300" endPos="45500" dir="5400000" sy="-100000" algn="bl" rotWithShape="0"/>
                </a:effectLst>
                <a:latin typeface="Pricedown" pitchFamily="2" charset="0"/>
              </a:rPr>
              <a:t>THE</a:t>
            </a:r>
            <a:r>
              <a:rPr lang="en-US" sz="13800" b="1" spc="50" dirty="0">
                <a:ln w="11430"/>
                <a:solidFill>
                  <a:schemeClr val="bg1">
                    <a:lumMod val="95000"/>
                  </a:schemeClr>
                </a:solidFill>
                <a:effectLst>
                  <a:outerShdw blurRad="76200" dist="50800" dir="5400000" algn="tl" rotWithShape="0">
                    <a:srgbClr val="000000">
                      <a:alpha val="65000"/>
                    </a:srgbClr>
                  </a:outerShdw>
                  <a:reflection blurRad="6350" stA="55000" endA="300" endPos="45500" dir="5400000" sy="-100000" algn="bl" rotWithShape="0"/>
                </a:effectLst>
                <a:latin typeface="Pricedown" pitchFamily="2" charset="0"/>
              </a:rPr>
              <a:t> </a:t>
            </a:r>
            <a:r>
              <a:rPr lang="en-US" sz="13800" b="1" spc="50" dirty="0">
                <a:ln w="11430"/>
                <a:effectLst>
                  <a:outerShdw blurRad="76200" dist="50800" dir="5400000" algn="tl" rotWithShape="0">
                    <a:srgbClr val="000000">
                      <a:alpha val="65000"/>
                    </a:srgbClr>
                  </a:outerShdw>
                  <a:reflection blurRad="6350" stA="55000" endA="300" endPos="45500" dir="5400000" sy="-100000" algn="bl" rotWithShape="0"/>
                </a:effectLst>
                <a:latin typeface="Pricedown" pitchFamily="2" charset="0"/>
              </a:rPr>
              <a:t>END</a:t>
            </a:r>
            <a:r>
              <a:rPr lang="en-US" sz="13800" b="1" spc="50" dirty="0">
                <a:ln w="11430"/>
                <a:solidFill>
                  <a:schemeClr val="bg1">
                    <a:lumMod val="95000"/>
                  </a:schemeClr>
                </a:solidFill>
                <a:effectLst>
                  <a:outerShdw blurRad="76200" dist="50800" dir="5400000" algn="tl" rotWithShape="0">
                    <a:srgbClr val="000000">
                      <a:alpha val="65000"/>
                    </a:srgbClr>
                  </a:outerShdw>
                  <a:reflection blurRad="6350" stA="55000" endA="300" endPos="45500" dir="5400000" sy="-100000" algn="bl" rotWithShape="0"/>
                </a:effectLst>
                <a:latin typeface="Pricedown" pitchFamily="2" charset="0"/>
              </a:rPr>
              <a:t>.</a:t>
            </a:r>
          </a:p>
        </p:txBody>
      </p:sp>
      <p:sp>
        <p:nvSpPr>
          <p:cNvPr id="8" name="TextBox 7"/>
          <p:cNvSpPr txBox="1"/>
          <p:nvPr/>
        </p:nvSpPr>
        <p:spPr>
          <a:xfrm>
            <a:off x="0" y="5791200"/>
            <a:ext cx="7772400"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2000" b="1" cap="all" dirty="0">
                <a:ln w="0"/>
                <a:effectLst>
                  <a:reflection blurRad="12700" stA="50000" endPos="50000" dist="5000" dir="5400000" sy="-100000" rotWithShape="0"/>
                </a:effectLst>
                <a:latin typeface="Fujiyama" pitchFamily="2" charset="0"/>
              </a:rPr>
              <a:t>CLICK ON “TOPICS” TO RETURN TO THE LIST OF TOPICS</a:t>
            </a:r>
          </a:p>
        </p:txBody>
      </p:sp>
      <p:sp>
        <p:nvSpPr>
          <p:cNvPr id="9" name="Oval 8"/>
          <p:cNvSpPr/>
          <p:nvPr/>
        </p:nvSpPr>
        <p:spPr>
          <a:xfrm>
            <a:off x="8686800" y="152400"/>
            <a:ext cx="228600" cy="228600"/>
          </a:xfrm>
          <a:prstGeom prst="ellipse">
            <a:avLst/>
          </a:prstGeom>
          <a:solidFill>
            <a:schemeClr val="tx1">
              <a:lumMod val="85000"/>
              <a:lumOff val="1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sng" dirty="0"/>
          </a:p>
        </p:txBody>
      </p:sp>
      <p:sp>
        <p:nvSpPr>
          <p:cNvPr id="10" name="Multiply 9">
            <a:hlinkClick r:id="rId3" action="ppaction://hlinksldjump">
              <a:snd r:embed="rId4" name="click.wav"/>
            </a:hlinkClick>
          </p:cNvPr>
          <p:cNvSpPr/>
          <p:nvPr/>
        </p:nvSpPr>
        <p:spPr>
          <a:xfrm>
            <a:off x="8686800" y="152400"/>
            <a:ext cx="228600" cy="228600"/>
          </a:xfrm>
          <a:prstGeom prst="mathMultiply">
            <a:avLst/>
          </a:prstGeom>
          <a:solidFill>
            <a:schemeClr val="bg1">
              <a:lumMod val="9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u="sng" dirty="0"/>
          </a:p>
        </p:txBody>
      </p:sp>
      <p:sp>
        <p:nvSpPr>
          <p:cNvPr id="11" name="Right Arrow 10">
            <a:hlinkClick r:id="" action="ppaction://hlinkshowjump?jump=previousslide">
              <a:snd r:embed="rId4" name="click.wav"/>
            </a:hlinkClick>
          </p:cNvPr>
          <p:cNvSpPr/>
          <p:nvPr/>
        </p:nvSpPr>
        <p:spPr>
          <a:xfrm flipH="1" flipV="1">
            <a:off x="762000" y="6324600"/>
            <a:ext cx="381000" cy="381000"/>
          </a:xfrm>
          <a:prstGeom prst="rightArrow">
            <a:avLst/>
          </a:prstGeom>
          <a:solidFill>
            <a:schemeClr val="accent1">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ounded Rectangle 11">
            <a:hlinkClick r:id="rId5" action="ppaction://hlinksldjump">
              <a:snd r:embed="rId4" name="click.wav"/>
            </a:hlinkClick>
          </p:cNvPr>
          <p:cNvSpPr/>
          <p:nvPr/>
        </p:nvSpPr>
        <p:spPr>
          <a:xfrm>
            <a:off x="2362200" y="6362700"/>
            <a:ext cx="1143000" cy="304800"/>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TOPICS</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C:\Documents and Settings\Nathaniel\My Documents\desktop items\New Folder (4)\New Folder (4)\smokey.jpg"/>
          <p:cNvPicPr>
            <a:picLocks noChangeAspect="1" noChangeArrowheads="1"/>
          </p:cNvPicPr>
          <p:nvPr/>
        </p:nvPicPr>
        <p:blipFill>
          <a:blip r:embed="rId2"/>
          <a:srcRect l="5530"/>
          <a:stretch>
            <a:fillRect/>
          </a:stretch>
        </p:blipFill>
        <p:spPr bwMode="auto">
          <a:xfrm>
            <a:off x="0" y="0"/>
            <a:ext cx="9144000" cy="6858000"/>
          </a:xfrm>
          <a:prstGeom prst="rect">
            <a:avLst/>
          </a:prstGeom>
          <a:noFill/>
          <a:ln w="9525">
            <a:noFill/>
            <a:miter lim="800000"/>
            <a:headEnd/>
            <a:tailEnd/>
          </a:ln>
        </p:spPr>
      </p:pic>
      <p:sp>
        <p:nvSpPr>
          <p:cNvPr id="20" name="Rectangle 19"/>
          <p:cNvSpPr/>
          <p:nvPr/>
        </p:nvSpPr>
        <p:spPr>
          <a:xfrm>
            <a:off x="609600" y="1066800"/>
            <a:ext cx="6781800" cy="3416320"/>
          </a:xfrm>
          <a:prstGeom prst="rect">
            <a:avLst/>
          </a:prstGeom>
        </p:spPr>
        <p:txBody>
          <a:bodyPr>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7200" b="1" spc="50" dirty="0">
                <a:ln w="11430"/>
                <a:effectLst>
                  <a:outerShdw blurRad="76200" dist="50800" dir="5400000" algn="tl" rotWithShape="0">
                    <a:srgbClr val="000000">
                      <a:alpha val="65000"/>
                    </a:srgbClr>
                  </a:outerShdw>
                  <a:reflection blurRad="6350" stA="55000" endA="300" endPos="45500" dir="5400000" sy="-100000" algn="bl" rotWithShape="0"/>
                </a:effectLst>
                <a:latin typeface="Pricedown" pitchFamily="2" charset="0"/>
              </a:rPr>
              <a:t>Do you want to close this program?</a:t>
            </a:r>
          </a:p>
        </p:txBody>
      </p:sp>
      <p:sp>
        <p:nvSpPr>
          <p:cNvPr id="15" name="Rounded Rectangle 14">
            <a:hlinkClick r:id="" action="ppaction://hlinkshowjump?jump=lastslideviewed"/>
          </p:cNvPr>
          <p:cNvSpPr/>
          <p:nvPr/>
        </p:nvSpPr>
        <p:spPr>
          <a:xfrm>
            <a:off x="1981200" y="6324600"/>
            <a:ext cx="1143000" cy="304800"/>
          </a:xfrm>
          <a:prstGeom prst="round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NO</a:t>
            </a:r>
          </a:p>
        </p:txBody>
      </p:sp>
      <p:sp>
        <p:nvSpPr>
          <p:cNvPr id="16" name="Rounded Rectangle 15">
            <a:hlinkClick r:id="" action="ppaction://hlinkshowjump?jump=endshow"/>
          </p:cNvPr>
          <p:cNvSpPr/>
          <p:nvPr/>
        </p:nvSpPr>
        <p:spPr>
          <a:xfrm>
            <a:off x="3429000" y="6324600"/>
            <a:ext cx="1143000" cy="304800"/>
          </a:xfrm>
          <a:prstGeom prst="roundRect">
            <a:avLst/>
          </a:prstGeom>
          <a:solidFill>
            <a:schemeClr val="accent1">
              <a:lumMod val="50000"/>
            </a:schemeClr>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YES</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24600"/>
            <a:ext cx="9144000" cy="533400"/>
          </a:xfrm>
          <a:prstGeom prst="rect">
            <a:avLst/>
          </a:prstGeom>
          <a:solidFill>
            <a:schemeClr val="accent3">
              <a:lumMod val="75000"/>
            </a:schemeClr>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Oval 32"/>
          <p:cNvSpPr/>
          <p:nvPr/>
        </p:nvSpPr>
        <p:spPr>
          <a:xfrm>
            <a:off x="8686800" y="152400"/>
            <a:ext cx="228600" cy="228600"/>
          </a:xfrm>
          <a:prstGeom prst="ellipse">
            <a:avLst/>
          </a:prstGeom>
          <a:solidFill>
            <a:schemeClr val="accent3">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u="sng" dirty="0"/>
          </a:p>
        </p:txBody>
      </p:sp>
      <p:sp>
        <p:nvSpPr>
          <p:cNvPr id="32" name="Multiply 31">
            <a:hlinkClick r:id="rId2" action="ppaction://hlinksldjump">
              <a:snd r:embed="rId3" name="click.wav"/>
            </a:hlinkClick>
          </p:cNvPr>
          <p:cNvSpPr/>
          <p:nvPr/>
        </p:nvSpPr>
        <p:spPr>
          <a:xfrm>
            <a:off x="8686800" y="152400"/>
            <a:ext cx="228600" cy="228600"/>
          </a:xfrm>
          <a:prstGeom prst="mathMultiply">
            <a:avLst/>
          </a:prstGeom>
          <a:solidFill>
            <a:schemeClr val="bg1">
              <a:lumMod val="95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u="sng" dirty="0"/>
          </a:p>
        </p:txBody>
      </p:sp>
      <p:sp>
        <p:nvSpPr>
          <p:cNvPr id="61" name="TextBox 60"/>
          <p:cNvSpPr txBox="1"/>
          <p:nvPr/>
        </p:nvSpPr>
        <p:spPr>
          <a:xfrm>
            <a:off x="0" y="6443246"/>
            <a:ext cx="9144000" cy="33855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600" b="1" spc="150" dirty="0">
                <a:ln w="11430"/>
                <a:solidFill>
                  <a:srgbClr val="F8F8F8"/>
                </a:solidFill>
                <a:effectLst>
                  <a:outerShdw blurRad="25400" algn="tl" rotWithShape="0">
                    <a:srgbClr val="000000">
                      <a:alpha val="43000"/>
                    </a:srgbClr>
                  </a:outerShdw>
                </a:effectLst>
                <a:latin typeface="FuturaTEEBolCon" pitchFamily="2" charset="0"/>
              </a:rPr>
              <a:t>CLICK ON A BUTTON TO EXECUTE A TASK</a:t>
            </a:r>
          </a:p>
        </p:txBody>
      </p:sp>
      <p:sp>
        <p:nvSpPr>
          <p:cNvPr id="11" name="Rectangle 10">
            <a:hlinkClick r:id="rId4" action="ppaction://hlinksldjump">
              <a:snd r:embed="rId3" name="click.wav"/>
            </a:hlinkClick>
          </p:cNvPr>
          <p:cNvSpPr/>
          <p:nvPr/>
        </p:nvSpPr>
        <p:spPr>
          <a:xfrm>
            <a:off x="990600" y="1905000"/>
            <a:ext cx="7391400" cy="762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d BT" pitchFamily="34" charset="0"/>
              </a:rPr>
              <a:t>SHS 1</a:t>
            </a:r>
          </a:p>
        </p:txBody>
      </p:sp>
      <p:sp>
        <p:nvSpPr>
          <p:cNvPr id="12" name="Rectangle 11">
            <a:hlinkClick r:id="rId5" action="ppaction://hlinksldjump">
              <a:snd r:embed="rId3" name="click.wav"/>
            </a:hlinkClick>
          </p:cNvPr>
          <p:cNvSpPr/>
          <p:nvPr/>
        </p:nvSpPr>
        <p:spPr>
          <a:xfrm>
            <a:off x="990600" y="2895600"/>
            <a:ext cx="7391400" cy="762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d BT" pitchFamily="34" charset="0"/>
              </a:rPr>
              <a:t>SHS 2</a:t>
            </a:r>
          </a:p>
        </p:txBody>
      </p:sp>
      <p:sp>
        <p:nvSpPr>
          <p:cNvPr id="14" name="Rectangle 13">
            <a:hlinkClick r:id="rId6" action="ppaction://hlinksldjump">
              <a:snd r:embed="rId3" name="click.wav"/>
            </a:hlinkClick>
          </p:cNvPr>
          <p:cNvSpPr/>
          <p:nvPr/>
        </p:nvSpPr>
        <p:spPr>
          <a:xfrm>
            <a:off x="990600" y="3886200"/>
            <a:ext cx="7391400" cy="762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d BT" pitchFamily="34" charset="0"/>
              </a:rPr>
              <a:t>SHS 3</a:t>
            </a:r>
          </a:p>
        </p:txBody>
      </p:sp>
      <p:sp>
        <p:nvSpPr>
          <p:cNvPr id="10" name="Rectangle 9">
            <a:hlinkClick r:id="rId7" action="ppaction://hlinksldjump">
              <a:snd r:embed="rId3" name="click.wav"/>
            </a:hlinkClick>
          </p:cNvPr>
          <p:cNvSpPr/>
          <p:nvPr/>
        </p:nvSpPr>
        <p:spPr>
          <a:xfrm>
            <a:off x="914400" y="990600"/>
            <a:ext cx="7391400" cy="762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d BT" pitchFamily="34" charset="0"/>
              </a:rPr>
              <a:t>SCOPE OF CONTENT</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a:ea typeface="Calibri"/>
              </a:rPr>
              <a:t>SCOPE OF CONTENT</a:t>
            </a:r>
            <a:r>
              <a:rPr lang="en-US" dirty="0">
                <a:solidFill>
                  <a:schemeClr val="tx1"/>
                </a:solidFill>
                <a:latin typeface="Arial"/>
                <a:ea typeface="Calibri"/>
              </a:rPr>
              <a:t/>
            </a:r>
            <a:br>
              <a:rPr lang="en-US" dirty="0">
                <a:solidFill>
                  <a:schemeClr val="tx1"/>
                </a:solidFill>
                <a:latin typeface="Arial"/>
                <a:ea typeface="Calibri"/>
              </a:rPr>
            </a:br>
            <a:endParaRPr lang="en-US" dirty="0">
              <a:solidFill>
                <a:schemeClr val="tx1"/>
              </a:solidFill>
            </a:endParaRPr>
          </a:p>
        </p:txBody>
      </p:sp>
      <p:sp>
        <p:nvSpPr>
          <p:cNvPr id="3" name="Content Placeholder 2"/>
          <p:cNvSpPr>
            <a:spLocks noGrp="1"/>
          </p:cNvSpPr>
          <p:nvPr>
            <p:ph idx="1"/>
          </p:nvPr>
        </p:nvSpPr>
        <p:spPr/>
        <p:txBody>
          <a:bodyPr/>
          <a:lstStyle/>
          <a:p>
            <a:pPr>
              <a:buNone/>
            </a:pPr>
            <a:r>
              <a:rPr lang="en-US" b="1" dirty="0"/>
              <a:t> </a:t>
            </a:r>
            <a:r>
              <a:rPr lang="en-US" dirty="0"/>
              <a:t>This syllabus has been planned at a higher content level than the ICT content at the Core level. This has been done to equip students with the necessary knowledge and skills for the job market and for pursuing further ICT course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themes of this course are as follows:</a:t>
            </a:r>
          </a:p>
        </p:txBody>
      </p:sp>
      <p:sp>
        <p:nvSpPr>
          <p:cNvPr id="3" name="Content Placeholder 2"/>
          <p:cNvSpPr>
            <a:spLocks noGrp="1"/>
          </p:cNvSpPr>
          <p:nvPr>
            <p:ph idx="1"/>
          </p:nvPr>
        </p:nvSpPr>
        <p:spPr/>
        <p:txBody>
          <a:bodyPr/>
          <a:lstStyle/>
          <a:p>
            <a:r>
              <a:rPr lang="en-US" dirty="0"/>
              <a:t>Spreadsheet </a:t>
            </a:r>
          </a:p>
          <a:p>
            <a:r>
              <a:rPr lang="en-US" dirty="0"/>
              <a:t>Introduction to Data Processing Systems </a:t>
            </a:r>
          </a:p>
          <a:p>
            <a:r>
              <a:rPr lang="en-US" dirty="0"/>
              <a:t>Introduction to Programming </a:t>
            </a:r>
          </a:p>
          <a:p>
            <a:r>
              <a:rPr lang="en-US" dirty="0"/>
              <a:t>Basic Networking </a:t>
            </a:r>
          </a:p>
          <a:p>
            <a:r>
              <a:rPr lang="en-US" dirty="0"/>
              <a:t>Data Communications </a:t>
            </a:r>
          </a:p>
          <a:p>
            <a:r>
              <a:rPr lang="en-US" dirty="0"/>
              <a:t>Introduction to Educational Technology </a:t>
            </a:r>
          </a:p>
          <a:p>
            <a:endParaRPr lang="en-US"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themes of this course are as follows : cont’</a:t>
            </a:r>
          </a:p>
        </p:txBody>
      </p:sp>
      <p:sp>
        <p:nvSpPr>
          <p:cNvPr id="3" name="Content Placeholder 2"/>
          <p:cNvSpPr>
            <a:spLocks noGrp="1"/>
          </p:cNvSpPr>
          <p:nvPr>
            <p:ph idx="1"/>
          </p:nvPr>
        </p:nvSpPr>
        <p:spPr/>
        <p:txBody>
          <a:bodyPr>
            <a:normAutofit lnSpcReduction="10000"/>
          </a:bodyPr>
          <a:lstStyle/>
          <a:p>
            <a:r>
              <a:rPr lang="en-US" dirty="0"/>
              <a:t>Information and Communications Technology </a:t>
            </a:r>
          </a:p>
          <a:p>
            <a:r>
              <a:rPr lang="en-US" dirty="0"/>
              <a:t>Hardware </a:t>
            </a:r>
          </a:p>
          <a:p>
            <a:r>
              <a:rPr lang="en-US" dirty="0"/>
              <a:t>Introduction to software development </a:t>
            </a:r>
          </a:p>
          <a:p>
            <a:r>
              <a:rPr lang="en-US" dirty="0"/>
              <a:t>PC Hardware Maintenance and Software Installation </a:t>
            </a:r>
          </a:p>
          <a:p>
            <a:r>
              <a:rPr lang="en-US" dirty="0"/>
              <a:t>Desktop Publishing Software and its functionality </a:t>
            </a:r>
          </a:p>
          <a:p>
            <a:r>
              <a:rPr lang="en-US" dirty="0"/>
              <a:t>Word Processing </a:t>
            </a:r>
          </a:p>
          <a:p>
            <a:endParaRPr lang="en-US" dirty="0"/>
          </a:p>
        </p:txBody>
      </p:sp>
      <p:sp>
        <p:nvSpPr>
          <p:cNvPr id="5" name="Rounded Rectangle 4">
            <a:hlinkClick r:id="rId2" action="ppaction://hlinksldjump">
              <a:snd r:embed="rId3" name="click.wav"/>
            </a:hlinkClick>
          </p:cNvPr>
          <p:cNvSpPr/>
          <p:nvPr/>
        </p:nvSpPr>
        <p:spPr>
          <a:xfrm>
            <a:off x="4267200" y="6324600"/>
            <a:ext cx="1143000" cy="304800"/>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TOPICS</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62200"/>
            <a:ext cx="8229600" cy="1143000"/>
          </a:xfrm>
        </p:spPr>
        <p:txBody>
          <a:bodyPr>
            <a:noAutofit/>
          </a:bodyPr>
          <a:lstStyle/>
          <a:p>
            <a:r>
              <a:rPr lang="en-US" sz="13800" dirty="0"/>
              <a:t>S H S 1</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l="21339" t="21182" r="22724" b="27340"/>
          <a:stretch>
            <a:fillRect/>
          </a:stretch>
        </p:blipFill>
        <p:spPr bwMode="auto">
          <a:xfrm>
            <a:off x="152400" y="381000"/>
            <a:ext cx="8686800" cy="5715000"/>
          </a:xfrm>
          <a:prstGeom prst="rect">
            <a:avLst/>
          </a:prstGeom>
          <a:noFill/>
          <a:ln w="9525">
            <a:noFill/>
            <a:miter lim="800000"/>
            <a:headEnd/>
            <a:tailEnd/>
          </a:ln>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l="22127" t="34272" r="23002" b="44901"/>
          <a:stretch>
            <a:fillRect/>
          </a:stretch>
        </p:blipFill>
        <p:spPr bwMode="auto">
          <a:xfrm>
            <a:off x="228600" y="1676400"/>
            <a:ext cx="8534398" cy="2819400"/>
          </a:xfrm>
          <a:prstGeom prst="rect">
            <a:avLst/>
          </a:prstGeom>
          <a:noFill/>
          <a:ln w="9525">
            <a:noFill/>
            <a:miter lim="800000"/>
            <a:headEnd/>
            <a:tailEnd/>
          </a:ln>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2543" t="23892" r="22765" b="36276"/>
          <a:stretch>
            <a:fillRect/>
          </a:stretch>
        </p:blipFill>
        <p:spPr bwMode="auto">
          <a:xfrm>
            <a:off x="228600" y="914400"/>
            <a:ext cx="8763000" cy="3581400"/>
          </a:xfrm>
          <a:prstGeom prst="rect">
            <a:avLst/>
          </a:prstGeom>
          <a:noFill/>
          <a:ln w="9525">
            <a:noFill/>
            <a:miter lim="800000"/>
            <a:headEnd/>
            <a:tailEnd/>
          </a:ln>
        </p:spPr>
      </p:pic>
      <p:sp>
        <p:nvSpPr>
          <p:cNvPr id="5" name="Rounded Rectangle 4">
            <a:hlinkClick r:id="rId3" action="ppaction://hlinksldjump">
              <a:snd r:embed="rId4" name="click.wav"/>
            </a:hlinkClick>
          </p:cNvPr>
          <p:cNvSpPr/>
          <p:nvPr/>
        </p:nvSpPr>
        <p:spPr>
          <a:xfrm>
            <a:off x="3886200" y="6400800"/>
            <a:ext cx="1143000" cy="304800"/>
          </a:xfrm>
          <a:prstGeom prst="roundRect">
            <a:avLst/>
          </a:prstGeom>
          <a:solidFill>
            <a:schemeClr val="accent1">
              <a:lumMod val="50000"/>
            </a:schemeClr>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ln w="18415" cmpd="sng">
                  <a:solidFill>
                    <a:srgbClr val="FFFFFF"/>
                  </a:solidFill>
                  <a:prstDash val="solid"/>
                </a:ln>
                <a:solidFill>
                  <a:schemeClr val="accent2">
                    <a:lumMod val="60000"/>
                    <a:lumOff val="40000"/>
                  </a:schemeClr>
                </a:solidFill>
                <a:effectLst>
                  <a:outerShdw blurRad="63500" dir="3600000" algn="tl" rotWithShape="0">
                    <a:srgbClr val="000000">
                      <a:alpha val="70000"/>
                    </a:srgbClr>
                  </a:outerShdw>
                </a:effectLst>
              </a:rPr>
              <a:t>TOPICS</a:t>
            </a:r>
          </a:p>
        </p:txBody>
      </p:sp>
    </p:spTree>
  </p:cSld>
  <p:clrMapOvr>
    <a:masterClrMapping/>
  </p:clrMapOvr>
  <p:transition>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168</TotalTime>
  <Words>167</Words>
  <Application>Microsoft Office PowerPoint</Application>
  <PresentationFormat>On-screen Show (4:3)</PresentationFormat>
  <Paragraphs>35</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Century Gothic</vt:lpstr>
      <vt:lpstr>Eras Bd BT</vt:lpstr>
      <vt:lpstr>Fujiyama</vt:lpstr>
      <vt:lpstr>FuturaTEEBolCon</vt:lpstr>
      <vt:lpstr>Pricedown</vt:lpstr>
      <vt:lpstr>Verdana</vt:lpstr>
      <vt:lpstr>Wingdings 2</vt:lpstr>
      <vt:lpstr>Verve</vt:lpstr>
      <vt:lpstr>ELECTIVE ICT</vt:lpstr>
      <vt:lpstr>PowerPoint Presentation</vt:lpstr>
      <vt:lpstr>SCOPE OF CONTENT </vt:lpstr>
      <vt:lpstr>The themes of this course are as follows:</vt:lpstr>
      <vt:lpstr>The themes of this course are as follows : cont’</vt:lpstr>
      <vt:lpstr>S H S 1</vt:lpstr>
      <vt:lpstr>PowerPoint Presentation</vt:lpstr>
      <vt:lpstr>PowerPoint Presentation</vt:lpstr>
      <vt:lpstr>PowerPoint Presentation</vt:lpstr>
      <vt:lpstr>S H S 2</vt:lpstr>
      <vt:lpstr>PowerPoint Presentation</vt:lpstr>
      <vt:lpstr>PowerPoint Presentation</vt:lpstr>
      <vt:lpstr>PowerPoint Presentation</vt:lpstr>
      <vt:lpstr>PowerPoint Presentation</vt:lpstr>
      <vt:lpstr>S H S 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ELECTIVE ICT</dc:title>
  <dc:creator>Windows User</dc:creator>
  <cp:lastModifiedBy>Como, Marina</cp:lastModifiedBy>
  <cp:revision>28</cp:revision>
  <dcterms:created xsi:type="dcterms:W3CDTF">2018-08-30T10:54:30Z</dcterms:created>
  <dcterms:modified xsi:type="dcterms:W3CDTF">2019-03-05T17:42:50Z</dcterms:modified>
</cp:coreProperties>
</file>