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326" r:id="rId3"/>
    <p:sldId id="334" r:id="rId4"/>
    <p:sldId id="329" r:id="rId5"/>
    <p:sldId id="333" r:id="rId6"/>
    <p:sldId id="337" r:id="rId7"/>
    <p:sldId id="339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9D2"/>
    <a:srgbClr val="9F615E"/>
    <a:srgbClr val="59AECD"/>
    <a:srgbClr val="A7B98B"/>
    <a:srgbClr val="B6B357"/>
    <a:srgbClr val="B2ACAB"/>
    <a:srgbClr val="D3D1CF"/>
    <a:srgbClr val="8F8A86"/>
    <a:srgbClr val="FDFBFB"/>
    <a:srgbClr val="997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9" autoAdjust="0"/>
    <p:restoredTop sz="94361" autoAdjust="0"/>
  </p:normalViewPr>
  <p:slideViewPr>
    <p:cSldViewPr showGuides="1">
      <p:cViewPr varScale="1">
        <p:scale>
          <a:sx n="101" d="100"/>
          <a:sy n="101" d="100"/>
        </p:scale>
        <p:origin x="1464" y="108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pobrien@wpi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534400" cy="2286000"/>
          </a:xfrm>
        </p:spPr>
        <p:txBody>
          <a:bodyPr/>
          <a:lstStyle/>
          <a:p>
            <a:r>
              <a:rPr lang="en-US" sz="3600" dirty="0"/>
              <a:t>Steam Pipe Replacement to Impede Traffic between Riley &amp; Daniels Halls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November 26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– December 14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6858000" cy="990600"/>
          </a:xfrm>
        </p:spPr>
        <p:txBody>
          <a:bodyPr/>
          <a:lstStyle/>
          <a:p>
            <a:r>
              <a:rPr lang="en-US" dirty="0"/>
              <a:t>November </a:t>
            </a:r>
            <a:r>
              <a:rPr lang="en-US" dirty="0" smtClean="0"/>
              <a:t>20, </a:t>
            </a:r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Steam </a:t>
            </a:r>
            <a:r>
              <a:rPr lang="en-US" sz="2800" dirty="0"/>
              <a:t>Utility </a:t>
            </a:r>
            <a:r>
              <a:rPr lang="en-US" sz="2800" dirty="0" smtClean="0"/>
              <a:t>Replacement</a:t>
            </a:r>
            <a:br>
              <a:rPr lang="en-US" sz="2800" dirty="0" smtClean="0"/>
            </a:br>
            <a:r>
              <a:rPr lang="en-US" sz="2800" dirty="0" smtClean="0"/>
              <a:t>Project Description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" y="15240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The Steam Utility Piping between Riley &amp; Daniels Halls has developed a leak.  We will begin the pipe replacement work on Monday November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en-US" b="1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with expected completion by December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en-US" b="1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While all Riley &amp; Daniels Halls entrances will remain open, the following will be impacted: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Pedestrian and Vehicle access will be blocked in between Riley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&amp; Daniels Halls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Riley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Hall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Accessible Ramp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will be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closed</a:t>
            </a:r>
          </a:p>
          <a:p>
            <a:pPr marL="800100" lvl="1" indent="-342900">
              <a:buFont typeface="+mj-lt"/>
              <a:buAutoNum type="arabicPeriod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This work will not disrupt heating services to those residence halls during the remainder of the term; we will perform the final steam piping connections during the winter term break, and Riley &amp; Daniels Halls will be without heat for two days within that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timeframe (December 22</a:t>
            </a:r>
            <a:r>
              <a:rPr lang="en-US" b="1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– 24</a:t>
            </a:r>
            <a:r>
              <a:rPr lang="en-US" b="1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Please contact </a:t>
            </a:r>
            <a:r>
              <a:rPr lang="en-US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rpobrien@wpi.edu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 with questions or for assistance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4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Steam </a:t>
            </a:r>
            <a:r>
              <a:rPr lang="en-US" sz="2800" dirty="0"/>
              <a:t>Utility </a:t>
            </a:r>
            <a:r>
              <a:rPr lang="en-US" sz="2800" dirty="0" smtClean="0"/>
              <a:t>Replacement</a:t>
            </a:r>
            <a:br>
              <a:rPr lang="en-US" sz="2800" dirty="0" smtClean="0"/>
            </a:br>
            <a:r>
              <a:rPr lang="en-US" sz="2800" dirty="0" smtClean="0"/>
              <a:t>Project Locus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371600"/>
            <a:ext cx="8390863" cy="4876800"/>
            <a:chOff x="457200" y="1371600"/>
            <a:chExt cx="8390863" cy="487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371600"/>
              <a:ext cx="8390863" cy="4876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 rot="613298">
              <a:off x="4796832" y="4271159"/>
              <a:ext cx="763428" cy="559359"/>
            </a:xfrm>
            <a:prstGeom prst="rect">
              <a:avLst/>
            </a:prstGeom>
            <a:solidFill>
              <a:srgbClr val="C00000">
                <a:alpha val="45000"/>
              </a:srgbClr>
            </a:solidFill>
            <a:ln w="38100" cap="sq" algn="ctr">
              <a:solidFill>
                <a:srgbClr val="C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3558298"/>
              <a:ext cx="2447641" cy="1020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Steam Utility Replacement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03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Temporary Campus Impacts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1385" y="1300365"/>
            <a:ext cx="7162800" cy="5148960"/>
            <a:chOff x="461385" y="1300365"/>
            <a:chExt cx="7162800" cy="5148960"/>
          </a:xfrm>
        </p:grpSpPr>
        <p:grpSp>
          <p:nvGrpSpPr>
            <p:cNvPr id="22" name="Group 21"/>
            <p:cNvGrpSpPr/>
            <p:nvPr/>
          </p:nvGrpSpPr>
          <p:grpSpPr>
            <a:xfrm>
              <a:off x="461385" y="1300365"/>
              <a:ext cx="7162800" cy="5148960"/>
              <a:chOff x="461385" y="1300365"/>
              <a:chExt cx="7162800" cy="51489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1385" y="1300365"/>
                <a:ext cx="7162800" cy="5148960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 bwMode="auto">
              <a:xfrm>
                <a:off x="2373311" y="3703418"/>
                <a:ext cx="1579779" cy="1014429"/>
              </a:xfrm>
              <a:custGeom>
                <a:avLst/>
                <a:gdLst>
                  <a:gd name="connsiteX0" fmla="*/ 1333500 w 1333500"/>
                  <a:gd name="connsiteY0" fmla="*/ 6350 h 866775"/>
                  <a:gd name="connsiteX1" fmla="*/ 1333500 w 1333500"/>
                  <a:gd name="connsiteY1" fmla="*/ 6350 h 866775"/>
                  <a:gd name="connsiteX2" fmla="*/ 1304925 w 1333500"/>
                  <a:gd name="connsiteY2" fmla="*/ 3175 h 866775"/>
                  <a:gd name="connsiteX3" fmla="*/ 1295400 w 1333500"/>
                  <a:gd name="connsiteY3" fmla="*/ 0 h 866775"/>
                  <a:gd name="connsiteX4" fmla="*/ 1158875 w 1333500"/>
                  <a:gd name="connsiteY4" fmla="*/ 6350 h 866775"/>
                  <a:gd name="connsiteX5" fmla="*/ 1149350 w 1333500"/>
                  <a:gd name="connsiteY5" fmla="*/ 9525 h 866775"/>
                  <a:gd name="connsiteX6" fmla="*/ 1136650 w 1333500"/>
                  <a:gd name="connsiteY6" fmla="*/ 12700 h 866775"/>
                  <a:gd name="connsiteX7" fmla="*/ 1117600 w 1333500"/>
                  <a:gd name="connsiteY7" fmla="*/ 19050 h 866775"/>
                  <a:gd name="connsiteX8" fmla="*/ 1092200 w 1333500"/>
                  <a:gd name="connsiteY8" fmla="*/ 15875 h 866775"/>
                  <a:gd name="connsiteX9" fmla="*/ 1092200 w 1333500"/>
                  <a:gd name="connsiteY9" fmla="*/ 844550 h 866775"/>
                  <a:gd name="connsiteX10" fmla="*/ 0 w 1333500"/>
                  <a:gd name="connsiteY10" fmla="*/ 866775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0" h="866775">
                    <a:moveTo>
                      <a:pt x="1333500" y="6350"/>
                    </a:moveTo>
                    <a:lnTo>
                      <a:pt x="1333500" y="6350"/>
                    </a:lnTo>
                    <a:cubicBezTo>
                      <a:pt x="1323975" y="5292"/>
                      <a:pt x="1314378" y="4751"/>
                      <a:pt x="1304925" y="3175"/>
                    </a:cubicBezTo>
                    <a:cubicBezTo>
                      <a:pt x="1301624" y="2625"/>
                      <a:pt x="1298747" y="0"/>
                      <a:pt x="1295400" y="0"/>
                    </a:cubicBezTo>
                    <a:cubicBezTo>
                      <a:pt x="1275334" y="0"/>
                      <a:pt x="1184189" y="5018"/>
                      <a:pt x="1158875" y="6350"/>
                    </a:cubicBezTo>
                    <a:cubicBezTo>
                      <a:pt x="1155700" y="7408"/>
                      <a:pt x="1152568" y="8606"/>
                      <a:pt x="1149350" y="9525"/>
                    </a:cubicBezTo>
                    <a:cubicBezTo>
                      <a:pt x="1145154" y="10724"/>
                      <a:pt x="1140830" y="11446"/>
                      <a:pt x="1136650" y="12700"/>
                    </a:cubicBezTo>
                    <a:cubicBezTo>
                      <a:pt x="1130239" y="14623"/>
                      <a:pt x="1117600" y="19050"/>
                      <a:pt x="1117600" y="19050"/>
                    </a:cubicBezTo>
                    <a:cubicBezTo>
                      <a:pt x="1091173" y="12443"/>
                      <a:pt x="1092200" y="3973"/>
                      <a:pt x="1092200" y="15875"/>
                    </a:cubicBezTo>
                    <a:lnTo>
                      <a:pt x="1092200" y="844550"/>
                    </a:lnTo>
                    <a:lnTo>
                      <a:pt x="0" y="866775"/>
                    </a:lnTo>
                  </a:path>
                </a:pathLst>
              </a:custGeom>
              <a:noFill/>
              <a:ln w="22225" cap="sq" algn="ctr">
                <a:solidFill>
                  <a:srgbClr val="C00000"/>
                </a:solidFill>
                <a:prstDash val="lgDash"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371601" y="2514601"/>
                <a:ext cx="2895600" cy="880892"/>
              </a:xfrm>
              <a:custGeom>
                <a:avLst/>
                <a:gdLst>
                  <a:gd name="connsiteX0" fmla="*/ 2244725 w 2247900"/>
                  <a:gd name="connsiteY0" fmla="*/ 238125 h 752475"/>
                  <a:gd name="connsiteX1" fmla="*/ 2247900 w 2247900"/>
                  <a:gd name="connsiteY1" fmla="*/ 0 h 752475"/>
                  <a:gd name="connsiteX2" fmla="*/ 19050 w 2247900"/>
                  <a:gd name="connsiteY2" fmla="*/ 0 h 752475"/>
                  <a:gd name="connsiteX3" fmla="*/ 0 w 2247900"/>
                  <a:gd name="connsiteY3" fmla="*/ 752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900" h="752475">
                    <a:moveTo>
                      <a:pt x="2244725" y="238125"/>
                    </a:moveTo>
                    <a:cubicBezTo>
                      <a:pt x="2245783" y="158750"/>
                      <a:pt x="2246842" y="79375"/>
                      <a:pt x="2247900" y="0"/>
                    </a:cubicBezTo>
                    <a:lnTo>
                      <a:pt x="19050" y="0"/>
                    </a:lnTo>
                    <a:lnTo>
                      <a:pt x="0" y="752475"/>
                    </a:lnTo>
                  </a:path>
                </a:pathLst>
              </a:custGeom>
              <a:noFill/>
              <a:ln w="22225" cap="sq" algn="ctr">
                <a:solidFill>
                  <a:srgbClr val="C00000"/>
                </a:solidFill>
                <a:prstDash val="lgDash"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576080" y="3088015"/>
                <a:ext cx="2464910" cy="320218"/>
              </a:xfrm>
              <a:custGeom>
                <a:avLst/>
                <a:gdLst>
                  <a:gd name="connsiteX0" fmla="*/ 1841500 w 1854200"/>
                  <a:gd name="connsiteY0" fmla="*/ 34925 h 206375"/>
                  <a:gd name="connsiteX1" fmla="*/ 6350 w 1854200"/>
                  <a:gd name="connsiteY1" fmla="*/ 0 h 206375"/>
                  <a:gd name="connsiteX2" fmla="*/ 0 w 1854200"/>
                  <a:gd name="connsiteY2" fmla="*/ 190500 h 206375"/>
                  <a:gd name="connsiteX3" fmla="*/ 127000 w 1854200"/>
                  <a:gd name="connsiteY3" fmla="*/ 206375 h 206375"/>
                  <a:gd name="connsiteX4" fmla="*/ 130175 w 1854200"/>
                  <a:gd name="connsiteY4" fmla="*/ 123825 h 206375"/>
                  <a:gd name="connsiteX5" fmla="*/ 1854200 w 1854200"/>
                  <a:gd name="connsiteY5" fmla="*/ 161925 h 206375"/>
                  <a:gd name="connsiteX6" fmla="*/ 1841500 w 1854200"/>
                  <a:gd name="connsiteY6" fmla="*/ 34925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4200" h="206375">
                    <a:moveTo>
                      <a:pt x="1841500" y="34925"/>
                    </a:moveTo>
                    <a:lnTo>
                      <a:pt x="6350" y="0"/>
                    </a:lnTo>
                    <a:lnTo>
                      <a:pt x="0" y="190500"/>
                    </a:lnTo>
                    <a:lnTo>
                      <a:pt x="127000" y="206375"/>
                    </a:lnTo>
                    <a:lnTo>
                      <a:pt x="130175" y="123825"/>
                    </a:lnTo>
                    <a:lnTo>
                      <a:pt x="1854200" y="161925"/>
                    </a:lnTo>
                    <a:lnTo>
                      <a:pt x="1841500" y="34925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28499" y="1719632"/>
                <a:ext cx="2808175" cy="680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Handicap Accessible Parking Remains Open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67350" y="2990850"/>
                <a:ext cx="2530475" cy="651314"/>
              </a:xfrm>
              <a:prstGeom prst="rect">
                <a:avLst/>
              </a:prstGeom>
              <a:solidFill>
                <a:srgbClr val="C00000">
                  <a:alpha val="45000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Accessible Ramp is Closed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5800" y="4658546"/>
                <a:ext cx="2438400" cy="708971"/>
              </a:xfrm>
              <a:prstGeom prst="rect">
                <a:avLst/>
              </a:prstGeom>
              <a:solidFill>
                <a:srgbClr val="C00000">
                  <a:alpha val="45000"/>
                </a:srgbClr>
              </a:solidFill>
            </p:spPr>
            <p:txBody>
              <a:bodyPr wrap="square" rtlCol="0">
                <a:no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Riley Hall Entrance Remains Open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05783" y="2194384"/>
                <a:ext cx="1882775" cy="41191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Construction Fence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73200" y="2835610"/>
              <a:ext cx="1815358" cy="2702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New Steam Utility</a:t>
              </a:r>
            </a:p>
          </p:txBody>
        </p:sp>
      </p:grpSp>
      <p:cxnSp>
        <p:nvCxnSpPr>
          <p:cNvPr id="6" name="Straight Arrow Connector 5"/>
          <p:cNvCxnSpPr>
            <a:stCxn id="11" idx="1"/>
          </p:cNvCxnSpPr>
          <p:nvPr/>
        </p:nvCxnSpPr>
        <p:spPr>
          <a:xfrm flipH="1">
            <a:off x="3886200" y="3316507"/>
            <a:ext cx="681150" cy="155034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 flipV="1">
            <a:off x="3807361" y="3903661"/>
            <a:ext cx="688439" cy="1109371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1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61385" y="1300365"/>
            <a:ext cx="7162800" cy="5148960"/>
            <a:chOff x="461385" y="1300365"/>
            <a:chExt cx="7162800" cy="5148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385" y="1300365"/>
              <a:ext cx="7162800" cy="514896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 bwMode="auto">
            <a:xfrm>
              <a:off x="2373311" y="3703418"/>
              <a:ext cx="1579779" cy="1014429"/>
            </a:xfrm>
            <a:custGeom>
              <a:avLst/>
              <a:gdLst>
                <a:gd name="connsiteX0" fmla="*/ 1333500 w 1333500"/>
                <a:gd name="connsiteY0" fmla="*/ 6350 h 866775"/>
                <a:gd name="connsiteX1" fmla="*/ 1333500 w 1333500"/>
                <a:gd name="connsiteY1" fmla="*/ 6350 h 866775"/>
                <a:gd name="connsiteX2" fmla="*/ 1304925 w 1333500"/>
                <a:gd name="connsiteY2" fmla="*/ 3175 h 866775"/>
                <a:gd name="connsiteX3" fmla="*/ 1295400 w 1333500"/>
                <a:gd name="connsiteY3" fmla="*/ 0 h 866775"/>
                <a:gd name="connsiteX4" fmla="*/ 1158875 w 1333500"/>
                <a:gd name="connsiteY4" fmla="*/ 6350 h 866775"/>
                <a:gd name="connsiteX5" fmla="*/ 1149350 w 1333500"/>
                <a:gd name="connsiteY5" fmla="*/ 9525 h 866775"/>
                <a:gd name="connsiteX6" fmla="*/ 1136650 w 1333500"/>
                <a:gd name="connsiteY6" fmla="*/ 12700 h 866775"/>
                <a:gd name="connsiteX7" fmla="*/ 1117600 w 1333500"/>
                <a:gd name="connsiteY7" fmla="*/ 19050 h 866775"/>
                <a:gd name="connsiteX8" fmla="*/ 1092200 w 1333500"/>
                <a:gd name="connsiteY8" fmla="*/ 15875 h 866775"/>
                <a:gd name="connsiteX9" fmla="*/ 1092200 w 1333500"/>
                <a:gd name="connsiteY9" fmla="*/ 844550 h 866775"/>
                <a:gd name="connsiteX10" fmla="*/ 0 w 1333500"/>
                <a:gd name="connsiteY10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866775">
                  <a:moveTo>
                    <a:pt x="1333500" y="6350"/>
                  </a:moveTo>
                  <a:lnTo>
                    <a:pt x="1333500" y="6350"/>
                  </a:lnTo>
                  <a:cubicBezTo>
                    <a:pt x="1323975" y="5292"/>
                    <a:pt x="1314378" y="4751"/>
                    <a:pt x="1304925" y="3175"/>
                  </a:cubicBezTo>
                  <a:cubicBezTo>
                    <a:pt x="1301624" y="2625"/>
                    <a:pt x="1298747" y="0"/>
                    <a:pt x="1295400" y="0"/>
                  </a:cubicBezTo>
                  <a:cubicBezTo>
                    <a:pt x="1275334" y="0"/>
                    <a:pt x="1184189" y="5018"/>
                    <a:pt x="1158875" y="6350"/>
                  </a:cubicBezTo>
                  <a:cubicBezTo>
                    <a:pt x="1155700" y="7408"/>
                    <a:pt x="1152568" y="8606"/>
                    <a:pt x="1149350" y="9525"/>
                  </a:cubicBezTo>
                  <a:cubicBezTo>
                    <a:pt x="1145154" y="10724"/>
                    <a:pt x="1140830" y="11446"/>
                    <a:pt x="1136650" y="12700"/>
                  </a:cubicBezTo>
                  <a:cubicBezTo>
                    <a:pt x="1130239" y="14623"/>
                    <a:pt x="1117600" y="19050"/>
                    <a:pt x="1117600" y="19050"/>
                  </a:cubicBezTo>
                  <a:cubicBezTo>
                    <a:pt x="1091173" y="12443"/>
                    <a:pt x="1092200" y="3973"/>
                    <a:pt x="1092200" y="15875"/>
                  </a:cubicBezTo>
                  <a:lnTo>
                    <a:pt x="1092200" y="844550"/>
                  </a:lnTo>
                  <a:lnTo>
                    <a:pt x="0" y="866775"/>
                  </a:lnTo>
                </a:path>
              </a:pathLst>
            </a:custGeom>
            <a:noFill/>
            <a:ln w="22225" cap="sq" algn="ctr">
              <a:solidFill>
                <a:srgbClr val="C0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371601" y="2514601"/>
              <a:ext cx="2895600" cy="880892"/>
            </a:xfrm>
            <a:custGeom>
              <a:avLst/>
              <a:gdLst>
                <a:gd name="connsiteX0" fmla="*/ 2244725 w 2247900"/>
                <a:gd name="connsiteY0" fmla="*/ 238125 h 752475"/>
                <a:gd name="connsiteX1" fmla="*/ 2247900 w 2247900"/>
                <a:gd name="connsiteY1" fmla="*/ 0 h 752475"/>
                <a:gd name="connsiteX2" fmla="*/ 19050 w 2247900"/>
                <a:gd name="connsiteY2" fmla="*/ 0 h 752475"/>
                <a:gd name="connsiteX3" fmla="*/ 0 w 2247900"/>
                <a:gd name="connsiteY3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752475">
                  <a:moveTo>
                    <a:pt x="2244725" y="238125"/>
                  </a:moveTo>
                  <a:cubicBezTo>
                    <a:pt x="2245783" y="158750"/>
                    <a:pt x="2246842" y="79375"/>
                    <a:pt x="2247900" y="0"/>
                  </a:cubicBezTo>
                  <a:lnTo>
                    <a:pt x="19050" y="0"/>
                  </a:lnTo>
                  <a:lnTo>
                    <a:pt x="0" y="752475"/>
                  </a:lnTo>
                </a:path>
              </a:pathLst>
            </a:custGeom>
            <a:noFill/>
            <a:ln w="22225" cap="sq" algn="ctr">
              <a:solidFill>
                <a:srgbClr val="C0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783" y="2194384"/>
              <a:ext cx="1882775" cy="4119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Construction Fence</a:t>
              </a:r>
            </a:p>
          </p:txBody>
        </p:sp>
      </p:grpSp>
      <p:sp>
        <p:nvSpPr>
          <p:cNvPr id="28" name="Freeform 27"/>
          <p:cNvSpPr/>
          <p:nvPr/>
        </p:nvSpPr>
        <p:spPr bwMode="auto">
          <a:xfrm>
            <a:off x="1336966" y="2509507"/>
            <a:ext cx="2895600" cy="2235391"/>
          </a:xfrm>
          <a:custGeom>
            <a:avLst/>
            <a:gdLst>
              <a:gd name="connsiteX0" fmla="*/ 0 w 2867891"/>
              <a:gd name="connsiteY0" fmla="*/ 872836 h 2167247"/>
              <a:gd name="connsiteX1" fmla="*/ 53439 w 2867891"/>
              <a:gd name="connsiteY1" fmla="*/ 23750 h 2167247"/>
              <a:gd name="connsiteX2" fmla="*/ 2867891 w 2867891"/>
              <a:gd name="connsiteY2" fmla="*/ 0 h 2167247"/>
              <a:gd name="connsiteX3" fmla="*/ 2856015 w 2867891"/>
              <a:gd name="connsiteY3" fmla="*/ 374073 h 2167247"/>
              <a:gd name="connsiteX4" fmla="*/ 2850078 w 2867891"/>
              <a:gd name="connsiteY4" fmla="*/ 457200 h 2167247"/>
              <a:gd name="connsiteX5" fmla="*/ 2832265 w 2867891"/>
              <a:gd name="connsiteY5" fmla="*/ 641267 h 2167247"/>
              <a:gd name="connsiteX6" fmla="*/ 2636322 w 2867891"/>
              <a:gd name="connsiteY6" fmla="*/ 623454 h 2167247"/>
              <a:gd name="connsiteX7" fmla="*/ 2571007 w 2867891"/>
              <a:gd name="connsiteY7" fmla="*/ 1169719 h 2167247"/>
              <a:gd name="connsiteX8" fmla="*/ 2268187 w 2867891"/>
              <a:gd name="connsiteY8" fmla="*/ 1187532 h 2167247"/>
              <a:gd name="connsiteX9" fmla="*/ 2250374 w 2867891"/>
              <a:gd name="connsiteY9" fmla="*/ 2161309 h 2167247"/>
              <a:gd name="connsiteX10" fmla="*/ 1039091 w 2867891"/>
              <a:gd name="connsiteY10" fmla="*/ 2167247 h 2167247"/>
              <a:gd name="connsiteX11" fmla="*/ 967839 w 2867891"/>
              <a:gd name="connsiteY11" fmla="*/ 1472540 h 2167247"/>
              <a:gd name="connsiteX12" fmla="*/ 872836 w 2867891"/>
              <a:gd name="connsiteY12" fmla="*/ 1300348 h 2167247"/>
              <a:gd name="connsiteX13" fmla="*/ 682831 w 2867891"/>
              <a:gd name="connsiteY13" fmla="*/ 967839 h 2167247"/>
              <a:gd name="connsiteX14" fmla="*/ 575953 w 2867891"/>
              <a:gd name="connsiteY14" fmla="*/ 920337 h 2167247"/>
              <a:gd name="connsiteX15" fmla="*/ 415636 w 2867891"/>
              <a:gd name="connsiteY15" fmla="*/ 890649 h 2167247"/>
              <a:gd name="connsiteX16" fmla="*/ 0 w 2867891"/>
              <a:gd name="connsiteY16" fmla="*/ 872836 h 216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7891" h="2167247">
                <a:moveTo>
                  <a:pt x="0" y="872836"/>
                </a:moveTo>
                <a:lnTo>
                  <a:pt x="53439" y="23750"/>
                </a:lnTo>
                <a:lnTo>
                  <a:pt x="2867891" y="0"/>
                </a:lnTo>
                <a:lnTo>
                  <a:pt x="2856015" y="374073"/>
                </a:lnTo>
                <a:cubicBezTo>
                  <a:pt x="2849749" y="449270"/>
                  <a:pt x="2850078" y="421492"/>
                  <a:pt x="2850078" y="457200"/>
                </a:cubicBezTo>
                <a:lnTo>
                  <a:pt x="2832265" y="641267"/>
                </a:lnTo>
                <a:lnTo>
                  <a:pt x="2636322" y="623454"/>
                </a:lnTo>
                <a:lnTo>
                  <a:pt x="2571007" y="1169719"/>
                </a:lnTo>
                <a:lnTo>
                  <a:pt x="2268187" y="1187532"/>
                </a:lnTo>
                <a:lnTo>
                  <a:pt x="2250374" y="2161309"/>
                </a:lnTo>
                <a:lnTo>
                  <a:pt x="1039091" y="2167247"/>
                </a:lnTo>
                <a:lnTo>
                  <a:pt x="967839" y="1472540"/>
                </a:lnTo>
                <a:lnTo>
                  <a:pt x="872836" y="1300348"/>
                </a:lnTo>
                <a:lnTo>
                  <a:pt x="682831" y="967839"/>
                </a:lnTo>
                <a:lnTo>
                  <a:pt x="575953" y="920337"/>
                </a:lnTo>
                <a:lnTo>
                  <a:pt x="415636" y="890649"/>
                </a:lnTo>
                <a:lnTo>
                  <a:pt x="0" y="872836"/>
                </a:lnTo>
                <a:close/>
              </a:path>
            </a:pathLst>
          </a:custGeom>
          <a:solidFill>
            <a:srgbClr val="C00000">
              <a:alpha val="35000"/>
            </a:srgbClr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Temporary Pedestrian Routes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95691" y="3886200"/>
            <a:ext cx="0" cy="381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95691" y="4488257"/>
            <a:ext cx="0" cy="381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88558" y="5105400"/>
            <a:ext cx="0" cy="381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276600" y="4873624"/>
            <a:ext cx="381000" cy="1588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03043" y="4870104"/>
            <a:ext cx="381000" cy="1588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29487" y="4870104"/>
            <a:ext cx="381000" cy="1588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23357" y="5715000"/>
            <a:ext cx="62843" cy="3810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9300" y="2212197"/>
            <a:ext cx="2564039" cy="912003"/>
          </a:xfrm>
          <a:prstGeom prst="rect">
            <a:avLst/>
          </a:prstGeom>
          <a:solidFill>
            <a:srgbClr val="C00000">
              <a:alpha val="45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No Pedestrian Access Through Construction Area</a:t>
            </a:r>
          </a:p>
        </p:txBody>
      </p:sp>
      <p:cxnSp>
        <p:nvCxnSpPr>
          <p:cNvPr id="33" name="Straight Arrow Connector 32"/>
          <p:cNvCxnSpPr>
            <a:endCxn id="28" idx="2"/>
          </p:cNvCxnSpPr>
          <p:nvPr/>
        </p:nvCxnSpPr>
        <p:spPr>
          <a:xfrm flipH="1" flipV="1">
            <a:off x="4232566" y="2509507"/>
            <a:ext cx="542099" cy="260744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33526" y="4854749"/>
            <a:ext cx="2272505" cy="599254"/>
          </a:xfrm>
          <a:prstGeom prst="rect">
            <a:avLst/>
          </a:prstGeom>
          <a:solidFill>
            <a:srgbClr val="C00000">
              <a:alpha val="45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Pedestrian Access Routes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1597230" y="3124200"/>
            <a:ext cx="2441369" cy="284018"/>
          </a:xfrm>
          <a:custGeom>
            <a:avLst/>
            <a:gdLst>
              <a:gd name="connsiteX0" fmla="*/ 2351314 w 2398816"/>
              <a:gd name="connsiteY0" fmla="*/ 59376 h 237506"/>
              <a:gd name="connsiteX1" fmla="*/ 0 w 2398816"/>
              <a:gd name="connsiteY1" fmla="*/ 0 h 237506"/>
              <a:gd name="connsiteX2" fmla="*/ 11875 w 2398816"/>
              <a:gd name="connsiteY2" fmla="*/ 219693 h 237506"/>
              <a:gd name="connsiteX3" fmla="*/ 195943 w 2398816"/>
              <a:gd name="connsiteY3" fmla="*/ 237506 h 237506"/>
              <a:gd name="connsiteX4" fmla="*/ 195943 w 2398816"/>
              <a:gd name="connsiteY4" fmla="*/ 154379 h 237506"/>
              <a:gd name="connsiteX5" fmla="*/ 2398816 w 2398816"/>
              <a:gd name="connsiteY5" fmla="*/ 195943 h 237506"/>
              <a:gd name="connsiteX6" fmla="*/ 2351314 w 2398816"/>
              <a:gd name="connsiteY6" fmla="*/ 59376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816" h="237506">
                <a:moveTo>
                  <a:pt x="2351314" y="59376"/>
                </a:moveTo>
                <a:lnTo>
                  <a:pt x="0" y="0"/>
                </a:lnTo>
                <a:lnTo>
                  <a:pt x="11875" y="219693"/>
                </a:lnTo>
                <a:lnTo>
                  <a:pt x="195943" y="237506"/>
                </a:lnTo>
                <a:lnTo>
                  <a:pt x="195943" y="154379"/>
                </a:lnTo>
                <a:lnTo>
                  <a:pt x="2398816" y="195943"/>
                </a:lnTo>
                <a:lnTo>
                  <a:pt x="2351314" y="59376"/>
                </a:lnTo>
                <a:close/>
              </a:path>
            </a:pathLst>
          </a:custGeom>
          <a:solidFill>
            <a:srgbClr val="FFC0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0768" y="2874693"/>
            <a:ext cx="1756713" cy="254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New Steam Utility</a:t>
            </a:r>
          </a:p>
        </p:txBody>
      </p:sp>
      <p:cxnSp>
        <p:nvCxnSpPr>
          <p:cNvPr id="30" name="Straight Arrow Connector 29"/>
          <p:cNvCxnSpPr>
            <a:endCxn id="28" idx="7"/>
          </p:cNvCxnSpPr>
          <p:nvPr/>
        </p:nvCxnSpPr>
        <p:spPr>
          <a:xfrm flipH="1">
            <a:off x="3932814" y="2766952"/>
            <a:ext cx="841445" cy="949053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5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Temporary Emergency Vehicle Access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647700" y="1295400"/>
            <a:ext cx="7848599" cy="5186844"/>
            <a:chOff x="647700" y="1295400"/>
            <a:chExt cx="7848599" cy="5186844"/>
          </a:xfrm>
        </p:grpSpPr>
        <p:grpSp>
          <p:nvGrpSpPr>
            <p:cNvPr id="67" name="Group 66"/>
            <p:cNvGrpSpPr/>
            <p:nvPr/>
          </p:nvGrpSpPr>
          <p:grpSpPr>
            <a:xfrm>
              <a:off x="647700" y="1295400"/>
              <a:ext cx="7848599" cy="5186844"/>
              <a:chOff x="647700" y="1295400"/>
              <a:chExt cx="7848599" cy="518684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47700" y="1295400"/>
                <a:ext cx="7848599" cy="5186844"/>
                <a:chOff x="647700" y="1295400"/>
                <a:chExt cx="7848599" cy="518684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647700" y="1295400"/>
                  <a:ext cx="7848599" cy="5186844"/>
                  <a:chOff x="647700" y="1295400"/>
                  <a:chExt cx="7848599" cy="5186844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647700" y="1295400"/>
                    <a:ext cx="7848599" cy="5186844"/>
                    <a:chOff x="647700" y="1295400"/>
                    <a:chExt cx="7848599" cy="5186844"/>
                  </a:xfrm>
                </p:grpSpPr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647700" y="1295400"/>
                      <a:ext cx="7848599" cy="5186844"/>
                      <a:chOff x="647700" y="1295400"/>
                      <a:chExt cx="7848599" cy="5186844"/>
                    </a:xfrm>
                  </p:grpSpPr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647700" y="1295400"/>
                        <a:ext cx="7848599" cy="5186844"/>
                        <a:chOff x="647700" y="1295400"/>
                        <a:chExt cx="7848599" cy="5186844"/>
                      </a:xfrm>
                    </p:grpSpPr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647700" y="1295400"/>
                          <a:ext cx="7848599" cy="5186844"/>
                          <a:chOff x="647700" y="1295400"/>
                          <a:chExt cx="7848599" cy="5186844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647700" y="1295400"/>
                            <a:ext cx="7848599" cy="5186844"/>
                            <a:chOff x="647700" y="1295400"/>
                            <a:chExt cx="7848599" cy="5186844"/>
                          </a:xfrm>
                        </p:grpSpPr>
                        <p:grpSp>
                          <p:nvGrpSpPr>
                            <p:cNvPr id="18" name="Group 17"/>
                            <p:cNvGrpSpPr/>
                            <p:nvPr/>
                          </p:nvGrpSpPr>
                          <p:grpSpPr>
                            <a:xfrm>
                              <a:off x="647700" y="1295400"/>
                              <a:ext cx="7848599" cy="5186844"/>
                              <a:chOff x="647700" y="1295400"/>
                              <a:chExt cx="7848599" cy="5186844"/>
                            </a:xfrm>
                          </p:grpSpPr>
                          <p:grpSp>
                            <p:nvGrpSpPr>
                              <p:cNvPr id="15" name="Group 14"/>
                              <p:cNvGrpSpPr/>
                              <p:nvPr/>
                            </p:nvGrpSpPr>
                            <p:grpSpPr>
                              <a:xfrm>
                                <a:off x="647700" y="1295400"/>
                                <a:ext cx="7848599" cy="5186844"/>
                                <a:chOff x="647700" y="1295400"/>
                                <a:chExt cx="7848599" cy="5186844"/>
                              </a:xfrm>
                            </p:grpSpPr>
                            <p:grpSp>
                              <p:nvGrpSpPr>
                                <p:cNvPr id="12" name="Group 11"/>
                                <p:cNvGrpSpPr/>
                                <p:nvPr/>
                              </p:nvGrpSpPr>
                              <p:grpSpPr>
                                <a:xfrm>
                                  <a:off x="647700" y="1295400"/>
                                  <a:ext cx="7848599" cy="5186844"/>
                                  <a:chOff x="647700" y="1295400"/>
                                  <a:chExt cx="7848599" cy="5186844"/>
                                </a:xfrm>
                              </p:grpSpPr>
                              <p:pic>
                                <p:nvPicPr>
                                  <p:cNvPr id="4" name="Picture 3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47700" y="1295400"/>
                                    <a:ext cx="7848599" cy="518684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sp>
                                <p:nvSpPr>
                                  <p:cNvPr id="7" name="Oval 6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2895600" y="4343400"/>
                                    <a:ext cx="304800" cy="3048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E1D9D2"/>
                                  </a:solidFill>
                                  <a:ln w="12700" cap="sq" algn="ctr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wrap="none" rtlCol="0" anchor="ctr"/>
                                  <a:lstStyle/>
                                  <a:p>
                                    <a:pPr algn="ctr"/>
                                    <a:endParaRPr lang="en-US" sz="1600" dirty="0" smtClean="0">
                                      <a:solidFill>
                                        <a:schemeClr val="bg1"/>
                                      </a:solidFill>
                                      <a:latin typeface="+mn-lt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" name="Oval 7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4046889" y="4591196"/>
                                    <a:ext cx="304800" cy="3048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E1D9D2"/>
                                  </a:solidFill>
                                  <a:ln w="12700" cap="sq" algn="ctr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wrap="none" rtlCol="0" anchor="ctr"/>
                                  <a:lstStyle/>
                                  <a:p>
                                    <a:pPr algn="ctr"/>
                                    <a:endParaRPr lang="en-US" sz="1600" dirty="0" smtClean="0">
                                      <a:solidFill>
                                        <a:schemeClr val="bg1"/>
                                      </a:solidFill>
                                      <a:latin typeface="+mn-lt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" name="Oval 8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5759635" y="3491385"/>
                                    <a:ext cx="304800" cy="3048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E1D9D2"/>
                                  </a:solidFill>
                                  <a:ln w="12700" cap="sq" algn="ctr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wrap="none" rtlCol="0" anchor="ctr"/>
                                  <a:lstStyle/>
                                  <a:p>
                                    <a:pPr algn="ctr"/>
                                    <a:endParaRPr lang="en-US" sz="1600" dirty="0" smtClean="0">
                                      <a:solidFill>
                                        <a:schemeClr val="bg1"/>
                                      </a:solidFill>
                                      <a:latin typeface="+mn-lt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" name="Oval 9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6708363" y="4724986"/>
                                    <a:ext cx="304800" cy="3048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E1D9D2"/>
                                  </a:solidFill>
                                  <a:ln w="12700" cap="sq" algn="ctr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wrap="none" rtlCol="0" anchor="ctr"/>
                                  <a:lstStyle/>
                                  <a:p>
                                    <a:pPr algn="ctr"/>
                                    <a:endParaRPr lang="en-US" sz="1600" dirty="0" smtClean="0">
                                      <a:solidFill>
                                        <a:schemeClr val="bg1"/>
                                      </a:solidFill>
                                      <a:latin typeface="+mn-lt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1" name="Oval 10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5698422" y="4876800"/>
                                    <a:ext cx="304800" cy="3048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E1D9D2"/>
                                  </a:solidFill>
                                  <a:ln w="12700" cap="sq" algn="ctr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wrap="none" rtlCol="0" anchor="ctr"/>
                                  <a:lstStyle/>
                                  <a:p>
                                    <a:pPr algn="ctr"/>
                                    <a:endParaRPr lang="en-US" sz="1600" dirty="0" smtClean="0">
                                      <a:solidFill>
                                        <a:schemeClr val="bg1"/>
                                      </a:solidFill>
                                      <a:latin typeface="+mn-lt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3" name="Oval 12"/>
                                <p:cNvSpPr/>
                                <p:nvPr/>
                              </p:nvSpPr>
                              <p:spPr bwMode="auto">
                                <a:xfrm>
                                  <a:off x="3012220" y="2480975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" name="Oval 13"/>
                                <p:cNvSpPr/>
                                <p:nvPr/>
                              </p:nvSpPr>
                              <p:spPr bwMode="auto">
                                <a:xfrm>
                                  <a:off x="4513691" y="1768502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6" name="Oval 15"/>
                              <p:cNvSpPr/>
                              <p:nvPr/>
                            </p:nvSpPr>
                            <p:spPr bwMode="auto">
                              <a:xfrm>
                                <a:off x="5933382" y="1969358"/>
                                <a:ext cx="304800" cy="3048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E1D9D2"/>
                              </a:solidFill>
                              <a:ln w="12700" cap="sq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rtlCol="0" anchor="ctr"/>
                              <a:lstStyle/>
                              <a:p>
                                <a:pPr algn="ctr"/>
                                <a:endParaRPr lang="en-US" sz="1600" dirty="0" smtClean="0">
                                  <a:solidFill>
                                    <a:schemeClr val="bg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" name="Oval 16"/>
                              <p:cNvSpPr/>
                              <p:nvPr/>
                            </p:nvSpPr>
                            <p:spPr bwMode="auto">
                              <a:xfrm>
                                <a:off x="6223533" y="1995826"/>
                                <a:ext cx="304800" cy="3048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E1D9D2"/>
                              </a:solidFill>
                              <a:ln w="12700" cap="sq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rtlCol="0" anchor="ctr"/>
                              <a:lstStyle/>
                              <a:p>
                                <a:pPr algn="ctr"/>
                                <a:endParaRPr lang="en-US" sz="1600" dirty="0" smtClean="0">
                                  <a:solidFill>
                                    <a:schemeClr val="bg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9" name="Oval 18"/>
                            <p:cNvSpPr/>
                            <p:nvPr/>
                          </p:nvSpPr>
                          <p:spPr bwMode="auto">
                            <a:xfrm>
                              <a:off x="6934200" y="2486939"/>
                              <a:ext cx="304800" cy="304800"/>
                            </a:xfrm>
                            <a:prstGeom prst="ellipse">
                              <a:avLst/>
                            </a:prstGeom>
                            <a:solidFill>
                              <a:srgbClr val="E1D9D2"/>
                            </a:solidFill>
                            <a:ln w="12700" cap="sq" algn="ctr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algn="ctr"/>
                              <a:endParaRPr lang="en-US" sz="1600" dirty="0" smtClean="0">
                                <a:solidFill>
                                  <a:schemeClr val="bg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20" name="Oval 19"/>
                            <p:cNvSpPr/>
                            <p:nvPr/>
                          </p:nvSpPr>
                          <p:spPr bwMode="auto">
                            <a:xfrm>
                              <a:off x="8069249" y="2331937"/>
                              <a:ext cx="304800" cy="304800"/>
                            </a:xfrm>
                            <a:prstGeom prst="ellipse">
                              <a:avLst/>
                            </a:prstGeom>
                            <a:solidFill>
                              <a:srgbClr val="E1D9D2"/>
                            </a:solidFill>
                            <a:ln w="12700" cap="sq" algn="ctr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algn="ctr"/>
                              <a:endParaRPr lang="en-US" sz="1600" dirty="0" smtClean="0">
                                <a:solidFill>
                                  <a:schemeClr val="bg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" name="Oval 21"/>
                          <p:cNvSpPr/>
                          <p:nvPr/>
                        </p:nvSpPr>
                        <p:spPr bwMode="auto">
                          <a:xfrm>
                            <a:off x="7916849" y="3156004"/>
                            <a:ext cx="304800" cy="304800"/>
                          </a:xfrm>
                          <a:prstGeom prst="ellipse">
                            <a:avLst/>
                          </a:prstGeom>
                          <a:solidFill>
                            <a:srgbClr val="E1D9D2"/>
                          </a:solidFill>
                          <a:ln w="12700" cap="sq" algn="ctr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US" sz="1600" dirty="0" smtClean="0">
                              <a:solidFill>
                                <a:schemeClr val="bg1"/>
                              </a:solidFill>
                              <a:latin typeface="+mn-lt"/>
                            </a:endParaRPr>
                          </a:p>
                        </p:txBody>
                      </p:sp>
                    </p:grpSp>
                    <p:sp>
                      <p:nvSpPr>
                        <p:cNvPr id="6" name="TextBox 5"/>
                        <p:cNvSpPr txBox="1"/>
                        <p:nvPr/>
                      </p:nvSpPr>
                      <p:spPr>
                        <a:xfrm rot="578820">
                          <a:off x="2171661" y="4396163"/>
                          <a:ext cx="914400" cy="2400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Morgan Hall</a:t>
                          </a:r>
                        </a:p>
                      </p:txBody>
                    </p:sp>
                    <p:sp>
                      <p:nvSpPr>
                        <p:cNvPr id="28" name="TextBox 27"/>
                        <p:cNvSpPr txBox="1"/>
                        <p:nvPr/>
                      </p:nvSpPr>
                      <p:spPr>
                        <a:xfrm rot="578820">
                          <a:off x="3738043" y="4623566"/>
                          <a:ext cx="914400" cy="2400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Daniels Hall</a:t>
                          </a:r>
                        </a:p>
                      </p:txBody>
                    </p:sp>
                    <p:sp>
                      <p:nvSpPr>
                        <p:cNvPr id="29" name="TextBox 28"/>
                        <p:cNvSpPr txBox="1"/>
                        <p:nvPr/>
                      </p:nvSpPr>
                      <p:spPr>
                        <a:xfrm rot="578820">
                          <a:off x="5227970" y="4762480"/>
                          <a:ext cx="753435" cy="2400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Riley Hall</a:t>
                          </a:r>
                        </a:p>
                      </p:txBody>
                    </p:sp>
                    <p:sp>
                      <p:nvSpPr>
                        <p:cNvPr id="30" name="TextBox 29"/>
                        <p:cNvSpPr txBox="1"/>
                        <p:nvPr/>
                      </p:nvSpPr>
                      <p:spPr>
                        <a:xfrm rot="16740300">
                          <a:off x="6267566" y="4756769"/>
                          <a:ext cx="1186394" cy="2400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Alden Memorial</a:t>
                          </a:r>
                        </a:p>
                      </p:txBody>
                    </p:sp>
                    <p:sp>
                      <p:nvSpPr>
                        <p:cNvPr id="31" name="TextBox 30"/>
                        <p:cNvSpPr txBox="1"/>
                        <p:nvPr/>
                      </p:nvSpPr>
                      <p:spPr>
                        <a:xfrm rot="16740300">
                          <a:off x="5442950" y="3420645"/>
                          <a:ext cx="1030023" cy="44628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Bartlett Center</a:t>
                          </a:r>
                        </a:p>
                      </p:txBody>
                    </p:sp>
                    <p:sp>
                      <p:nvSpPr>
                        <p:cNvPr id="32" name="TextBox 31"/>
                        <p:cNvSpPr txBox="1"/>
                        <p:nvPr/>
                      </p:nvSpPr>
                      <p:spPr>
                        <a:xfrm>
                          <a:off x="2649608" y="2403888"/>
                          <a:ext cx="1030023" cy="4589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Sports &amp; Recreation Center</a:t>
                          </a:r>
                        </a:p>
                      </p:txBody>
                    </p:sp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 rot="578820">
                          <a:off x="4208891" y="1724885"/>
                          <a:ext cx="914400" cy="39203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en-US" sz="900" dirty="0" smtClean="0"/>
                            <a:t>Harrington Auditorium</a:t>
                          </a:r>
                        </a:p>
                      </p:txBody>
                    </p:sp>
                  </p:grp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 rot="16740300">
                        <a:off x="6527288" y="2513345"/>
                        <a:ext cx="1186394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Higgins Labs</a:t>
                        </a:r>
                      </a:p>
                    </p:txBody>
                  </p:sp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 rot="16740300">
                        <a:off x="7574295" y="3188374"/>
                        <a:ext cx="887031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Stratton Hall</a:t>
                        </a:r>
                      </a:p>
                    </p:txBody>
                  </p:sp>
                  <p:sp>
                    <p:nvSpPr>
                      <p:cNvPr id="37" name="TextBox 36"/>
                      <p:cNvSpPr txBox="1"/>
                      <p:nvPr/>
                    </p:nvSpPr>
                    <p:spPr>
                      <a:xfrm rot="16740300">
                        <a:off x="7723287" y="2365508"/>
                        <a:ext cx="887031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Project Center</a:t>
                        </a:r>
                      </a:p>
                    </p:txBody>
                  </p:sp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 rot="578820">
                        <a:off x="5720048" y="1779149"/>
                        <a:ext cx="1025045" cy="7070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err="1" smtClean="0"/>
                          <a:t>Foisie</a:t>
                        </a:r>
                        <a:r>
                          <a:rPr lang="en-US" sz="900" dirty="0" smtClean="0"/>
                          <a:t> Innovation </a:t>
                        </a:r>
                        <a:r>
                          <a:rPr lang="en-US" sz="900" dirty="0" err="1" smtClean="0"/>
                          <a:t>Ctr</a:t>
                        </a:r>
                        <a:r>
                          <a:rPr lang="en-US" sz="900" dirty="0" smtClean="0"/>
                          <a:t> &amp; Messenger Hall</a:t>
                        </a:r>
                      </a:p>
                    </p:txBody>
                  </p:sp>
                </p:grpSp>
                <p:sp>
                  <p:nvSpPr>
                    <p:cNvPr id="40" name="Rectangle 39"/>
                    <p:cNvSpPr/>
                    <p:nvPr/>
                  </p:nvSpPr>
                  <p:spPr bwMode="auto">
                    <a:xfrm rot="613298">
                      <a:off x="4722043" y="4649573"/>
                      <a:ext cx="594753" cy="389051"/>
                    </a:xfrm>
                    <a:prstGeom prst="rect">
                      <a:avLst/>
                    </a:prstGeom>
                    <a:solidFill>
                      <a:srgbClr val="C00000">
                        <a:alpha val="45000"/>
                      </a:srgbClr>
                    </a:solidFill>
                    <a:ln w="38100" cap="sq" algn="ctr">
                      <a:solidFill>
                        <a:srgbClr val="C00000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en-US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p:txBody>
                </p:sp>
              </p:grpSp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132391">
                    <a:off x="2252541" y="3330801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3095278">
                    <a:off x="4586177" y="3934241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422289">
                    <a:off x="5716430" y="3958260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464403" y="3602631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78173" y="4042690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9586613">
                    <a:off x="6054025" y="3284831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9425716">
                    <a:off x="7021346" y="5038458"/>
                    <a:ext cx="835224" cy="835224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19425716">
                    <a:off x="7198684" y="3866819"/>
                    <a:ext cx="835224" cy="83522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4013597">
                  <a:off x="6719885" y="3060718"/>
                  <a:ext cx="835224" cy="835224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4013597">
                  <a:off x="6481337" y="3714732"/>
                  <a:ext cx="835224" cy="835224"/>
                </a:xfrm>
                <a:prstGeom prst="rect">
                  <a:avLst/>
                </a:prstGeom>
              </p:spPr>
            </p:pic>
          </p:grp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9188284">
                <a:off x="3395167" y="2655853"/>
                <a:ext cx="835224" cy="83522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171361">
                <a:off x="4250421" y="2188676"/>
                <a:ext cx="835224" cy="83522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325978">
                <a:off x="5409780" y="2328556"/>
                <a:ext cx="835224" cy="835224"/>
              </a:xfrm>
              <a:prstGeom prst="rect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 rot="424742">
              <a:off x="4339065" y="4977627"/>
              <a:ext cx="1340035" cy="5718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No</a:t>
              </a:r>
            </a:p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 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26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Temporary Commercial Vehicle Access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7700" y="1295400"/>
            <a:ext cx="7848599" cy="5186844"/>
            <a:chOff x="647700" y="1295400"/>
            <a:chExt cx="7848599" cy="5186844"/>
          </a:xfrm>
        </p:grpSpPr>
        <p:grpSp>
          <p:nvGrpSpPr>
            <p:cNvPr id="5" name="Group 4"/>
            <p:cNvGrpSpPr/>
            <p:nvPr/>
          </p:nvGrpSpPr>
          <p:grpSpPr>
            <a:xfrm>
              <a:off x="647700" y="1295400"/>
              <a:ext cx="7848599" cy="5186844"/>
              <a:chOff x="647700" y="1295400"/>
              <a:chExt cx="7848599" cy="518684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47700" y="1295400"/>
                <a:ext cx="7848599" cy="5186844"/>
                <a:chOff x="647700" y="1295400"/>
                <a:chExt cx="7848599" cy="5186844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47700" y="1295400"/>
                  <a:ext cx="7848599" cy="5186844"/>
                  <a:chOff x="647700" y="1295400"/>
                  <a:chExt cx="7848599" cy="5186844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647700" y="1295400"/>
                    <a:ext cx="7848599" cy="5186844"/>
                    <a:chOff x="647700" y="1295400"/>
                    <a:chExt cx="7848599" cy="5186844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647700" y="1295400"/>
                      <a:ext cx="7848599" cy="5186844"/>
                      <a:chOff x="647700" y="1295400"/>
                      <a:chExt cx="7848599" cy="5186844"/>
                    </a:xfrm>
                  </p:grpSpPr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647700" y="1295400"/>
                        <a:ext cx="7848599" cy="5186844"/>
                        <a:chOff x="647700" y="1295400"/>
                        <a:chExt cx="7848599" cy="5186844"/>
                      </a:xfrm>
                    </p:grpSpPr>
                    <p:grpSp>
                      <p:nvGrpSpPr>
                        <p:cNvPr id="21" name="Group 20"/>
                        <p:cNvGrpSpPr/>
                        <p:nvPr/>
                      </p:nvGrpSpPr>
                      <p:grpSpPr>
                        <a:xfrm>
                          <a:off x="647700" y="1295400"/>
                          <a:ext cx="7848599" cy="5186844"/>
                          <a:chOff x="647700" y="1295400"/>
                          <a:chExt cx="7848599" cy="5186844"/>
                        </a:xfrm>
                      </p:grpSpPr>
                      <p:grpSp>
                        <p:nvGrpSpPr>
                          <p:cNvPr id="18" name="Group 17"/>
                          <p:cNvGrpSpPr/>
                          <p:nvPr/>
                        </p:nvGrpSpPr>
                        <p:grpSpPr>
                          <a:xfrm>
                            <a:off x="647700" y="1295400"/>
                            <a:ext cx="7848599" cy="5186844"/>
                            <a:chOff x="647700" y="1295400"/>
                            <a:chExt cx="7848599" cy="5186844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647700" y="1295400"/>
                              <a:ext cx="7848599" cy="5186844"/>
                              <a:chOff x="647700" y="1295400"/>
                              <a:chExt cx="7848599" cy="5186844"/>
                            </a:xfrm>
                          </p:grpSpPr>
                          <p:grpSp>
                            <p:nvGrpSpPr>
                              <p:cNvPr id="12" name="Group 11"/>
                              <p:cNvGrpSpPr/>
                              <p:nvPr/>
                            </p:nvGrpSpPr>
                            <p:grpSpPr>
                              <a:xfrm>
                                <a:off x="647700" y="1295400"/>
                                <a:ext cx="7848599" cy="5186844"/>
                                <a:chOff x="647700" y="1295400"/>
                                <a:chExt cx="7848599" cy="5186844"/>
                              </a:xfrm>
                            </p:grpSpPr>
                            <p:pic>
                              <p:nvPicPr>
                                <p:cNvPr id="4" name="Picture 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47700" y="1295400"/>
                                  <a:ext cx="7848599" cy="518684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sp>
                              <p:nvSpPr>
                                <p:cNvPr id="7" name="Oval 6"/>
                                <p:cNvSpPr/>
                                <p:nvPr/>
                              </p:nvSpPr>
                              <p:spPr bwMode="auto">
                                <a:xfrm>
                                  <a:off x="2895600" y="4343400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" name="Oval 7"/>
                                <p:cNvSpPr/>
                                <p:nvPr/>
                              </p:nvSpPr>
                              <p:spPr bwMode="auto">
                                <a:xfrm>
                                  <a:off x="4046889" y="4591196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9" name="Oval 8"/>
                                <p:cNvSpPr/>
                                <p:nvPr/>
                              </p:nvSpPr>
                              <p:spPr bwMode="auto">
                                <a:xfrm>
                                  <a:off x="5759635" y="3491385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" name="Oval 9"/>
                                <p:cNvSpPr/>
                                <p:nvPr/>
                              </p:nvSpPr>
                              <p:spPr bwMode="auto">
                                <a:xfrm>
                                  <a:off x="6708363" y="4724986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" name="Oval 10"/>
                                <p:cNvSpPr/>
                                <p:nvPr/>
                              </p:nvSpPr>
                              <p:spPr bwMode="auto">
                                <a:xfrm>
                                  <a:off x="5698422" y="4876800"/>
                                  <a:ext cx="304800" cy="3048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E1D9D2"/>
                                </a:solidFill>
                                <a:ln w="12700" cap="sq" algn="ctr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rtlCol="0" anchor="ctr"/>
                                <a:lstStyle/>
                                <a:p>
                                  <a:pPr algn="ctr"/>
                                  <a:endParaRPr lang="en-US" sz="1600" dirty="0" smtClean="0">
                                    <a:solidFill>
                                      <a:schemeClr val="bg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3" name="Oval 12"/>
                              <p:cNvSpPr/>
                              <p:nvPr/>
                            </p:nvSpPr>
                            <p:spPr bwMode="auto">
                              <a:xfrm>
                                <a:off x="3012220" y="2480975"/>
                                <a:ext cx="304800" cy="3048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E1D9D2"/>
                              </a:solidFill>
                              <a:ln w="12700" cap="sq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rtlCol="0" anchor="ctr"/>
                              <a:lstStyle/>
                              <a:p>
                                <a:pPr algn="ctr"/>
                                <a:endParaRPr lang="en-US" sz="1600" dirty="0" smtClean="0">
                                  <a:solidFill>
                                    <a:schemeClr val="bg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" name="Oval 13"/>
                              <p:cNvSpPr/>
                              <p:nvPr/>
                            </p:nvSpPr>
                            <p:spPr bwMode="auto">
                              <a:xfrm>
                                <a:off x="4513691" y="1768502"/>
                                <a:ext cx="304800" cy="3048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E1D9D2"/>
                              </a:solidFill>
                              <a:ln w="12700" cap="sq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rtlCol="0" anchor="ctr"/>
                              <a:lstStyle/>
                              <a:p>
                                <a:pPr algn="ctr"/>
                                <a:endParaRPr lang="en-US" sz="1600" dirty="0" smtClean="0">
                                  <a:solidFill>
                                    <a:schemeClr val="bg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6" name="Oval 15"/>
                            <p:cNvSpPr/>
                            <p:nvPr/>
                          </p:nvSpPr>
                          <p:spPr bwMode="auto">
                            <a:xfrm>
                              <a:off x="5933382" y="1969358"/>
                              <a:ext cx="304800" cy="304800"/>
                            </a:xfrm>
                            <a:prstGeom prst="ellipse">
                              <a:avLst/>
                            </a:prstGeom>
                            <a:solidFill>
                              <a:srgbClr val="E1D9D2"/>
                            </a:solidFill>
                            <a:ln w="12700" cap="sq" algn="ctr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algn="ctr"/>
                              <a:endParaRPr lang="en-US" sz="1600" dirty="0" smtClean="0">
                                <a:solidFill>
                                  <a:schemeClr val="bg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17" name="Oval 16"/>
                            <p:cNvSpPr/>
                            <p:nvPr/>
                          </p:nvSpPr>
                          <p:spPr bwMode="auto">
                            <a:xfrm>
                              <a:off x="6223533" y="1995826"/>
                              <a:ext cx="304800" cy="304800"/>
                            </a:xfrm>
                            <a:prstGeom prst="ellipse">
                              <a:avLst/>
                            </a:prstGeom>
                            <a:solidFill>
                              <a:srgbClr val="E1D9D2"/>
                            </a:solidFill>
                            <a:ln w="12700" cap="sq" algn="ctr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rtlCol="0" anchor="ctr"/>
                            <a:lstStyle/>
                            <a:p>
                              <a:pPr algn="ctr"/>
                              <a:endParaRPr lang="en-US" sz="1600" dirty="0" smtClean="0">
                                <a:solidFill>
                                  <a:schemeClr val="bg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" name="Oval 18"/>
                          <p:cNvSpPr/>
                          <p:nvPr/>
                        </p:nvSpPr>
                        <p:spPr bwMode="auto">
                          <a:xfrm>
                            <a:off x="6934200" y="2486939"/>
                            <a:ext cx="304800" cy="304800"/>
                          </a:xfrm>
                          <a:prstGeom prst="ellipse">
                            <a:avLst/>
                          </a:prstGeom>
                          <a:solidFill>
                            <a:srgbClr val="E1D9D2"/>
                          </a:solidFill>
                          <a:ln w="12700" cap="sq" algn="ctr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US" sz="1600" dirty="0" smtClean="0">
                              <a:solidFill>
                                <a:schemeClr val="bg1"/>
                              </a:solidFill>
                              <a:latin typeface="+mn-lt"/>
                            </a:endParaRPr>
                          </a:p>
                        </p:txBody>
                      </p:sp>
                      <p:sp>
                        <p:nvSpPr>
                          <p:cNvPr id="20" name="Oval 19"/>
                          <p:cNvSpPr/>
                          <p:nvPr/>
                        </p:nvSpPr>
                        <p:spPr bwMode="auto">
                          <a:xfrm>
                            <a:off x="8069249" y="2331937"/>
                            <a:ext cx="304800" cy="304800"/>
                          </a:xfrm>
                          <a:prstGeom prst="ellipse">
                            <a:avLst/>
                          </a:prstGeom>
                          <a:solidFill>
                            <a:srgbClr val="E1D9D2"/>
                          </a:solidFill>
                          <a:ln w="12700" cap="sq" algn="ctr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rtlCol="0" anchor="ctr"/>
                          <a:lstStyle/>
                          <a:p>
                            <a:pPr algn="ctr"/>
                            <a:endParaRPr lang="en-US" sz="1600" dirty="0" smtClean="0">
                              <a:solidFill>
                                <a:schemeClr val="bg1"/>
                              </a:solidFill>
                              <a:latin typeface="+mn-lt"/>
                            </a:endParaRPr>
                          </a:p>
                        </p:txBody>
                      </p:sp>
                    </p:grpSp>
                    <p:sp>
                      <p:nvSpPr>
                        <p:cNvPr id="22" name="Oval 21"/>
                        <p:cNvSpPr/>
                        <p:nvPr/>
                      </p:nvSpPr>
                      <p:spPr bwMode="auto">
                        <a:xfrm>
                          <a:off x="7916849" y="3156004"/>
                          <a:ext cx="304800" cy="304800"/>
                        </a:xfrm>
                        <a:prstGeom prst="ellipse">
                          <a:avLst/>
                        </a:prstGeom>
                        <a:solidFill>
                          <a:srgbClr val="E1D9D2"/>
                        </a:solidFill>
                        <a:ln w="12700" cap="sq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en-US" sz="1600" dirty="0" smtClean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 rot="578820">
                        <a:off x="2171661" y="4396163"/>
                        <a:ext cx="914400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Morgan Hall</a:t>
                        </a:r>
                      </a:p>
                    </p:txBody>
                  </p: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 rot="578820">
                        <a:off x="3738043" y="4623566"/>
                        <a:ext cx="914400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Daniels Hall</a:t>
                        </a:r>
                      </a:p>
                    </p:txBody>
                  </p:sp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 rot="578820">
                        <a:off x="5227970" y="4762480"/>
                        <a:ext cx="753435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Riley Hall</a:t>
                        </a:r>
                      </a:p>
                    </p:txBody>
                  </p: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 rot="16740300">
                        <a:off x="6267566" y="4756769"/>
                        <a:ext cx="1186394" cy="2400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Alden Memorial</a:t>
                        </a: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 rot="16740300">
                        <a:off x="5442950" y="3420645"/>
                        <a:ext cx="1030023" cy="446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Bartlett Center</a:t>
                        </a:r>
                      </a:p>
                    </p:txBody>
                  </p:sp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2649608" y="2403888"/>
                        <a:ext cx="1030023" cy="4589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Sports &amp; Recreation Center</a:t>
                        </a:r>
                      </a:p>
                    </p:txBody>
                  </p: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 rot="578820">
                        <a:off x="4208891" y="1724885"/>
                        <a:ext cx="914400" cy="3920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en-US" sz="900" dirty="0" smtClean="0"/>
                          <a:t>Harrington Auditorium</a:t>
                        </a:r>
                      </a:p>
                    </p:txBody>
                  </p:sp>
                </p:grpSp>
                <p:sp>
                  <p:nvSpPr>
                    <p:cNvPr id="35" name="TextBox 34"/>
                    <p:cNvSpPr txBox="1"/>
                    <p:nvPr/>
                  </p:nvSpPr>
                  <p:spPr>
                    <a:xfrm rot="16740300">
                      <a:off x="6527288" y="2513345"/>
                      <a:ext cx="1186394" cy="2400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algn="ctr"/>
                      <a:r>
                        <a:rPr lang="en-US" sz="900" dirty="0" smtClean="0"/>
                        <a:t>Higgins Labs</a:t>
                      </a:r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 rot="16740300">
                      <a:off x="7574295" y="3188374"/>
                      <a:ext cx="887031" cy="2400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algn="ctr"/>
                      <a:r>
                        <a:rPr lang="en-US" sz="900" dirty="0" smtClean="0"/>
                        <a:t>Stratton Hall</a:t>
                      </a: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 rot="16740300">
                      <a:off x="7723287" y="2365508"/>
                      <a:ext cx="887031" cy="2400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algn="ctr"/>
                      <a:r>
                        <a:rPr lang="en-US" sz="900" dirty="0" smtClean="0"/>
                        <a:t>Project Center</a:t>
                      </a: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 rot="578820">
                      <a:off x="5720048" y="1779149"/>
                      <a:ext cx="1025045" cy="7070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algn="ctr"/>
                      <a:r>
                        <a:rPr lang="en-US" sz="900" dirty="0" err="1" smtClean="0"/>
                        <a:t>Foisie</a:t>
                      </a:r>
                      <a:r>
                        <a:rPr lang="en-US" sz="900" dirty="0" smtClean="0"/>
                        <a:t> Innovation </a:t>
                      </a:r>
                      <a:r>
                        <a:rPr lang="en-US" sz="900" dirty="0" err="1" smtClean="0"/>
                        <a:t>Ctr</a:t>
                      </a:r>
                      <a:r>
                        <a:rPr lang="en-US" sz="900" dirty="0" smtClean="0"/>
                        <a:t> &amp; Messenger Hall</a:t>
                      </a:r>
                    </a:p>
                  </p:txBody>
                </p:sp>
              </p:grpSp>
              <p:sp>
                <p:nvSpPr>
                  <p:cNvPr id="40" name="Rectangle 39"/>
                  <p:cNvSpPr/>
                  <p:nvPr/>
                </p:nvSpPr>
                <p:spPr bwMode="auto">
                  <a:xfrm rot="613298">
                    <a:off x="4722043" y="4649573"/>
                    <a:ext cx="594753" cy="389051"/>
                  </a:xfrm>
                  <a:prstGeom prst="rect">
                    <a:avLst/>
                  </a:prstGeom>
                  <a:solidFill>
                    <a:srgbClr val="C00000">
                      <a:alpha val="45000"/>
                    </a:srgbClr>
                  </a:solidFill>
                  <a:ln w="38100" cap="sq" algn="ctr">
                    <a:solidFill>
                      <a:srgbClr val="C00000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600" dirty="0" smtClean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68" name="TextBox 67"/>
                <p:cNvSpPr txBox="1"/>
                <p:nvPr/>
              </p:nvSpPr>
              <p:spPr>
                <a:xfrm rot="424742">
                  <a:off x="4339065" y="4977627"/>
                  <a:ext cx="1340035" cy="571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C00000"/>
                      </a:solidFill>
                    </a:rPr>
                    <a:t>No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rgbClr val="C00000"/>
                      </a:solidFill>
                    </a:rPr>
                    <a:t> Access</a:t>
                  </a: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424742">
                <a:off x="4775311" y="4210900"/>
                <a:ext cx="1598296" cy="3588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No  Access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03721">
                <a:off x="2076850" y="3181053"/>
                <a:ext cx="518205" cy="1030313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405733">
                <a:off x="1312444" y="4076040"/>
                <a:ext cx="518205" cy="1030313"/>
              </a:xfrm>
              <a:prstGeom prst="rect">
                <a:avLst/>
              </a:prstGeom>
            </p:spPr>
          </p:pic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059">
              <a:off x="7160087" y="4998050"/>
              <a:ext cx="518205" cy="103031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059">
              <a:off x="7378556" y="3536998"/>
              <a:ext cx="518205" cy="103031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993587">
              <a:off x="5633682" y="2238438"/>
              <a:ext cx="518205" cy="103031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993587">
              <a:off x="6898575" y="2956027"/>
              <a:ext cx="518205" cy="103031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993587">
              <a:off x="6601661" y="3619581"/>
              <a:ext cx="518205" cy="1030313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059">
              <a:off x="6205361" y="3128628"/>
              <a:ext cx="518205" cy="1030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697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2245</TotalTime>
  <Words>266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Steam Pipe Replacement to Impede Traffic between Riley &amp; Daniels Halls  November 26th – December 14th </vt:lpstr>
      <vt:lpstr>Steam Utility Replacement Project Description</vt:lpstr>
      <vt:lpstr>Steam Utility Replacement Project Locus</vt:lpstr>
      <vt:lpstr>Temporary Campus Impacts</vt:lpstr>
      <vt:lpstr>Temporary Pedestrian Routes</vt:lpstr>
      <vt:lpstr>Temporary Emergency Vehicle Access</vt:lpstr>
      <vt:lpstr>Temporary Commercial Vehicle Access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Poirier, Hannah</cp:lastModifiedBy>
  <cp:revision>97</cp:revision>
  <cp:lastPrinted>2018-11-20T18:12:34Z</cp:lastPrinted>
  <dcterms:created xsi:type="dcterms:W3CDTF">2016-10-10T17:55:03Z</dcterms:created>
  <dcterms:modified xsi:type="dcterms:W3CDTF">2018-11-20T21:24:49Z</dcterms:modified>
</cp:coreProperties>
</file>