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61" r:id="rId5"/>
    <p:sldId id="271" r:id="rId6"/>
    <p:sldId id="273" r:id="rId7"/>
    <p:sldId id="272" r:id="rId8"/>
    <p:sldId id="264" r:id="rId9"/>
    <p:sldId id="274" r:id="rId10"/>
    <p:sldId id="265" r:id="rId11"/>
    <p:sldId id="266" r:id="rId12"/>
    <p:sldId id="267"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oko Tomita Wilcox" initials="RTW" lastIdx="6" clrIdx="0">
    <p:extLst>
      <p:ext uri="{19B8F6BF-5375-455C-9EA6-DF929625EA0E}">
        <p15:presenceInfo xmlns:p15="http://schemas.microsoft.com/office/powerpoint/2012/main" userId="S-1-5-21-88094858-919529-1617787245-350563" providerId="AD"/>
      </p:ext>
    </p:extLst>
  </p:cmAuthor>
  <p:cmAuthor id="2" name="Xu Yanbin" initials="XY" lastIdx="6" clrIdx="1">
    <p:extLst>
      <p:ext uri="{19B8F6BF-5375-455C-9EA6-DF929625EA0E}">
        <p15:presenceInfo xmlns:p15="http://schemas.microsoft.com/office/powerpoint/2012/main" userId="53e3c813aa573b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A9D18E"/>
    <a:srgbClr val="FEC160"/>
    <a:srgbClr val="2E75B6"/>
    <a:srgbClr val="ED7D31"/>
    <a:srgbClr val="FF7862"/>
    <a:srgbClr val="FBE3BD"/>
    <a:srgbClr val="B28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624" autoAdjust="0"/>
    <p:restoredTop sz="93471" autoAdjust="0"/>
  </p:normalViewPr>
  <p:slideViewPr>
    <p:cSldViewPr snapToGrid="0">
      <p:cViewPr varScale="1">
        <p:scale>
          <a:sx n="108" d="100"/>
          <a:sy n="108" d="100"/>
        </p:scale>
        <p:origin x="13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EEE80-DC85-4C4E-ADDA-A7CCE5ADF245}" type="datetimeFigureOut">
              <a:rPr lang="zh-CN" altLang="en-US" smtClean="0"/>
              <a:t>2018/6/5</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0CCF3-F45B-4E83-BF0A-DE11220BA81F}" type="slidenum">
              <a:rPr lang="zh-CN" altLang="en-US" smtClean="0"/>
              <a:t>‹#›</a:t>
            </a:fld>
            <a:endParaRPr lang="zh-CN" altLang="en-US"/>
          </a:p>
        </p:txBody>
      </p:sp>
    </p:spTree>
    <p:extLst>
      <p:ext uri="{BB962C8B-B14F-4D97-AF65-F5344CB8AC3E}">
        <p14:creationId xmlns:p14="http://schemas.microsoft.com/office/powerpoint/2010/main" val="292161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D0CCF3-F45B-4E83-BF0A-DE11220BA81F}" type="slidenum">
              <a:rPr lang="zh-CN" altLang="en-US" smtClean="0"/>
              <a:t>1</a:t>
            </a:fld>
            <a:endParaRPr lang="zh-CN" altLang="en-US"/>
          </a:p>
        </p:txBody>
      </p:sp>
    </p:spTree>
    <p:extLst>
      <p:ext uri="{BB962C8B-B14F-4D97-AF65-F5344CB8AC3E}">
        <p14:creationId xmlns:p14="http://schemas.microsoft.com/office/powerpoint/2010/main" val="81601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Note: PSI-PMI for Progressive Science Initiative and Progressive Math Initiative</a:t>
            </a:r>
            <a:endParaRPr lang="zh-CN" altLang="en-US" dirty="0"/>
          </a:p>
          <a:p>
            <a:endParaRPr lang="zh-CN" altLang="en-US" dirty="0"/>
          </a:p>
        </p:txBody>
      </p:sp>
      <p:sp>
        <p:nvSpPr>
          <p:cNvPr id="4" name="Slide Number Placeholder 3"/>
          <p:cNvSpPr>
            <a:spLocks noGrp="1"/>
          </p:cNvSpPr>
          <p:nvPr>
            <p:ph type="sldNum" sz="quarter" idx="10"/>
          </p:nvPr>
        </p:nvSpPr>
        <p:spPr/>
        <p:txBody>
          <a:bodyPr/>
          <a:lstStyle/>
          <a:p>
            <a:fld id="{E6D0CCF3-F45B-4E83-BF0A-DE11220BA81F}" type="slidenum">
              <a:rPr lang="zh-CN" altLang="en-US" smtClean="0"/>
              <a:t>2</a:t>
            </a:fld>
            <a:endParaRPr lang="zh-CN" altLang="en-US"/>
          </a:p>
        </p:txBody>
      </p:sp>
    </p:spTree>
    <p:extLst>
      <p:ext uri="{BB962C8B-B14F-4D97-AF65-F5344CB8AC3E}">
        <p14:creationId xmlns:p14="http://schemas.microsoft.com/office/powerpoint/2010/main" val="2585323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D0CCF3-F45B-4E83-BF0A-DE11220BA81F}" type="slidenum">
              <a:rPr lang="zh-CN" altLang="en-US" smtClean="0"/>
              <a:t>7</a:t>
            </a:fld>
            <a:endParaRPr lang="zh-CN" altLang="en-US"/>
          </a:p>
        </p:txBody>
      </p:sp>
    </p:spTree>
    <p:extLst>
      <p:ext uri="{BB962C8B-B14F-4D97-AF65-F5344CB8AC3E}">
        <p14:creationId xmlns:p14="http://schemas.microsoft.com/office/powerpoint/2010/main" val="2023010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2E89AA-F5BB-47B1-9169-E723B57AB9E4}" type="datetimeFigureOut">
              <a:rPr lang="zh-CN" altLang="en-US" smtClean="0"/>
              <a:t>2018/6/5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9C8C75-BC1F-4FEE-8998-CC3B934FC8FC}" type="slidenum">
              <a:rPr lang="zh-CN" altLang="en-US" smtClean="0"/>
              <a:t>‹#›</a:t>
            </a:fld>
            <a:endParaRPr lang="zh-CN" altLang="en-US"/>
          </a:p>
        </p:txBody>
      </p:sp>
      <p:sp>
        <p:nvSpPr>
          <p:cNvPr id="7" name="Rectangle 6"/>
          <p:cNvSpPr/>
          <p:nvPr userDrawn="1"/>
        </p:nvSpPr>
        <p:spPr>
          <a:xfrm>
            <a:off x="10881360" y="0"/>
            <a:ext cx="1310640" cy="12115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4" descr="Image result for world bank 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457" y="6209426"/>
            <a:ext cx="2474362" cy="51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4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9B2E89AA-F5BB-47B1-9169-E723B57AB9E4}" type="datetimeFigureOut">
              <a:rPr lang="zh-CN" altLang="en-US" smtClean="0"/>
              <a:t>2018/6/5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9C8C75-BC1F-4FEE-8998-CC3B934FC8FC}" type="slidenum">
              <a:rPr lang="zh-CN" altLang="en-US" smtClean="0"/>
              <a:t>‹#›</a:t>
            </a:fld>
            <a:endParaRPr lang="zh-CN" altLang="en-US"/>
          </a:p>
        </p:txBody>
      </p:sp>
    </p:spTree>
    <p:extLst>
      <p:ext uri="{BB962C8B-B14F-4D97-AF65-F5344CB8AC3E}">
        <p14:creationId xmlns:p14="http://schemas.microsoft.com/office/powerpoint/2010/main" val="243870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9B2E89AA-F5BB-47B1-9169-E723B57AB9E4}" type="datetimeFigureOut">
              <a:rPr lang="zh-CN" altLang="en-US" smtClean="0"/>
              <a:t>2018/6/5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9C8C75-BC1F-4FEE-8998-CC3B934FC8FC}" type="slidenum">
              <a:rPr lang="zh-CN" altLang="en-US" smtClean="0"/>
              <a:t>‹#›</a:t>
            </a:fld>
            <a:endParaRPr lang="zh-CN" altLang="en-US"/>
          </a:p>
        </p:txBody>
      </p:sp>
    </p:spTree>
    <p:extLst>
      <p:ext uri="{BB962C8B-B14F-4D97-AF65-F5344CB8AC3E}">
        <p14:creationId xmlns:p14="http://schemas.microsoft.com/office/powerpoint/2010/main" val="306571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E89AA-F5BB-47B1-9169-E723B57AB9E4}" type="datetimeFigureOut">
              <a:rPr lang="zh-CN" altLang="en-US" smtClean="0"/>
              <a:t>2018/6/5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C8C75-BC1F-4FEE-8998-CC3B934FC8FC}" type="slidenum">
              <a:rPr lang="zh-CN" altLang="en-US" smtClean="0"/>
              <a:t>‹#›</a:t>
            </a:fld>
            <a:endParaRPr lang="zh-CN" altLang="en-US"/>
          </a:p>
        </p:txBody>
      </p:sp>
    </p:spTree>
    <p:extLst>
      <p:ext uri="{BB962C8B-B14F-4D97-AF65-F5344CB8AC3E}">
        <p14:creationId xmlns:p14="http://schemas.microsoft.com/office/powerpoint/2010/main" val="2374588150"/>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578" y="1358288"/>
            <a:ext cx="10565007" cy="1611980"/>
          </a:xfrm>
        </p:spPr>
        <p:txBody>
          <a:bodyPr>
            <a:normAutofit/>
          </a:bodyPr>
          <a:lstStyle/>
          <a:p>
            <a:r>
              <a:rPr lang="fr-FR" altLang="zh-CN" sz="4800" b="1" dirty="0">
                <a:solidFill>
                  <a:schemeClr val="accent6">
                    <a:lumMod val="75000"/>
                  </a:schemeClr>
                </a:solidFill>
              </a:rPr>
              <a:t>La promesse du PSI-PMI dans le système éducatif Gambien</a:t>
            </a:r>
            <a:endParaRPr lang="zh-CN" altLang="en-US" sz="4800" b="1" dirty="0">
              <a:solidFill>
                <a:schemeClr val="accent6">
                  <a:lumMod val="75000"/>
                </a:schemeClr>
              </a:solidFill>
            </a:endParaRPr>
          </a:p>
        </p:txBody>
      </p:sp>
      <p:grpSp>
        <p:nvGrpSpPr>
          <p:cNvPr id="25" name="Group 24"/>
          <p:cNvGrpSpPr/>
          <p:nvPr/>
        </p:nvGrpSpPr>
        <p:grpSpPr>
          <a:xfrm>
            <a:off x="0" y="2977662"/>
            <a:ext cx="12192000" cy="2672464"/>
            <a:chOff x="0" y="2602523"/>
            <a:chExt cx="12192000" cy="2672464"/>
          </a:xfrm>
        </p:grpSpPr>
        <p:grpSp>
          <p:nvGrpSpPr>
            <p:cNvPr id="24" name="Group 23"/>
            <p:cNvGrpSpPr/>
            <p:nvPr/>
          </p:nvGrpSpPr>
          <p:grpSpPr>
            <a:xfrm>
              <a:off x="0" y="2602523"/>
              <a:ext cx="12192000" cy="2672464"/>
              <a:chOff x="0" y="2602523"/>
              <a:chExt cx="12192000" cy="2672464"/>
            </a:xfrm>
          </p:grpSpPr>
          <p:sp>
            <p:nvSpPr>
              <p:cNvPr id="18" name="Rectangle 17"/>
              <p:cNvSpPr/>
              <p:nvPr/>
            </p:nvSpPr>
            <p:spPr>
              <a:xfrm>
                <a:off x="0" y="2602523"/>
                <a:ext cx="12192000" cy="267246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icture 18"/>
              <p:cNvPicPr preferRelativeResize="0">
                <a:picLocks/>
              </p:cNvPicPr>
              <p:nvPr/>
            </p:nvPicPr>
            <p:blipFill>
              <a:blip r:embed="rId3" cstate="print">
                <a:extLst>
                  <a:ext uri="{28A0092B-C50C-407E-A947-70E740481C1C}">
                    <a14:useLocalDpi xmlns:a14="http://schemas.microsoft.com/office/drawing/2010/main"/>
                  </a:ext>
                </a:extLst>
              </a:blip>
              <a:stretch>
                <a:fillRect/>
              </a:stretch>
            </p:blipFill>
            <p:spPr>
              <a:xfrm>
                <a:off x="4122966" y="3932187"/>
                <a:ext cx="2012400" cy="1342800"/>
              </a:xfrm>
              <a:prstGeom prst="rect">
                <a:avLst/>
              </a:prstGeom>
            </p:spPr>
          </p:pic>
        </p:grpSp>
        <p:sp>
          <p:nvSpPr>
            <p:cNvPr id="23" name="Rectangle 22"/>
            <p:cNvSpPr/>
            <p:nvPr/>
          </p:nvSpPr>
          <p:spPr>
            <a:xfrm>
              <a:off x="462501" y="3019060"/>
              <a:ext cx="5008268" cy="1384995"/>
            </a:xfrm>
            <a:prstGeom prst="rect">
              <a:avLst/>
            </a:prstGeom>
          </p:spPr>
          <p:txBody>
            <a:bodyPr wrap="square">
              <a:spAutoFit/>
            </a:bodyPr>
            <a:lstStyle/>
            <a:p>
              <a:r>
                <a:rPr lang="fr-FR" altLang="zh-CN" sz="2800" i="1" dirty="0">
                  <a:solidFill>
                    <a:schemeClr val="bg1"/>
                  </a:solidFill>
                </a:rPr>
                <a:t>Leçons sur la conception, les implémentations,</a:t>
              </a:r>
            </a:p>
            <a:p>
              <a:r>
                <a:rPr lang="fr-FR" altLang="zh-CN" sz="2800" i="1" dirty="0">
                  <a:solidFill>
                    <a:schemeClr val="bg1"/>
                  </a:solidFill>
                </a:rPr>
                <a:t>et moteurs d'impact</a:t>
              </a:r>
              <a:endParaRPr lang="zh-CN" altLang="en-US" sz="2800" dirty="0">
                <a:solidFill>
                  <a:schemeClr val="bg1"/>
                </a:solidFill>
              </a:endParaRPr>
            </a:p>
          </p:txBody>
        </p:sp>
      </p:grpSp>
      <p:pic>
        <p:nvPicPr>
          <p:cNvPr id="1028" name="Picture 4" descr="Image result for world bank 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332828" y="6304633"/>
            <a:ext cx="2674020" cy="5533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p:cNvPicPr>
          <p:nvPr/>
        </p:nvPicPr>
        <p:blipFill>
          <a:blip r:embed="rId5" cstate="print">
            <a:extLst>
              <a:ext uri="{28A0092B-C50C-407E-A947-70E740481C1C}">
                <a14:useLocalDpi xmlns:a14="http://schemas.microsoft.com/office/drawing/2010/main"/>
              </a:ext>
            </a:extLst>
          </a:blip>
          <a:stretch>
            <a:fillRect/>
          </a:stretch>
        </p:blipFill>
        <p:spPr>
          <a:xfrm>
            <a:off x="6131799" y="2964526"/>
            <a:ext cx="2012400" cy="1342800"/>
          </a:xfrm>
          <a:prstGeom prst="rect">
            <a:avLst/>
          </a:prstGeom>
        </p:spPr>
      </p:pic>
      <p:pic>
        <p:nvPicPr>
          <p:cNvPr id="4" name="Picture 3"/>
          <p:cNvPicPr>
            <a:picLocks/>
          </p:cNvPicPr>
          <p:nvPr/>
        </p:nvPicPr>
        <p:blipFill>
          <a:blip r:embed="rId5" cstate="print">
            <a:extLst>
              <a:ext uri="{28A0092B-C50C-407E-A947-70E740481C1C}">
                <a14:useLocalDpi xmlns:a14="http://schemas.microsoft.com/office/drawing/2010/main"/>
              </a:ext>
            </a:extLst>
          </a:blip>
          <a:stretch>
            <a:fillRect/>
          </a:stretch>
        </p:blipFill>
        <p:spPr>
          <a:xfrm>
            <a:off x="8144199" y="4303955"/>
            <a:ext cx="2012400" cy="1342800"/>
          </a:xfrm>
          <a:prstGeom prst="rect">
            <a:avLst/>
          </a:prstGeom>
        </p:spPr>
      </p:pic>
      <p:pic>
        <p:nvPicPr>
          <p:cNvPr id="5" name="Picture 4"/>
          <p:cNvPicPr>
            <a:picLocks/>
          </p:cNvPicPr>
          <p:nvPr/>
        </p:nvPicPr>
        <p:blipFill>
          <a:blip r:embed="rId6" cstate="print">
            <a:extLst>
              <a:ext uri="{28A0092B-C50C-407E-A947-70E740481C1C}">
                <a14:useLocalDpi xmlns:a14="http://schemas.microsoft.com/office/drawing/2010/main"/>
              </a:ext>
            </a:extLst>
          </a:blip>
          <a:stretch>
            <a:fillRect/>
          </a:stretch>
        </p:blipFill>
        <p:spPr>
          <a:xfrm>
            <a:off x="10168662" y="2987987"/>
            <a:ext cx="2012400" cy="1342800"/>
          </a:xfrm>
          <a:prstGeom prst="rect">
            <a:avLst/>
          </a:prstGeom>
        </p:spPr>
      </p:pic>
    </p:spTree>
    <p:extLst>
      <p:ext uri="{BB962C8B-B14F-4D97-AF65-F5344CB8AC3E}">
        <p14:creationId xmlns:p14="http://schemas.microsoft.com/office/powerpoint/2010/main" val="233376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平行四边形 79"/>
          <p:cNvSpPr/>
          <p:nvPr/>
        </p:nvSpPr>
        <p:spPr>
          <a:xfrm>
            <a:off x="966399" y="4410607"/>
            <a:ext cx="2176310" cy="483895"/>
          </a:xfrm>
          <a:prstGeom prst="parallelogram">
            <a:avLst>
              <a:gd name="adj" fmla="val 97534"/>
            </a:avLst>
          </a:prstGeom>
          <a:solidFill>
            <a:schemeClr val="accent6">
              <a:lumMod val="60000"/>
              <a:lumOff val="40000"/>
            </a:schemeClr>
          </a:soli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nvGrpSpPr>
          <p:cNvPr id="145" name="组合 76"/>
          <p:cNvGrpSpPr/>
          <p:nvPr/>
        </p:nvGrpSpPr>
        <p:grpSpPr>
          <a:xfrm>
            <a:off x="1445928" y="1670998"/>
            <a:ext cx="1710784" cy="3372477"/>
            <a:chOff x="3091227" y="1893975"/>
            <a:chExt cx="1819216" cy="3307829"/>
          </a:xfrm>
          <a:solidFill>
            <a:schemeClr val="accent6">
              <a:lumMod val="75000"/>
            </a:schemeClr>
          </a:solidFill>
        </p:grpSpPr>
        <p:sp>
          <p:nvSpPr>
            <p:cNvPr id="146" name="任意多边形 77"/>
            <p:cNvSpPr/>
            <p:nvPr/>
          </p:nvSpPr>
          <p:spPr>
            <a:xfrm>
              <a:off x="3091227" y="1893975"/>
              <a:ext cx="1796055" cy="2693303"/>
            </a:xfrm>
            <a:custGeom>
              <a:avLst/>
              <a:gdLst>
                <a:gd name="connsiteX0" fmla="*/ 897881 w 1796055"/>
                <a:gd name="connsiteY0" fmla="*/ 0 h 2693303"/>
                <a:gd name="connsiteX1" fmla="*/ 1792693 w 1796055"/>
                <a:gd name="connsiteY1" fmla="*/ 894811 h 2693303"/>
                <a:gd name="connsiteX2" fmla="*/ 1796055 w 1796055"/>
                <a:gd name="connsiteY2" fmla="*/ 894811 h 2693303"/>
                <a:gd name="connsiteX3" fmla="*/ 1796055 w 1796055"/>
                <a:gd name="connsiteY3" fmla="*/ 940530 h 2693303"/>
                <a:gd name="connsiteX4" fmla="*/ 1795648 w 1796055"/>
                <a:gd name="connsiteY4" fmla="*/ 940530 h 2693303"/>
                <a:gd name="connsiteX5" fmla="*/ 1795648 w 1796055"/>
                <a:gd name="connsiteY5" fmla="*/ 1638635 h 2693303"/>
                <a:gd name="connsiteX6" fmla="*/ 1795648 w 1796055"/>
                <a:gd name="connsiteY6" fmla="*/ 1994752 h 2693303"/>
                <a:gd name="connsiteX7" fmla="*/ 1795648 w 1796055"/>
                <a:gd name="connsiteY7" fmla="*/ 2342751 h 2693303"/>
                <a:gd name="connsiteX8" fmla="*/ 1795648 w 1796055"/>
                <a:gd name="connsiteY8" fmla="*/ 2344732 h 2693303"/>
                <a:gd name="connsiteX9" fmla="*/ 1795648 w 1796055"/>
                <a:gd name="connsiteY9" fmla="*/ 2693303 h 2693303"/>
                <a:gd name="connsiteX10" fmla="*/ 819 w 1796055"/>
                <a:gd name="connsiteY10" fmla="*/ 2693303 h 2693303"/>
                <a:gd name="connsiteX11" fmla="*/ 819 w 1796055"/>
                <a:gd name="connsiteY11" fmla="*/ 2344732 h 2693303"/>
                <a:gd name="connsiteX12" fmla="*/ 0 w 1796055"/>
                <a:gd name="connsiteY12" fmla="*/ 2344732 h 2693303"/>
                <a:gd name="connsiteX13" fmla="*/ 0 w 1796055"/>
                <a:gd name="connsiteY13" fmla="*/ 1638635 h 2693303"/>
                <a:gd name="connsiteX14" fmla="*/ 1 w 1796055"/>
                <a:gd name="connsiteY14" fmla="*/ 1638635 h 2693303"/>
                <a:gd name="connsiteX15" fmla="*/ 1 w 1796055"/>
                <a:gd name="connsiteY15" fmla="*/ 896588 h 2693303"/>
                <a:gd name="connsiteX16" fmla="*/ 408 w 1796055"/>
                <a:gd name="connsiteY16" fmla="*/ 896588 h 2693303"/>
                <a:gd name="connsiteX17" fmla="*/ 408 w 1796055"/>
                <a:gd name="connsiteY17" fmla="*/ 894811 h 2693303"/>
                <a:gd name="connsiteX18" fmla="*/ 3070 w 1796055"/>
                <a:gd name="connsiteY18" fmla="*/ 894811 h 269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96055" h="2693303">
                  <a:moveTo>
                    <a:pt x="897881" y="0"/>
                  </a:moveTo>
                  <a:lnTo>
                    <a:pt x="1792693" y="894811"/>
                  </a:lnTo>
                  <a:lnTo>
                    <a:pt x="1796055" y="894811"/>
                  </a:lnTo>
                  <a:lnTo>
                    <a:pt x="1796055" y="940530"/>
                  </a:lnTo>
                  <a:lnTo>
                    <a:pt x="1795648" y="940530"/>
                  </a:lnTo>
                  <a:lnTo>
                    <a:pt x="1795648" y="1638635"/>
                  </a:lnTo>
                  <a:lnTo>
                    <a:pt x="1795648" y="1994752"/>
                  </a:lnTo>
                  <a:lnTo>
                    <a:pt x="1795648" y="2342751"/>
                  </a:lnTo>
                  <a:lnTo>
                    <a:pt x="1795648" y="2344732"/>
                  </a:lnTo>
                  <a:lnTo>
                    <a:pt x="1795648" y="2693303"/>
                  </a:lnTo>
                  <a:lnTo>
                    <a:pt x="819" y="2693303"/>
                  </a:lnTo>
                  <a:lnTo>
                    <a:pt x="819" y="2344732"/>
                  </a:lnTo>
                  <a:lnTo>
                    <a:pt x="0" y="2344732"/>
                  </a:lnTo>
                  <a:lnTo>
                    <a:pt x="0" y="1638635"/>
                  </a:lnTo>
                  <a:lnTo>
                    <a:pt x="1" y="1638635"/>
                  </a:lnTo>
                  <a:lnTo>
                    <a:pt x="1" y="896588"/>
                  </a:lnTo>
                  <a:lnTo>
                    <a:pt x="408" y="896588"/>
                  </a:lnTo>
                  <a:lnTo>
                    <a:pt x="408" y="894811"/>
                  </a:lnTo>
                  <a:lnTo>
                    <a:pt x="3070" y="894811"/>
                  </a:lnTo>
                  <a:close/>
                </a:path>
              </a:pathLst>
            </a:custGeom>
            <a:grp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47" name="任意多边形 78"/>
            <p:cNvSpPr/>
            <p:nvPr/>
          </p:nvSpPr>
          <p:spPr>
            <a:xfrm flipH="1" flipV="1">
              <a:off x="4248795" y="4536914"/>
              <a:ext cx="661648" cy="664890"/>
            </a:xfrm>
            <a:custGeom>
              <a:avLst/>
              <a:gdLst>
                <a:gd name="connsiteX0" fmla="*/ 0 w 534098"/>
                <a:gd name="connsiteY0" fmla="*/ 0 h 536715"/>
                <a:gd name="connsiteX1" fmla="*/ 534098 w 534098"/>
                <a:gd name="connsiteY1" fmla="*/ 0 h 536715"/>
                <a:gd name="connsiteX2" fmla="*/ 10618 w 534098"/>
                <a:gd name="connsiteY2" fmla="*/ 536715 h 536715"/>
                <a:gd name="connsiteX3" fmla="*/ 0 w 534098"/>
                <a:gd name="connsiteY3" fmla="*/ 536715 h 536715"/>
              </a:gdLst>
              <a:ahLst/>
              <a:cxnLst>
                <a:cxn ang="0">
                  <a:pos x="connsiteX0" y="connsiteY0"/>
                </a:cxn>
                <a:cxn ang="0">
                  <a:pos x="connsiteX1" y="connsiteY1"/>
                </a:cxn>
                <a:cxn ang="0">
                  <a:pos x="connsiteX2" y="connsiteY2"/>
                </a:cxn>
                <a:cxn ang="0">
                  <a:pos x="connsiteX3" y="connsiteY3"/>
                </a:cxn>
              </a:cxnLst>
              <a:rect l="l" t="t" r="r" b="b"/>
              <a:pathLst>
                <a:path w="534098" h="536715">
                  <a:moveTo>
                    <a:pt x="0" y="0"/>
                  </a:moveTo>
                  <a:lnTo>
                    <a:pt x="534098" y="0"/>
                  </a:lnTo>
                  <a:lnTo>
                    <a:pt x="10618" y="536715"/>
                  </a:lnTo>
                  <a:lnTo>
                    <a:pt x="0" y="536715"/>
                  </a:lnTo>
                  <a:close/>
                </a:path>
              </a:pathLst>
            </a:custGeom>
            <a:solidFill>
              <a:schemeClr val="accent6">
                <a:lumMod val="20000"/>
                <a:lumOff val="80000"/>
              </a:schemeClr>
            </a:soli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grpSp>
        <p:nvGrpSpPr>
          <p:cNvPr id="162" name="组合 93"/>
          <p:cNvGrpSpPr/>
          <p:nvPr/>
        </p:nvGrpSpPr>
        <p:grpSpPr>
          <a:xfrm>
            <a:off x="1334061" y="1898048"/>
            <a:ext cx="1915100" cy="1316515"/>
            <a:chOff x="2276924" y="3716907"/>
            <a:chExt cx="2036482" cy="1460219"/>
          </a:xfrm>
        </p:grpSpPr>
        <p:sp>
          <p:nvSpPr>
            <p:cNvPr id="163" name="文本框 44"/>
            <p:cNvSpPr txBox="1"/>
            <p:nvPr/>
          </p:nvSpPr>
          <p:spPr>
            <a:xfrm>
              <a:off x="2640639" y="3716907"/>
              <a:ext cx="1227025" cy="861975"/>
            </a:xfrm>
            <a:prstGeom prst="rect">
              <a:avLst/>
            </a:prstGeom>
            <a:noFill/>
            <a:effectLst>
              <a:innerShdw blurRad="63500" dist="50800" dir="16200000">
                <a:prstClr val="black">
                  <a:alpha val="50000"/>
                </a:prstClr>
              </a:innerShdw>
            </a:effectLst>
          </p:spPr>
          <p:txBody>
            <a:bodyPr wrap="square" rtlCol="0">
              <a:spAutoFit/>
            </a:bodyPr>
            <a:lstStyle/>
            <a:p>
              <a:pPr algn="ctr"/>
              <a:r>
                <a:rPr lang="en-US" altLang="zh-CN"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rPr>
                <a:t>03</a:t>
              </a:r>
              <a:endParaRPr lang="zh-CN" altLang="en-US"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endParaRPr>
            </a:p>
          </p:txBody>
        </p:sp>
        <p:sp>
          <p:nvSpPr>
            <p:cNvPr id="164" name="文本框 45"/>
            <p:cNvSpPr txBox="1"/>
            <p:nvPr/>
          </p:nvSpPr>
          <p:spPr>
            <a:xfrm>
              <a:off x="2276924" y="4391971"/>
              <a:ext cx="2036482" cy="785155"/>
            </a:xfrm>
            <a:prstGeom prst="rect">
              <a:avLst/>
            </a:prstGeom>
            <a:noFill/>
          </p:spPr>
          <p:txBody>
            <a:bodyPr wrap="square" rtlCol="0">
              <a:spAutoFit/>
            </a:bodyPr>
            <a:lstStyle/>
            <a:p>
              <a:pPr algn="ctr"/>
              <a:r>
                <a:rPr lang="en-US" altLang="zh-CN" sz="2000" b="1" dirty="0" err="1">
                  <a:solidFill>
                    <a:prstClr val="white">
                      <a:lumMod val="95000"/>
                    </a:prstClr>
                  </a:solidFill>
                  <a:ea typeface="造字工房文研（非商用）常规体" pitchFamily="50" charset="-122"/>
                  <a:cs typeface="DokChampa" panose="020B0604020202020204" pitchFamily="34" charset="-34"/>
                </a:rPr>
                <a:t>Moteurs</a:t>
              </a:r>
              <a:r>
                <a:rPr lang="en-US" altLang="zh-CN" sz="2000" b="1" dirty="0">
                  <a:solidFill>
                    <a:prstClr val="white">
                      <a:lumMod val="95000"/>
                    </a:prstClr>
                  </a:solidFill>
                  <a:ea typeface="造字工房文研（非商用）常规体" pitchFamily="50" charset="-122"/>
                  <a:cs typeface="DokChampa" panose="020B0604020202020204" pitchFamily="34" charset="-34"/>
                </a:rPr>
                <a:t> </a:t>
              </a:r>
              <a:r>
                <a:rPr lang="en-US" altLang="zh-CN" sz="2000" b="1" dirty="0" err="1">
                  <a:solidFill>
                    <a:prstClr val="white">
                      <a:lumMod val="95000"/>
                    </a:prstClr>
                  </a:solidFill>
                  <a:ea typeface="造字工房文研（非商用）常规体" pitchFamily="50" charset="-122"/>
                  <a:cs typeface="DokChampa" panose="020B0604020202020204" pitchFamily="34" charset="-34"/>
                </a:rPr>
                <a:t>d'impact</a:t>
              </a:r>
              <a:endParaRPr lang="zh-CN" altLang="en-US" sz="2000" b="1" dirty="0">
                <a:solidFill>
                  <a:prstClr val="white">
                    <a:lumMod val="95000"/>
                  </a:prstClr>
                </a:solidFill>
                <a:ea typeface="造字工房文研（非商用）常规体" pitchFamily="50" charset="-122"/>
                <a:cs typeface="DokChampa" panose="020B0604020202020204" pitchFamily="34" charset="-34"/>
              </a:endParaRPr>
            </a:p>
          </p:txBody>
        </p:sp>
      </p:grpSp>
      <p:grpSp>
        <p:nvGrpSpPr>
          <p:cNvPr id="192" name="组合 123"/>
          <p:cNvGrpSpPr/>
          <p:nvPr/>
        </p:nvGrpSpPr>
        <p:grpSpPr>
          <a:xfrm>
            <a:off x="3134931" y="2587895"/>
            <a:ext cx="786842" cy="500360"/>
            <a:chOff x="4901591" y="3097766"/>
            <a:chExt cx="836714" cy="554976"/>
          </a:xfrm>
          <a:solidFill>
            <a:schemeClr val="accent6">
              <a:lumMod val="75000"/>
            </a:schemeClr>
          </a:solidFill>
        </p:grpSpPr>
        <p:sp>
          <p:nvSpPr>
            <p:cNvPr id="193" name="任意多边形 124"/>
            <p:cNvSpPr/>
            <p:nvPr/>
          </p:nvSpPr>
          <p:spPr>
            <a:xfrm>
              <a:off x="4901591" y="3097766"/>
              <a:ext cx="836714" cy="554976"/>
            </a:xfrm>
            <a:custGeom>
              <a:avLst/>
              <a:gdLst>
                <a:gd name="connsiteX0" fmla="*/ 685611 w 1025811"/>
                <a:gd name="connsiteY0" fmla="*/ 0 h 680400"/>
                <a:gd name="connsiteX1" fmla="*/ 1025811 w 1025811"/>
                <a:gd name="connsiteY1" fmla="*/ 340200 h 680400"/>
                <a:gd name="connsiteX2" fmla="*/ 685611 w 1025811"/>
                <a:gd name="connsiteY2" fmla="*/ 680400 h 680400"/>
                <a:gd name="connsiteX3" fmla="*/ 678786 w 1025811"/>
                <a:gd name="connsiteY3" fmla="*/ 679712 h 680400"/>
                <a:gd name="connsiteX4" fmla="*/ 678786 w 1025811"/>
                <a:gd name="connsiteY4" fmla="*/ 680400 h 680400"/>
                <a:gd name="connsiteX5" fmla="*/ 0 w 1025811"/>
                <a:gd name="connsiteY5" fmla="*/ 680400 h 680400"/>
                <a:gd name="connsiteX6" fmla="*/ 0 w 1025811"/>
                <a:gd name="connsiteY6" fmla="*/ 1614 h 680400"/>
                <a:gd name="connsiteX7" fmla="*/ 669601 w 1025811"/>
                <a:gd name="connsiteY7" fmla="*/ 1614 h 68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811" h="680400">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94" name="任意多边形 125"/>
            <p:cNvSpPr/>
            <p:nvPr/>
          </p:nvSpPr>
          <p:spPr>
            <a:xfrm>
              <a:off x="5483449" y="3276449"/>
              <a:ext cx="128674" cy="201577"/>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nvGrpSpPr>
            <p:cNvPr id="195" name="组合 126"/>
            <p:cNvGrpSpPr/>
            <p:nvPr/>
          </p:nvGrpSpPr>
          <p:grpSpPr>
            <a:xfrm>
              <a:off x="5033509" y="3199020"/>
              <a:ext cx="357796" cy="358843"/>
              <a:chOff x="458010" y="4063526"/>
              <a:chExt cx="1087437" cy="1090612"/>
            </a:xfrm>
            <a:grpFill/>
          </p:grpSpPr>
          <p:sp>
            <p:nvSpPr>
              <p:cNvPr id="196"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197"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198"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199"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grpSp>
      </p:grpSp>
      <p:sp>
        <p:nvSpPr>
          <p:cNvPr id="4" name="Rectangle 3"/>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7949" y="6315802"/>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78828"/>
            <a:ext cx="10949940" cy="1177290"/>
          </a:xfrm>
        </p:spPr>
        <p:txBody>
          <a:bodyPr>
            <a:normAutofit/>
          </a:bodyPr>
          <a:lstStyle/>
          <a:p>
            <a:r>
              <a:rPr lang="fr-FR" dirty="0"/>
              <a:t>Principales informations et recommandations</a:t>
            </a:r>
          </a:p>
        </p:txBody>
      </p:sp>
      <p:sp>
        <p:nvSpPr>
          <p:cNvPr id="170" name="文本框 73"/>
          <p:cNvSpPr txBox="1"/>
          <p:nvPr/>
        </p:nvSpPr>
        <p:spPr>
          <a:xfrm>
            <a:off x="3308307" y="3361340"/>
            <a:ext cx="1465283" cy="646331"/>
          </a:xfrm>
          <a:prstGeom prst="rect">
            <a:avLst/>
          </a:prstGeom>
          <a:noFill/>
        </p:spPr>
        <p:txBody>
          <a:bodyPr wrap="square" rtlCol="0">
            <a:spAutoFit/>
          </a:bodyPr>
          <a:lstStyle/>
          <a:p>
            <a:pPr algn="ctr"/>
            <a:r>
              <a:rPr lang="en-US" altLang="zh-CN" b="1" dirty="0">
                <a:solidFill>
                  <a:srgbClr val="01ACBE"/>
                </a:solidFill>
                <a:latin typeface="Tahoma" panose="020B0604030504040204" pitchFamily="34" charset="0"/>
                <a:ea typeface="Tahoma" panose="020B0604030504040204" pitchFamily="34" charset="0"/>
                <a:cs typeface="Tahoma" panose="020B0604030504040204" pitchFamily="34" charset="0"/>
              </a:rPr>
              <a:t>la </a:t>
            </a:r>
            <a:r>
              <a:rPr lang="en-US" altLang="zh-CN" b="1" dirty="0" err="1">
                <a:solidFill>
                  <a:srgbClr val="01ACBE"/>
                </a:solidFill>
                <a:latin typeface="Tahoma" panose="020B0604030504040204" pitchFamily="34" charset="0"/>
                <a:ea typeface="Tahoma" panose="020B0604030504040204" pitchFamily="34" charset="0"/>
                <a:cs typeface="Tahoma" panose="020B0604030504040204" pitchFamily="34" charset="0"/>
              </a:rPr>
              <a:t>mise</a:t>
            </a:r>
            <a:r>
              <a:rPr lang="en-US" altLang="zh-CN" b="1" dirty="0">
                <a:solidFill>
                  <a:srgbClr val="01ACBE"/>
                </a:solidFill>
                <a:latin typeface="Tahoma" panose="020B0604030504040204" pitchFamily="34" charset="0"/>
                <a:ea typeface="Tahoma" panose="020B0604030504040204" pitchFamily="34" charset="0"/>
                <a:cs typeface="Tahoma" panose="020B0604030504040204" pitchFamily="34" charset="0"/>
              </a:rPr>
              <a:t> </a:t>
            </a:r>
            <a:r>
              <a:rPr lang="en-US" altLang="zh-CN" b="1" dirty="0" err="1">
                <a:solidFill>
                  <a:srgbClr val="01ACBE"/>
                </a:solidFill>
                <a:latin typeface="Tahoma" panose="020B0604030504040204" pitchFamily="34" charset="0"/>
                <a:ea typeface="Tahoma" panose="020B0604030504040204" pitchFamily="34" charset="0"/>
                <a:cs typeface="Tahoma" panose="020B0604030504040204" pitchFamily="34" charset="0"/>
              </a:rPr>
              <a:t>en</a:t>
            </a:r>
            <a:r>
              <a:rPr lang="en-US" altLang="zh-CN" b="1" dirty="0">
                <a:solidFill>
                  <a:srgbClr val="01ACBE"/>
                </a:solidFill>
                <a:latin typeface="Tahoma" panose="020B0604030504040204" pitchFamily="34" charset="0"/>
                <a:ea typeface="Tahoma" panose="020B0604030504040204" pitchFamily="34" charset="0"/>
                <a:cs typeface="Tahoma" panose="020B0604030504040204" pitchFamily="34" charset="0"/>
              </a:rPr>
              <a:t> oeuvre</a:t>
            </a:r>
            <a:endParaRPr lang="zh-CN" altLang="en-US" b="1" dirty="0">
              <a:solidFill>
                <a:srgbClr val="01ACBE"/>
              </a:solidFill>
              <a:latin typeface="Tahoma" panose="020B0604030504040204" pitchFamily="34" charset="0"/>
              <a:ea typeface="时尚中黑简体" panose="01010104010101010101" pitchFamily="2" charset="-122"/>
              <a:cs typeface="Tahoma" panose="020B0604030504040204" pitchFamily="34" charset="0"/>
            </a:endParaRPr>
          </a:p>
        </p:txBody>
      </p:sp>
      <p:cxnSp>
        <p:nvCxnSpPr>
          <p:cNvPr id="171" name="直接连接符 102"/>
          <p:cNvCxnSpPr/>
          <p:nvPr/>
        </p:nvCxnSpPr>
        <p:spPr>
          <a:xfrm>
            <a:off x="4728314" y="2897008"/>
            <a:ext cx="14633" cy="1807524"/>
          </a:xfrm>
          <a:prstGeom prst="line">
            <a:avLst/>
          </a:prstGeom>
          <a:noFill/>
          <a:ln w="38100" cap="flat" cmpd="sng" algn="ctr">
            <a:solidFill>
              <a:sysClr val="windowText" lastClr="000000">
                <a:lumMod val="50000"/>
                <a:lumOff val="50000"/>
              </a:sysClr>
            </a:solidFill>
            <a:prstDash val="sysDot"/>
            <a:miter lim="800000"/>
          </a:ln>
          <a:effectLst/>
        </p:spPr>
      </p:cxnSp>
      <p:sp>
        <p:nvSpPr>
          <p:cNvPr id="172" name="文本框 74"/>
          <p:cNvSpPr txBox="1"/>
          <p:nvPr/>
        </p:nvSpPr>
        <p:spPr>
          <a:xfrm>
            <a:off x="3475486" y="1658344"/>
            <a:ext cx="1236175" cy="646331"/>
          </a:xfrm>
          <a:prstGeom prst="rect">
            <a:avLst/>
          </a:prstGeom>
          <a:noFill/>
        </p:spPr>
        <p:txBody>
          <a:bodyPr wrap="square" rtlCol="0">
            <a:spAutoFit/>
          </a:bodyPr>
          <a:lstStyle/>
          <a:p>
            <a:pPr algn="ctr"/>
            <a:r>
              <a:rPr lang="en-US" altLang="zh-CN"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Moteurs</a:t>
            </a:r>
            <a:r>
              <a:rPr lang="en-US" altLang="zh-CN"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zh-CN"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d'impact</a:t>
            </a:r>
            <a:endParaRPr lang="zh-CN" altLang="en-US" b="1" dirty="0">
              <a:solidFill>
                <a:schemeClr val="accent6">
                  <a:lumMod val="75000"/>
                </a:schemeClr>
              </a:solidFill>
              <a:latin typeface="Tahoma" panose="020B0604030504040204" pitchFamily="34" charset="0"/>
              <a:ea typeface="时尚中黑简体" panose="01010104010101010101" pitchFamily="2" charset="-122"/>
              <a:cs typeface="Tahoma" panose="020B0604030504040204" pitchFamily="34" charset="0"/>
            </a:endParaRPr>
          </a:p>
        </p:txBody>
      </p:sp>
      <p:cxnSp>
        <p:nvCxnSpPr>
          <p:cNvPr id="173" name="直接连接符 104"/>
          <p:cNvCxnSpPr/>
          <p:nvPr/>
        </p:nvCxnSpPr>
        <p:spPr>
          <a:xfrm>
            <a:off x="4728314" y="1738089"/>
            <a:ext cx="14633" cy="740051"/>
          </a:xfrm>
          <a:prstGeom prst="line">
            <a:avLst/>
          </a:prstGeom>
          <a:noFill/>
          <a:ln w="38100" cap="flat" cmpd="sng" algn="ctr">
            <a:solidFill>
              <a:sysClr val="windowText" lastClr="000000">
                <a:lumMod val="50000"/>
                <a:lumOff val="50000"/>
              </a:sysClr>
            </a:solidFill>
            <a:prstDash val="sysDot"/>
            <a:miter lim="800000"/>
          </a:ln>
          <a:effectLst/>
        </p:spPr>
      </p:cxnSp>
      <p:grpSp>
        <p:nvGrpSpPr>
          <p:cNvPr id="223" name="Group 222"/>
          <p:cNvGrpSpPr/>
          <p:nvPr/>
        </p:nvGrpSpPr>
        <p:grpSpPr>
          <a:xfrm>
            <a:off x="583816" y="2830607"/>
            <a:ext cx="2985676" cy="2726456"/>
            <a:chOff x="697910" y="3094688"/>
            <a:chExt cx="2985676" cy="2726456"/>
          </a:xfrm>
        </p:grpSpPr>
        <p:grpSp>
          <p:nvGrpSpPr>
            <p:cNvPr id="149" name="组合 80"/>
            <p:cNvGrpSpPr/>
            <p:nvPr/>
          </p:nvGrpSpPr>
          <p:grpSpPr>
            <a:xfrm>
              <a:off x="1186321" y="3094688"/>
              <a:ext cx="1704374" cy="2726456"/>
              <a:chOff x="2546524" y="2803750"/>
              <a:chExt cx="1812400" cy="3024062"/>
            </a:xfrm>
          </p:grpSpPr>
          <p:sp>
            <p:nvSpPr>
              <p:cNvPr id="150" name="任意多边形 81"/>
              <p:cNvSpPr/>
              <p:nvPr/>
            </p:nvSpPr>
            <p:spPr>
              <a:xfrm>
                <a:off x="2546524" y="2803750"/>
                <a:ext cx="1796449" cy="2344731"/>
              </a:xfrm>
              <a:custGeom>
                <a:avLst/>
                <a:gdLst>
                  <a:gd name="connsiteX0" fmla="*/ 897881 w 1796449"/>
                  <a:gd name="connsiteY0" fmla="*/ 0 h 2344731"/>
                  <a:gd name="connsiteX1" fmla="*/ 1793329 w 1796449"/>
                  <a:gd name="connsiteY1" fmla="*/ 895447 h 2344731"/>
                  <a:gd name="connsiteX2" fmla="*/ 1796449 w 1796449"/>
                  <a:gd name="connsiteY2" fmla="*/ 895447 h 2344731"/>
                  <a:gd name="connsiteX3" fmla="*/ 1796449 w 1796449"/>
                  <a:gd name="connsiteY3" fmla="*/ 941166 h 2344731"/>
                  <a:gd name="connsiteX4" fmla="*/ 1795648 w 1796449"/>
                  <a:gd name="connsiteY4" fmla="*/ 941166 h 2344731"/>
                  <a:gd name="connsiteX5" fmla="*/ 1795648 w 1796449"/>
                  <a:gd name="connsiteY5" fmla="*/ 1638634 h 2344731"/>
                  <a:gd name="connsiteX6" fmla="*/ 1795648 w 1796449"/>
                  <a:gd name="connsiteY6" fmla="*/ 1994752 h 2344731"/>
                  <a:gd name="connsiteX7" fmla="*/ 1795648 w 1796449"/>
                  <a:gd name="connsiteY7" fmla="*/ 2344731 h 2344731"/>
                  <a:gd name="connsiteX8" fmla="*/ 0 w 1796449"/>
                  <a:gd name="connsiteY8" fmla="*/ 2344731 h 2344731"/>
                  <a:gd name="connsiteX9" fmla="*/ 0 w 1796449"/>
                  <a:gd name="connsiteY9" fmla="*/ 1638634 h 2344731"/>
                  <a:gd name="connsiteX10" fmla="*/ 1 w 1796449"/>
                  <a:gd name="connsiteY10" fmla="*/ 1638634 h 2344731"/>
                  <a:gd name="connsiteX11" fmla="*/ 1 w 1796449"/>
                  <a:gd name="connsiteY11" fmla="*/ 896588 h 2344731"/>
                  <a:gd name="connsiteX12" fmla="*/ 802 w 1796449"/>
                  <a:gd name="connsiteY12" fmla="*/ 896588 h 2344731"/>
                  <a:gd name="connsiteX13" fmla="*/ 802 w 1796449"/>
                  <a:gd name="connsiteY13" fmla="*/ 895447 h 2344731"/>
                  <a:gd name="connsiteX14" fmla="*/ 2433 w 1796449"/>
                  <a:gd name="connsiteY14" fmla="*/ 895447 h 234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6449" h="2344731">
                    <a:moveTo>
                      <a:pt x="897881" y="0"/>
                    </a:moveTo>
                    <a:lnTo>
                      <a:pt x="1793329" y="895447"/>
                    </a:lnTo>
                    <a:lnTo>
                      <a:pt x="1796449" y="895447"/>
                    </a:lnTo>
                    <a:lnTo>
                      <a:pt x="1796449" y="941166"/>
                    </a:lnTo>
                    <a:lnTo>
                      <a:pt x="1795648" y="941166"/>
                    </a:lnTo>
                    <a:lnTo>
                      <a:pt x="1795648" y="1638634"/>
                    </a:lnTo>
                    <a:lnTo>
                      <a:pt x="1795648" y="1994752"/>
                    </a:lnTo>
                    <a:lnTo>
                      <a:pt x="1795648" y="2344731"/>
                    </a:lnTo>
                    <a:lnTo>
                      <a:pt x="0" y="2344731"/>
                    </a:lnTo>
                    <a:lnTo>
                      <a:pt x="0" y="1638634"/>
                    </a:lnTo>
                    <a:lnTo>
                      <a:pt x="1" y="1638634"/>
                    </a:lnTo>
                    <a:lnTo>
                      <a:pt x="1" y="896588"/>
                    </a:lnTo>
                    <a:lnTo>
                      <a:pt x="802" y="896588"/>
                    </a:lnTo>
                    <a:lnTo>
                      <a:pt x="802" y="895447"/>
                    </a:lnTo>
                    <a:lnTo>
                      <a:pt x="2433" y="895447"/>
                    </a:lnTo>
                    <a:close/>
                  </a:path>
                </a:pathLst>
              </a:custGeom>
              <a:gradFill flip="none" rotWithShape="1">
                <a:gsLst>
                  <a:gs pos="65000">
                    <a:srgbClr val="01ACBE"/>
                  </a:gs>
                  <a:gs pos="100000">
                    <a:srgbClr val="018B99"/>
                  </a:gs>
                  <a:gs pos="0">
                    <a:srgbClr val="01DEF5"/>
                  </a:gs>
                </a:gsLst>
                <a:lin ang="5400000" scaled="1"/>
                <a:tileRect/>
              </a:gradFill>
              <a:ln w="25400" cap="flat" cmpd="sng" algn="ctr">
                <a:gradFill>
                  <a:gsLst>
                    <a:gs pos="0">
                      <a:srgbClr val="0AE7FE"/>
                    </a:gs>
                    <a:gs pos="100000">
                      <a:srgbClr val="018795"/>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51" name="任意多边形 82"/>
              <p:cNvSpPr/>
              <p:nvPr/>
            </p:nvSpPr>
            <p:spPr>
              <a:xfrm flipH="1" flipV="1">
                <a:off x="3697276" y="5162922"/>
                <a:ext cx="661648" cy="664890"/>
              </a:xfrm>
              <a:custGeom>
                <a:avLst/>
                <a:gdLst>
                  <a:gd name="connsiteX0" fmla="*/ 0 w 534098"/>
                  <a:gd name="connsiteY0" fmla="*/ 0 h 536715"/>
                  <a:gd name="connsiteX1" fmla="*/ 534098 w 534098"/>
                  <a:gd name="connsiteY1" fmla="*/ 0 h 536715"/>
                  <a:gd name="connsiteX2" fmla="*/ 10618 w 534098"/>
                  <a:gd name="connsiteY2" fmla="*/ 536715 h 536715"/>
                  <a:gd name="connsiteX3" fmla="*/ 0 w 534098"/>
                  <a:gd name="connsiteY3" fmla="*/ 536715 h 536715"/>
                </a:gdLst>
                <a:ahLst/>
                <a:cxnLst>
                  <a:cxn ang="0">
                    <a:pos x="connsiteX0" y="connsiteY0"/>
                  </a:cxn>
                  <a:cxn ang="0">
                    <a:pos x="connsiteX1" y="connsiteY1"/>
                  </a:cxn>
                  <a:cxn ang="0">
                    <a:pos x="connsiteX2" y="connsiteY2"/>
                  </a:cxn>
                  <a:cxn ang="0">
                    <a:pos x="connsiteX3" y="connsiteY3"/>
                  </a:cxn>
                </a:cxnLst>
                <a:rect l="l" t="t" r="r" b="b"/>
                <a:pathLst>
                  <a:path w="534098" h="536715">
                    <a:moveTo>
                      <a:pt x="0" y="0"/>
                    </a:moveTo>
                    <a:lnTo>
                      <a:pt x="534098" y="0"/>
                    </a:lnTo>
                    <a:lnTo>
                      <a:pt x="10618" y="536715"/>
                    </a:lnTo>
                    <a:lnTo>
                      <a:pt x="0" y="536715"/>
                    </a:lnTo>
                    <a:close/>
                  </a:path>
                </a:pathLst>
              </a:custGeom>
              <a:gradFill flip="none" rotWithShape="1">
                <a:gsLst>
                  <a:gs pos="64000">
                    <a:srgbClr val="01ACBE">
                      <a:alpha val="25000"/>
                    </a:srgbClr>
                  </a:gs>
                  <a:gs pos="36000">
                    <a:srgbClr val="01ACBE">
                      <a:alpha val="50000"/>
                    </a:srgbClr>
                  </a:gs>
                  <a:gs pos="0">
                    <a:srgbClr val="01ACBE">
                      <a:alpha val="60000"/>
                    </a:srgbClr>
                  </a:gs>
                  <a:gs pos="100000">
                    <a:srgbClr val="01ACBE">
                      <a:alpha val="0"/>
                    </a:srgbClr>
                  </a:gs>
                </a:gsLst>
                <a:lin ang="16200000" scaled="1"/>
                <a:tileRect/>
              </a:gra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sp>
          <p:nvSpPr>
            <p:cNvPr id="153" name="平行四边形 84"/>
            <p:cNvSpPr/>
            <p:nvPr/>
          </p:nvSpPr>
          <p:spPr>
            <a:xfrm>
              <a:off x="697910" y="5184149"/>
              <a:ext cx="2176310" cy="483895"/>
            </a:xfrm>
            <a:prstGeom prst="parallelogram">
              <a:avLst>
                <a:gd name="adj" fmla="val 97534"/>
              </a:avLst>
            </a:prstGeom>
            <a:gradFill flip="none" rotWithShape="1">
              <a:gsLst>
                <a:gs pos="0">
                  <a:srgbClr val="01A9BB"/>
                </a:gs>
                <a:gs pos="100000">
                  <a:srgbClr val="017581"/>
                </a:gs>
              </a:gsLst>
              <a:lin ang="5400000" scaled="1"/>
              <a:tileRect/>
            </a:gradFill>
            <a:ln w="25400" cap="flat" cmpd="sng" algn="ctr">
              <a:gradFill>
                <a:gsLst>
                  <a:gs pos="0">
                    <a:srgbClr val="01A9BB"/>
                  </a:gs>
                  <a:gs pos="100000">
                    <a:srgbClr val="017581"/>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57" name="文本框 38"/>
            <p:cNvSpPr txBox="1"/>
            <p:nvPr/>
          </p:nvSpPr>
          <p:spPr>
            <a:xfrm>
              <a:off x="1431121" y="3203011"/>
              <a:ext cx="1153890" cy="777145"/>
            </a:xfrm>
            <a:prstGeom prst="rect">
              <a:avLst/>
            </a:prstGeom>
            <a:noFill/>
            <a:effectLst>
              <a:innerShdw blurRad="63500" dist="50800" dir="16200000">
                <a:prstClr val="black">
                  <a:alpha val="50000"/>
                </a:prstClr>
              </a:innerShdw>
            </a:effectLst>
          </p:spPr>
          <p:txBody>
            <a:bodyPr wrap="square" rtlCol="0">
              <a:spAutoFit/>
            </a:bodyPr>
            <a:lstStyle/>
            <a:p>
              <a:pPr algn="ctr"/>
              <a:r>
                <a:rPr lang="en-US" altLang="zh-CN"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rPr>
                <a:t>02</a:t>
              </a:r>
              <a:endParaRPr lang="zh-CN" altLang="en-US"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endParaRPr>
            </a:p>
          </p:txBody>
        </p:sp>
        <p:sp>
          <p:nvSpPr>
            <p:cNvPr id="158" name="文本框 3"/>
            <p:cNvSpPr txBox="1"/>
            <p:nvPr/>
          </p:nvSpPr>
          <p:spPr>
            <a:xfrm>
              <a:off x="1024564" y="3684910"/>
              <a:ext cx="2084451" cy="369332"/>
            </a:xfrm>
            <a:prstGeom prst="rect">
              <a:avLst/>
            </a:prstGeom>
            <a:noFill/>
          </p:spPr>
          <p:txBody>
            <a:bodyPr wrap="square" rtlCol="0">
              <a:spAutoFit/>
            </a:bodyPr>
            <a:lstStyle/>
            <a:p>
              <a:pPr algn="ctr"/>
              <a:r>
                <a:rPr lang="en-US" altLang="zh-CN" b="1" dirty="0" err="1">
                  <a:solidFill>
                    <a:prstClr val="white">
                      <a:lumMod val="95000"/>
                    </a:prstClr>
                  </a:solidFill>
                  <a:ea typeface="造字工房文研（非商用）常规体" pitchFamily="50" charset="-122"/>
                  <a:cs typeface="DokChampa" panose="020B0604020202020204" pitchFamily="34" charset="-34"/>
                </a:rPr>
                <a:t>Mise</a:t>
              </a:r>
              <a:r>
                <a:rPr lang="en-US" altLang="zh-CN" b="1" dirty="0">
                  <a:solidFill>
                    <a:prstClr val="white">
                      <a:lumMod val="95000"/>
                    </a:prstClr>
                  </a:solidFill>
                  <a:ea typeface="造字工房文研（非商用）常规体" pitchFamily="50" charset="-122"/>
                  <a:cs typeface="DokChampa" panose="020B0604020202020204" pitchFamily="34" charset="-34"/>
                </a:rPr>
                <a:t> </a:t>
              </a:r>
              <a:r>
                <a:rPr lang="en-US" altLang="zh-CN" b="1" dirty="0" err="1">
                  <a:solidFill>
                    <a:prstClr val="white">
                      <a:lumMod val="95000"/>
                    </a:prstClr>
                  </a:solidFill>
                  <a:ea typeface="造字工房文研（非商用）常规体" pitchFamily="50" charset="-122"/>
                  <a:cs typeface="DokChampa" panose="020B0604020202020204" pitchFamily="34" charset="-34"/>
                </a:rPr>
                <a:t>en</a:t>
              </a:r>
              <a:r>
                <a:rPr lang="en-US" altLang="zh-CN" b="1" dirty="0">
                  <a:solidFill>
                    <a:prstClr val="white">
                      <a:lumMod val="95000"/>
                    </a:prstClr>
                  </a:solidFill>
                  <a:ea typeface="造字工房文研（非商用）常规体" pitchFamily="50" charset="-122"/>
                  <a:cs typeface="DokChampa" panose="020B0604020202020204" pitchFamily="34" charset="-34"/>
                </a:rPr>
                <a:t> oeuvre</a:t>
              </a:r>
              <a:endParaRPr lang="zh-CN" altLang="en-US" b="1" dirty="0">
                <a:solidFill>
                  <a:prstClr val="white">
                    <a:lumMod val="95000"/>
                  </a:prstClr>
                </a:solidFill>
                <a:ea typeface="造字工房文研（非商用）常规体" pitchFamily="50" charset="-122"/>
                <a:cs typeface="DokChampa" panose="020B0604020202020204" pitchFamily="34" charset="-34"/>
              </a:endParaRPr>
            </a:p>
          </p:txBody>
        </p:sp>
        <p:grpSp>
          <p:nvGrpSpPr>
            <p:cNvPr id="176" name="组合 107"/>
            <p:cNvGrpSpPr/>
            <p:nvPr/>
          </p:nvGrpSpPr>
          <p:grpSpPr>
            <a:xfrm>
              <a:off x="2896745" y="3876066"/>
              <a:ext cx="786841" cy="500360"/>
              <a:chOff x="4355220" y="4051918"/>
              <a:chExt cx="836714" cy="554976"/>
            </a:xfrm>
          </p:grpSpPr>
          <p:sp>
            <p:nvSpPr>
              <p:cNvPr id="177" name="任意多边形 108"/>
              <p:cNvSpPr/>
              <p:nvPr/>
            </p:nvSpPr>
            <p:spPr>
              <a:xfrm>
                <a:off x="4355220" y="4051918"/>
                <a:ext cx="836714" cy="554976"/>
              </a:xfrm>
              <a:custGeom>
                <a:avLst/>
                <a:gdLst>
                  <a:gd name="connsiteX0" fmla="*/ 685611 w 1025811"/>
                  <a:gd name="connsiteY0" fmla="*/ 0 h 680400"/>
                  <a:gd name="connsiteX1" fmla="*/ 1025811 w 1025811"/>
                  <a:gd name="connsiteY1" fmla="*/ 340200 h 680400"/>
                  <a:gd name="connsiteX2" fmla="*/ 685611 w 1025811"/>
                  <a:gd name="connsiteY2" fmla="*/ 680400 h 680400"/>
                  <a:gd name="connsiteX3" fmla="*/ 678786 w 1025811"/>
                  <a:gd name="connsiteY3" fmla="*/ 679712 h 680400"/>
                  <a:gd name="connsiteX4" fmla="*/ 678786 w 1025811"/>
                  <a:gd name="connsiteY4" fmla="*/ 680400 h 680400"/>
                  <a:gd name="connsiteX5" fmla="*/ 0 w 1025811"/>
                  <a:gd name="connsiteY5" fmla="*/ 680400 h 680400"/>
                  <a:gd name="connsiteX6" fmla="*/ 0 w 1025811"/>
                  <a:gd name="connsiteY6" fmla="*/ 1614 h 680400"/>
                  <a:gd name="connsiteX7" fmla="*/ 669601 w 1025811"/>
                  <a:gd name="connsiteY7" fmla="*/ 1614 h 68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811" h="680400">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adFill>
                <a:gsLst>
                  <a:gs pos="44000">
                    <a:srgbClr val="01ACBE"/>
                  </a:gs>
                  <a:gs pos="20000">
                    <a:srgbClr val="0194A3"/>
                  </a:gs>
                  <a:gs pos="100000">
                    <a:srgbClr val="01CFE5"/>
                  </a:gs>
                  <a:gs pos="0">
                    <a:srgbClr val="01808D"/>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78" name="任意多边形 109"/>
              <p:cNvSpPr/>
              <p:nvPr/>
            </p:nvSpPr>
            <p:spPr>
              <a:xfrm>
                <a:off x="4949778" y="4221653"/>
                <a:ext cx="128674" cy="201577"/>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grpSp>
      <p:sp>
        <p:nvSpPr>
          <p:cNvPr id="168" name="文本框 69"/>
          <p:cNvSpPr txBox="1"/>
          <p:nvPr/>
        </p:nvSpPr>
        <p:spPr>
          <a:xfrm>
            <a:off x="3619094" y="5083824"/>
            <a:ext cx="1030323" cy="646331"/>
          </a:xfrm>
          <a:prstGeom prst="rect">
            <a:avLst/>
          </a:prstGeom>
          <a:noFill/>
        </p:spPr>
        <p:txBody>
          <a:bodyPr wrap="square" rtlCol="0">
            <a:spAutoFit/>
          </a:bodyPr>
          <a:lstStyle/>
          <a:p>
            <a:pPr algn="ctr"/>
            <a:r>
              <a:rPr lang="en-US" altLang="zh-CN" b="1" dirty="0">
                <a:solidFill>
                  <a:srgbClr val="FFB850"/>
                </a:solidFill>
                <a:latin typeface="Tahoma" panose="020B0604030504040204" pitchFamily="34" charset="0"/>
                <a:ea typeface="Tahoma" panose="020B0604030504040204" pitchFamily="34" charset="0"/>
                <a:cs typeface="Tahoma" panose="020B0604030504040204" pitchFamily="34" charset="0"/>
              </a:rPr>
              <a:t>Conception</a:t>
            </a:r>
            <a:endParaRPr lang="zh-CN" altLang="en-US" b="1" dirty="0">
              <a:solidFill>
                <a:srgbClr val="FFB850"/>
              </a:solidFill>
              <a:latin typeface="Tahoma" panose="020B0604030504040204" pitchFamily="34" charset="0"/>
              <a:ea typeface="时尚中黑简体" panose="01010104010101010101" pitchFamily="2" charset="-122"/>
              <a:cs typeface="Tahoma" panose="020B0604030504040204" pitchFamily="34" charset="0"/>
            </a:endParaRPr>
          </a:p>
        </p:txBody>
      </p:sp>
      <p:cxnSp>
        <p:nvCxnSpPr>
          <p:cNvPr id="169" name="直接连接符 100"/>
          <p:cNvCxnSpPr/>
          <p:nvPr/>
        </p:nvCxnSpPr>
        <p:spPr>
          <a:xfrm>
            <a:off x="4735630" y="5055687"/>
            <a:ext cx="7317" cy="1536722"/>
          </a:xfrm>
          <a:prstGeom prst="line">
            <a:avLst/>
          </a:prstGeom>
          <a:noFill/>
          <a:ln w="38100" cap="flat" cmpd="sng" algn="ctr">
            <a:solidFill>
              <a:sysClr val="windowText" lastClr="000000">
                <a:lumMod val="50000"/>
                <a:lumOff val="50000"/>
              </a:sysClr>
            </a:solidFill>
            <a:prstDash val="sysDot"/>
            <a:miter lim="800000"/>
          </a:ln>
          <a:effectLst/>
        </p:spPr>
      </p:cxnSp>
      <p:grpSp>
        <p:nvGrpSpPr>
          <p:cNvPr id="222" name="Group 221"/>
          <p:cNvGrpSpPr/>
          <p:nvPr/>
        </p:nvGrpSpPr>
        <p:grpSpPr>
          <a:xfrm>
            <a:off x="197151" y="3778992"/>
            <a:ext cx="2802321" cy="2303979"/>
            <a:chOff x="353836" y="3942542"/>
            <a:chExt cx="2802321" cy="2303979"/>
          </a:xfrm>
        </p:grpSpPr>
        <p:grpSp>
          <p:nvGrpSpPr>
            <p:cNvPr id="185" name="组合 116"/>
            <p:cNvGrpSpPr/>
            <p:nvPr/>
          </p:nvGrpSpPr>
          <p:grpSpPr>
            <a:xfrm>
              <a:off x="2369314" y="4765456"/>
              <a:ext cx="786843" cy="500359"/>
              <a:chOff x="3811393" y="4975134"/>
              <a:chExt cx="836714" cy="554976"/>
            </a:xfrm>
          </p:grpSpPr>
          <p:sp>
            <p:nvSpPr>
              <p:cNvPr id="186" name="任意多边形 117"/>
              <p:cNvSpPr/>
              <p:nvPr/>
            </p:nvSpPr>
            <p:spPr>
              <a:xfrm>
                <a:off x="3811393" y="4975134"/>
                <a:ext cx="836714" cy="554976"/>
              </a:xfrm>
              <a:custGeom>
                <a:avLst/>
                <a:gdLst>
                  <a:gd name="connsiteX0" fmla="*/ 685611 w 1025811"/>
                  <a:gd name="connsiteY0" fmla="*/ 0 h 680400"/>
                  <a:gd name="connsiteX1" fmla="*/ 1025811 w 1025811"/>
                  <a:gd name="connsiteY1" fmla="*/ 340200 h 680400"/>
                  <a:gd name="connsiteX2" fmla="*/ 685611 w 1025811"/>
                  <a:gd name="connsiteY2" fmla="*/ 680400 h 680400"/>
                  <a:gd name="connsiteX3" fmla="*/ 678786 w 1025811"/>
                  <a:gd name="connsiteY3" fmla="*/ 679712 h 680400"/>
                  <a:gd name="connsiteX4" fmla="*/ 678786 w 1025811"/>
                  <a:gd name="connsiteY4" fmla="*/ 680400 h 680400"/>
                  <a:gd name="connsiteX5" fmla="*/ 0 w 1025811"/>
                  <a:gd name="connsiteY5" fmla="*/ 680400 h 680400"/>
                  <a:gd name="connsiteX6" fmla="*/ 0 w 1025811"/>
                  <a:gd name="connsiteY6" fmla="*/ 1614 h 680400"/>
                  <a:gd name="connsiteX7" fmla="*/ 669601 w 1025811"/>
                  <a:gd name="connsiteY7" fmla="*/ 1614 h 68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5811" h="680400">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adFill flip="none" rotWithShape="1">
                <a:gsLst>
                  <a:gs pos="59000">
                    <a:srgbClr val="FFB446"/>
                  </a:gs>
                  <a:gs pos="32000">
                    <a:srgbClr val="FFB446"/>
                  </a:gs>
                  <a:gs pos="100000">
                    <a:srgbClr val="FFDFAF"/>
                  </a:gs>
                  <a:gs pos="0">
                    <a:srgbClr val="FF9F11"/>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87" name="任意多边形 118"/>
              <p:cNvSpPr/>
              <p:nvPr/>
            </p:nvSpPr>
            <p:spPr>
              <a:xfrm>
                <a:off x="4396426" y="5142826"/>
                <a:ext cx="128674" cy="201577"/>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89" name="Rectangle 5"/>
              <p:cNvSpPr>
                <a:spLocks noChangeArrowheads="1"/>
              </p:cNvSpPr>
              <p:nvPr/>
            </p:nvSpPr>
            <p:spPr bwMode="auto">
              <a:xfrm>
                <a:off x="4286759" y="5173135"/>
                <a:ext cx="28678" cy="208166"/>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grpSp>
        <p:grpSp>
          <p:nvGrpSpPr>
            <p:cNvPr id="221" name="Group 220"/>
            <p:cNvGrpSpPr/>
            <p:nvPr/>
          </p:nvGrpSpPr>
          <p:grpSpPr>
            <a:xfrm>
              <a:off x="353836" y="3942542"/>
              <a:ext cx="2393700" cy="2303979"/>
              <a:chOff x="353836" y="3942542"/>
              <a:chExt cx="2393700" cy="2303979"/>
            </a:xfrm>
          </p:grpSpPr>
          <p:sp>
            <p:nvSpPr>
              <p:cNvPr id="152" name="平行四边形 83"/>
              <p:cNvSpPr/>
              <p:nvPr/>
            </p:nvSpPr>
            <p:spPr>
              <a:xfrm>
                <a:off x="353836" y="5553507"/>
                <a:ext cx="2176310" cy="483895"/>
              </a:xfrm>
              <a:prstGeom prst="parallelogram">
                <a:avLst>
                  <a:gd name="adj" fmla="val 97534"/>
                </a:avLst>
              </a:prstGeom>
              <a:gradFill flip="none" rotWithShape="1">
                <a:gsLst>
                  <a:gs pos="100000">
                    <a:srgbClr val="FFB850"/>
                  </a:gs>
                  <a:gs pos="0">
                    <a:srgbClr val="FFCE85"/>
                  </a:gs>
                </a:gsLst>
                <a:lin ang="5400000" scaled="1"/>
                <a:tileRect/>
              </a:gradFill>
              <a:ln w="25400" cap="flat" cmpd="sng" algn="ctr">
                <a:gradFill flip="none" rotWithShape="1">
                  <a:gsLst>
                    <a:gs pos="0">
                      <a:srgbClr val="FFCD83"/>
                    </a:gs>
                    <a:gs pos="100000">
                      <a:srgbClr val="FFBB59"/>
                    </a:gs>
                  </a:gsLst>
                  <a:lin ang="54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nvGrpSpPr>
              <p:cNvPr id="154" name="组合 85"/>
              <p:cNvGrpSpPr/>
              <p:nvPr/>
            </p:nvGrpSpPr>
            <p:grpSpPr>
              <a:xfrm>
                <a:off x="667280" y="3942542"/>
                <a:ext cx="1702378" cy="2303979"/>
                <a:chOff x="1998189" y="3708061"/>
                <a:chExt cx="1810277" cy="2555471"/>
              </a:xfrm>
            </p:grpSpPr>
            <p:sp>
              <p:nvSpPr>
                <p:cNvPr id="155" name="任意多边形 86"/>
                <p:cNvSpPr/>
                <p:nvPr/>
              </p:nvSpPr>
              <p:spPr>
                <a:xfrm>
                  <a:off x="1998189" y="3708061"/>
                  <a:ext cx="1795647" cy="1994752"/>
                </a:xfrm>
                <a:custGeom>
                  <a:avLst/>
                  <a:gdLst>
                    <a:gd name="connsiteX0" fmla="*/ 897881 w 1795647"/>
                    <a:gd name="connsiteY0" fmla="*/ 0 h 1994752"/>
                    <a:gd name="connsiteX1" fmla="*/ 1794085 w 1795647"/>
                    <a:gd name="connsiteY1" fmla="*/ 896204 h 1994752"/>
                    <a:gd name="connsiteX2" fmla="*/ 1795647 w 1795647"/>
                    <a:gd name="connsiteY2" fmla="*/ 896204 h 1994752"/>
                    <a:gd name="connsiteX3" fmla="*/ 1795647 w 1795647"/>
                    <a:gd name="connsiteY3" fmla="*/ 896588 h 1994752"/>
                    <a:gd name="connsiteX4" fmla="*/ 1795647 w 1795647"/>
                    <a:gd name="connsiteY4" fmla="*/ 941923 h 1994752"/>
                    <a:gd name="connsiteX5" fmla="*/ 1795647 w 1795647"/>
                    <a:gd name="connsiteY5" fmla="*/ 1994752 h 1994752"/>
                    <a:gd name="connsiteX6" fmla="*/ 0 w 1795647"/>
                    <a:gd name="connsiteY6" fmla="*/ 1994752 h 1994752"/>
                    <a:gd name="connsiteX7" fmla="*/ 0 w 1795647"/>
                    <a:gd name="connsiteY7" fmla="*/ 941923 h 1994752"/>
                    <a:gd name="connsiteX8" fmla="*/ 0 w 1795647"/>
                    <a:gd name="connsiteY8" fmla="*/ 896588 h 1994752"/>
                    <a:gd name="connsiteX9" fmla="*/ 0 w 1795647"/>
                    <a:gd name="connsiteY9" fmla="*/ 896204 h 1994752"/>
                    <a:gd name="connsiteX10" fmla="*/ 1675 w 1795647"/>
                    <a:gd name="connsiteY10" fmla="*/ 896204 h 199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647" h="1994752">
                      <a:moveTo>
                        <a:pt x="897881" y="0"/>
                      </a:moveTo>
                      <a:lnTo>
                        <a:pt x="1794085" y="896204"/>
                      </a:lnTo>
                      <a:lnTo>
                        <a:pt x="1795647" y="896204"/>
                      </a:lnTo>
                      <a:lnTo>
                        <a:pt x="1795647" y="896588"/>
                      </a:lnTo>
                      <a:lnTo>
                        <a:pt x="1795647" y="941923"/>
                      </a:lnTo>
                      <a:lnTo>
                        <a:pt x="1795647" y="1994752"/>
                      </a:lnTo>
                      <a:lnTo>
                        <a:pt x="0" y="1994752"/>
                      </a:lnTo>
                      <a:lnTo>
                        <a:pt x="0" y="941923"/>
                      </a:lnTo>
                      <a:lnTo>
                        <a:pt x="0" y="896588"/>
                      </a:lnTo>
                      <a:lnTo>
                        <a:pt x="0" y="896204"/>
                      </a:lnTo>
                      <a:lnTo>
                        <a:pt x="1675" y="896204"/>
                      </a:lnTo>
                      <a:close/>
                    </a:path>
                  </a:pathLst>
                </a:custGeom>
                <a:gradFill flip="none" rotWithShape="1">
                  <a:gsLst>
                    <a:gs pos="73000">
                      <a:srgbClr val="FFB850"/>
                    </a:gs>
                    <a:gs pos="47000">
                      <a:srgbClr val="FFC671"/>
                    </a:gs>
                    <a:gs pos="100000">
                      <a:srgbClr val="FF9801"/>
                    </a:gs>
                    <a:gs pos="0">
                      <a:srgbClr val="FFC671"/>
                    </a:gs>
                  </a:gsLst>
                  <a:lin ang="5400000" scaled="1"/>
                  <a:tileRect/>
                </a:gradFill>
                <a:ln w="25400" cap="flat" cmpd="sng" algn="ctr">
                  <a:gradFill>
                    <a:gsLst>
                      <a:gs pos="0">
                        <a:srgbClr val="FFDFAF"/>
                      </a:gs>
                      <a:gs pos="100000">
                        <a:srgbClr val="FF9C0C"/>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
              <p:nvSpPr>
                <p:cNvPr id="156" name="任意多边形 87"/>
                <p:cNvSpPr/>
                <p:nvPr/>
              </p:nvSpPr>
              <p:spPr>
                <a:xfrm flipH="1" flipV="1">
                  <a:off x="3274368" y="5726817"/>
                  <a:ext cx="534098" cy="536715"/>
                </a:xfrm>
                <a:custGeom>
                  <a:avLst/>
                  <a:gdLst>
                    <a:gd name="connsiteX0" fmla="*/ 0 w 534098"/>
                    <a:gd name="connsiteY0" fmla="*/ 0 h 536715"/>
                    <a:gd name="connsiteX1" fmla="*/ 534098 w 534098"/>
                    <a:gd name="connsiteY1" fmla="*/ 0 h 536715"/>
                    <a:gd name="connsiteX2" fmla="*/ 10618 w 534098"/>
                    <a:gd name="connsiteY2" fmla="*/ 536715 h 536715"/>
                    <a:gd name="connsiteX3" fmla="*/ 0 w 534098"/>
                    <a:gd name="connsiteY3" fmla="*/ 536715 h 536715"/>
                  </a:gdLst>
                  <a:ahLst/>
                  <a:cxnLst>
                    <a:cxn ang="0">
                      <a:pos x="connsiteX0" y="connsiteY0"/>
                    </a:cxn>
                    <a:cxn ang="0">
                      <a:pos x="connsiteX1" y="connsiteY1"/>
                    </a:cxn>
                    <a:cxn ang="0">
                      <a:pos x="connsiteX2" y="connsiteY2"/>
                    </a:cxn>
                    <a:cxn ang="0">
                      <a:pos x="connsiteX3" y="connsiteY3"/>
                    </a:cxn>
                  </a:cxnLst>
                  <a:rect l="l" t="t" r="r" b="b"/>
                  <a:pathLst>
                    <a:path w="534098" h="536715">
                      <a:moveTo>
                        <a:pt x="0" y="0"/>
                      </a:moveTo>
                      <a:lnTo>
                        <a:pt x="534098" y="0"/>
                      </a:lnTo>
                      <a:lnTo>
                        <a:pt x="10618" y="536715"/>
                      </a:lnTo>
                      <a:lnTo>
                        <a:pt x="0" y="536715"/>
                      </a:lnTo>
                      <a:close/>
                    </a:path>
                  </a:pathLst>
                </a:custGeom>
                <a:gradFill flip="none" rotWithShape="1">
                  <a:gsLst>
                    <a:gs pos="64000">
                      <a:srgbClr val="FFB446">
                        <a:alpha val="20000"/>
                      </a:srgbClr>
                    </a:gs>
                    <a:gs pos="42000">
                      <a:srgbClr val="FFB446">
                        <a:alpha val="40000"/>
                      </a:srgbClr>
                    </a:gs>
                    <a:gs pos="0">
                      <a:srgbClr val="FFB446">
                        <a:alpha val="55000"/>
                      </a:srgbClr>
                    </a:gs>
                    <a:gs pos="100000">
                      <a:srgbClr val="FFB446">
                        <a:alpha val="0"/>
                      </a:srgbClr>
                    </a:gs>
                  </a:gsLst>
                  <a:lin ang="16200000" scaled="1"/>
                  <a:tileRect/>
                </a:gradFill>
                <a:ln w="254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grpSp>
          <p:grpSp>
            <p:nvGrpSpPr>
              <p:cNvPr id="159" name="组合 90"/>
              <p:cNvGrpSpPr/>
              <p:nvPr/>
            </p:nvGrpSpPr>
            <p:grpSpPr>
              <a:xfrm>
                <a:off x="894293" y="4077596"/>
                <a:ext cx="1153890" cy="1311886"/>
                <a:chOff x="2659541" y="3585116"/>
                <a:chExt cx="1227025" cy="1455087"/>
              </a:xfrm>
            </p:grpSpPr>
            <p:sp>
              <p:nvSpPr>
                <p:cNvPr id="160" name="文本框 1"/>
                <p:cNvSpPr txBox="1"/>
                <p:nvPr/>
              </p:nvSpPr>
              <p:spPr>
                <a:xfrm>
                  <a:off x="2659541" y="3585116"/>
                  <a:ext cx="1227025" cy="861975"/>
                </a:xfrm>
                <a:prstGeom prst="rect">
                  <a:avLst/>
                </a:prstGeom>
                <a:noFill/>
                <a:effectLst>
                  <a:innerShdw blurRad="63500" dist="50800" dir="16200000">
                    <a:prstClr val="black">
                      <a:alpha val="50000"/>
                    </a:prstClr>
                  </a:innerShdw>
                </a:effectLst>
              </p:spPr>
              <p:txBody>
                <a:bodyPr wrap="square" rtlCol="0">
                  <a:spAutoFit/>
                </a:bodyPr>
                <a:lstStyle/>
                <a:p>
                  <a:pPr algn="ctr"/>
                  <a:r>
                    <a:rPr lang="en-US" altLang="zh-CN"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rPr>
                    <a:t>01</a:t>
                  </a:r>
                  <a:endParaRPr lang="zh-CN" altLang="en-US" sz="3600" dirty="0">
                    <a:solidFill>
                      <a:prstClr val="white"/>
                    </a:solidFill>
                    <a:effectLst>
                      <a:innerShdw blurRad="63500" dist="63500" dir="13200000">
                        <a:prstClr val="black">
                          <a:alpha val="50000"/>
                        </a:prstClr>
                      </a:innerShdw>
                    </a:effectLst>
                    <a:latin typeface="Impact" panose="020B0806030902050204" pitchFamily="34" charset="0"/>
                    <a:ea typeface="Hiragino Sans GB W6" panose="020B0600000000000000" pitchFamily="34" charset="-122"/>
                  </a:endParaRPr>
                </a:p>
              </p:txBody>
            </p:sp>
            <p:sp>
              <p:nvSpPr>
                <p:cNvPr id="161" name="文本框 40"/>
                <p:cNvSpPr txBox="1"/>
                <p:nvPr/>
              </p:nvSpPr>
              <p:spPr>
                <a:xfrm>
                  <a:off x="2729023" y="4323320"/>
                  <a:ext cx="1107774" cy="716883"/>
                </a:xfrm>
                <a:prstGeom prst="rect">
                  <a:avLst/>
                </a:prstGeom>
                <a:noFill/>
              </p:spPr>
              <p:txBody>
                <a:bodyPr wrap="square" rtlCol="0">
                  <a:spAutoFit/>
                </a:bodyPr>
                <a:lstStyle/>
                <a:p>
                  <a:pPr algn="ctr"/>
                  <a:r>
                    <a:rPr lang="en-US" altLang="zh-CN" b="1" dirty="0">
                      <a:solidFill>
                        <a:schemeClr val="bg1"/>
                      </a:solidFill>
                      <a:latin typeface="Tahoma" panose="020B0604030504040204" pitchFamily="34" charset="0"/>
                      <a:ea typeface="Tahoma" panose="020B0604030504040204" pitchFamily="34" charset="0"/>
                      <a:cs typeface="Tahoma" panose="020B0604030504040204" pitchFamily="34" charset="0"/>
                    </a:rPr>
                    <a:t>Conception</a:t>
                  </a:r>
                  <a:endParaRPr lang="zh-CN" altLang="en-US" b="1" dirty="0">
                    <a:solidFill>
                      <a:schemeClr val="bg1"/>
                    </a:solidFill>
                    <a:latin typeface="Tahoma" panose="020B0604030504040204" pitchFamily="34" charset="0"/>
                    <a:ea typeface="时尚中黑简体" panose="01010104010101010101" pitchFamily="2" charset="-122"/>
                    <a:cs typeface="Tahoma" panose="020B0604030504040204" pitchFamily="34" charset="0"/>
                  </a:endParaRPr>
                </a:p>
              </p:txBody>
            </p:sp>
          </p:grpSp>
          <p:sp>
            <p:nvSpPr>
              <p:cNvPr id="212" name="Freeform 19"/>
              <p:cNvSpPr>
                <a:spLocks noEditPoints="1"/>
              </p:cNvSpPr>
              <p:nvPr/>
            </p:nvSpPr>
            <p:spPr bwMode="auto">
              <a:xfrm>
                <a:off x="2532211" y="4950689"/>
                <a:ext cx="195218" cy="185442"/>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213" name="Freeform 18"/>
              <p:cNvSpPr>
                <a:spLocks/>
              </p:cNvSpPr>
              <p:nvPr/>
            </p:nvSpPr>
            <p:spPr bwMode="auto">
              <a:xfrm>
                <a:off x="2523596" y="4887864"/>
                <a:ext cx="223940" cy="295589"/>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grpSp>
      </p:grpSp>
      <p:sp>
        <p:nvSpPr>
          <p:cNvPr id="214" name="Rectangle 213"/>
          <p:cNvSpPr/>
          <p:nvPr/>
        </p:nvSpPr>
        <p:spPr>
          <a:xfrm>
            <a:off x="4788868" y="5069327"/>
            <a:ext cx="7123969" cy="1865126"/>
          </a:xfrm>
          <a:prstGeom prst="rect">
            <a:avLst/>
          </a:prstGeom>
        </p:spPr>
        <p:txBody>
          <a:bodyPr wrap="square">
            <a:spAutoFit/>
          </a:bodyPr>
          <a:lstStyle/>
          <a:p>
            <a:pPr marL="342900" lvl="2" indent="-342900">
              <a:lnSpc>
                <a:spcPct val="120000"/>
              </a:lnSpc>
              <a:spcBef>
                <a:spcPts val="0"/>
              </a:spcBef>
              <a:buFont typeface="Wingdings" panose="05000000000000000000" pitchFamily="2" charset="2"/>
              <a:buChar char="ü"/>
            </a:pPr>
            <a:r>
              <a:rPr lang="fr-FR" altLang="zh-CN" sz="1600" dirty="0"/>
              <a:t>Travailler avec les enseignants et les experts locaux pour aligner le contenu PSI-PMI avec le curriculum local (adaptation du contenu) dès le début</a:t>
            </a:r>
          </a:p>
          <a:p>
            <a:pPr marL="342900" lvl="2" indent="-342900">
              <a:lnSpc>
                <a:spcPct val="120000"/>
              </a:lnSpc>
              <a:spcBef>
                <a:spcPts val="0"/>
              </a:spcBef>
              <a:buFont typeface="Wingdings" panose="05000000000000000000" pitchFamily="2" charset="2"/>
              <a:buChar char="ü"/>
            </a:pPr>
            <a:r>
              <a:rPr lang="fr-FR" altLang="zh-CN" sz="1600" dirty="0"/>
              <a:t>Prise en compte de l'environnement / contexte local lors de l'achat / fabrication d'équipements (adaptation technologique)</a:t>
            </a:r>
          </a:p>
          <a:p>
            <a:pPr marL="342900" lvl="2" indent="-342900">
              <a:lnSpc>
                <a:spcPct val="120000"/>
              </a:lnSpc>
              <a:spcBef>
                <a:spcPts val="0"/>
              </a:spcBef>
              <a:buFont typeface="Wingdings" panose="05000000000000000000" pitchFamily="2" charset="2"/>
              <a:buChar char="ü"/>
            </a:pPr>
            <a:r>
              <a:rPr lang="fr-FR" altLang="zh-CN" sz="1600" dirty="0"/>
              <a:t>Assurez-vous que les enseignants puissent ajouter du contenu sans perdre les fonctionnalités</a:t>
            </a:r>
            <a:endParaRPr lang="en-US" altLang="zh-CN" sz="1600" dirty="0">
              <a:solidFill>
                <a:schemeClr val="accent5"/>
              </a:solidFill>
            </a:endParaRPr>
          </a:p>
        </p:txBody>
      </p:sp>
      <p:sp>
        <p:nvSpPr>
          <p:cNvPr id="215" name="Rectangle 214"/>
          <p:cNvSpPr/>
          <p:nvPr/>
        </p:nvSpPr>
        <p:spPr>
          <a:xfrm>
            <a:off x="4791128" y="2666250"/>
            <a:ext cx="7309717" cy="2419124"/>
          </a:xfrm>
          <a:prstGeom prst="rect">
            <a:avLst/>
          </a:prstGeom>
        </p:spPr>
        <p:txBody>
          <a:bodyPr wrap="square">
            <a:spAutoFit/>
          </a:bodyPr>
          <a:lstStyle/>
          <a:p>
            <a:pPr marL="342900" lvl="1" indent="-342900">
              <a:lnSpc>
                <a:spcPct val="120000"/>
              </a:lnSpc>
              <a:spcBef>
                <a:spcPts val="0"/>
              </a:spcBef>
              <a:buFont typeface="Wingdings" panose="05000000000000000000" pitchFamily="2" charset="2"/>
              <a:buChar char="ü"/>
            </a:pPr>
            <a:r>
              <a:rPr lang="fr-FR" altLang="zh-CN" sz="1400" dirty="0"/>
              <a:t>Préalablement à la formation en question, offrir une formation en informatique aux enseignants du programme, en particulier pour ceux qui ne connaissent pas l'ordinateur / la technologie</a:t>
            </a:r>
          </a:p>
          <a:p>
            <a:pPr marL="342900" lvl="1" indent="-342900">
              <a:lnSpc>
                <a:spcPct val="120000"/>
              </a:lnSpc>
              <a:spcBef>
                <a:spcPts val="0"/>
              </a:spcBef>
              <a:buFont typeface="Wingdings" panose="05000000000000000000" pitchFamily="2" charset="2"/>
              <a:buChar char="ü"/>
            </a:pPr>
            <a:r>
              <a:rPr lang="fr-FR" altLang="zh-CN" sz="1400" dirty="0"/>
              <a:t>Fournir suffisamment d'équipement et de matériel de soutien (p. Ex. guides, livres) à temps pour l'école</a:t>
            </a:r>
          </a:p>
          <a:p>
            <a:pPr marL="342900" lvl="1" indent="-342900">
              <a:lnSpc>
                <a:spcPct val="120000"/>
              </a:lnSpc>
              <a:spcBef>
                <a:spcPts val="0"/>
              </a:spcBef>
              <a:buFont typeface="Wingdings" panose="05000000000000000000" pitchFamily="2" charset="2"/>
              <a:buChar char="ü"/>
            </a:pPr>
            <a:r>
              <a:rPr lang="fr-FR" altLang="zh-CN" sz="1400" dirty="0"/>
              <a:t>Activer la maintenance ponctuelle et locale de l'équipement périodiquement et en cas de besoin.</a:t>
            </a:r>
          </a:p>
          <a:p>
            <a:pPr marL="342900" lvl="1" indent="-342900">
              <a:lnSpc>
                <a:spcPct val="120000"/>
              </a:lnSpc>
              <a:spcBef>
                <a:spcPts val="0"/>
              </a:spcBef>
              <a:buFont typeface="Wingdings" panose="05000000000000000000" pitchFamily="2" charset="2"/>
              <a:buChar char="ü"/>
            </a:pPr>
            <a:r>
              <a:rPr lang="fr-FR" altLang="zh-CN" sz="1400" dirty="0"/>
              <a:t>Traiter le problème d’électricité non fiable en fournissant un panneau solaire ou un générateur</a:t>
            </a:r>
            <a:endParaRPr lang="en-US" altLang="zh-CN" sz="1400" dirty="0">
              <a:solidFill>
                <a:schemeClr val="accent5"/>
              </a:solidFill>
            </a:endParaRPr>
          </a:p>
        </p:txBody>
      </p:sp>
      <p:sp>
        <p:nvSpPr>
          <p:cNvPr id="216" name="Rectangle 215"/>
          <p:cNvSpPr/>
          <p:nvPr/>
        </p:nvSpPr>
        <p:spPr>
          <a:xfrm>
            <a:off x="4788868" y="1513614"/>
            <a:ext cx="7311977" cy="1254446"/>
          </a:xfrm>
          <a:prstGeom prst="rect">
            <a:avLst/>
          </a:prstGeom>
        </p:spPr>
        <p:txBody>
          <a:bodyPr wrap="square">
            <a:spAutoFit/>
          </a:bodyPr>
          <a:lstStyle/>
          <a:p>
            <a:pPr marL="358775" lvl="1" indent="-358775">
              <a:lnSpc>
                <a:spcPct val="120000"/>
              </a:lnSpc>
              <a:spcBef>
                <a:spcPts val="0"/>
              </a:spcBef>
              <a:buFont typeface="Wingdings" panose="05000000000000000000" pitchFamily="2" charset="2"/>
              <a:buChar char="ü"/>
            </a:pPr>
            <a:r>
              <a:rPr lang="fr-FR" altLang="zh-CN" sz="1600" dirty="0"/>
              <a:t>Sachez que tout indique qu'il profite surtout aux plus performants (nécessité d'identifier les causes dans la mise en œuvre, notamment avec les enseignants)</a:t>
            </a:r>
          </a:p>
          <a:p>
            <a:pPr marL="358775" lvl="1" indent="-358775">
              <a:lnSpc>
                <a:spcPct val="120000"/>
              </a:lnSpc>
              <a:spcBef>
                <a:spcPts val="0"/>
              </a:spcBef>
              <a:buFont typeface="Wingdings" panose="05000000000000000000" pitchFamily="2" charset="2"/>
              <a:buChar char="ü"/>
            </a:pPr>
            <a:r>
              <a:rPr lang="fr-FR" altLang="zh-CN" sz="1600" dirty="0"/>
              <a:t>Concevoir un pilote pour que vous puissiez en tirer des leçons (échantillonnage, etc.)</a:t>
            </a:r>
            <a:endParaRPr lang="en-US" altLang="zh-CN" sz="1600" dirty="0"/>
          </a:p>
        </p:txBody>
      </p:sp>
      <p:sp>
        <p:nvSpPr>
          <p:cNvPr id="232" name="Rectangle 231"/>
          <p:cNvSpPr/>
          <p:nvPr/>
        </p:nvSpPr>
        <p:spPr>
          <a:xfrm>
            <a:off x="269635" y="717099"/>
            <a:ext cx="10680305" cy="806375"/>
          </a:xfrm>
          <a:prstGeom prst="rect">
            <a:avLst/>
          </a:prstGeom>
        </p:spPr>
        <p:txBody>
          <a:bodyPr wrap="square">
            <a:spAutoFit/>
          </a:bodyPr>
          <a:lstStyle/>
          <a:p>
            <a:pPr algn="ctr">
              <a:lnSpc>
                <a:spcPct val="120000"/>
              </a:lnSpc>
            </a:pPr>
            <a:r>
              <a:rPr lang="fr-FR" altLang="zh-CN" sz="2000" b="1" dirty="0">
                <a:solidFill>
                  <a:schemeClr val="accent5"/>
                </a:solidFill>
              </a:rPr>
              <a:t>En général prometteur mais avec </a:t>
            </a:r>
            <a:r>
              <a:rPr lang="fr-FR" altLang="zh-CN" sz="2000" b="1" dirty="0" err="1">
                <a:solidFill>
                  <a:schemeClr val="accent5"/>
                </a:solidFill>
              </a:rPr>
              <a:t>préccupations</a:t>
            </a:r>
            <a:r>
              <a:rPr lang="fr-FR" altLang="zh-CN" sz="2000" b="1" dirty="0">
                <a:solidFill>
                  <a:schemeClr val="accent5"/>
                </a:solidFill>
              </a:rPr>
              <a:t> potentielles par l'équité en matière d'apprentissage</a:t>
            </a:r>
            <a:endParaRPr lang="en-US" altLang="zh-CN" sz="2000" b="1" dirty="0">
              <a:solidFill>
                <a:schemeClr val="accent5"/>
              </a:solidFill>
            </a:endParaRPr>
          </a:p>
        </p:txBody>
      </p:sp>
      <p:sp>
        <p:nvSpPr>
          <p:cNvPr id="233" name="Freeform 100"/>
          <p:cNvSpPr>
            <a:spLocks noEditPoints="1"/>
          </p:cNvSpPr>
          <p:nvPr/>
        </p:nvSpPr>
        <p:spPr bwMode="auto">
          <a:xfrm>
            <a:off x="3232787" y="2675193"/>
            <a:ext cx="279133" cy="295797"/>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234" name="任意多边形 118"/>
          <p:cNvSpPr/>
          <p:nvPr/>
        </p:nvSpPr>
        <p:spPr>
          <a:xfrm>
            <a:off x="3682108" y="2738721"/>
            <a:ext cx="121005" cy="181739"/>
          </a:xfrm>
          <a:custGeom>
            <a:avLst/>
            <a:gdLst>
              <a:gd name="connsiteX0" fmla="*/ 0 w 298365"/>
              <a:gd name="connsiteY0" fmla="*/ 0 h 596731"/>
              <a:gd name="connsiteX1" fmla="*/ 298365 w 298365"/>
              <a:gd name="connsiteY1" fmla="*/ 298366 h 596731"/>
              <a:gd name="connsiteX2" fmla="*/ 0 w 298365"/>
              <a:gd name="connsiteY2" fmla="*/ 596731 h 596731"/>
              <a:gd name="connsiteX3" fmla="*/ 0 w 298365"/>
              <a:gd name="connsiteY3" fmla="*/ 478802 h 596731"/>
              <a:gd name="connsiteX4" fmla="*/ 180436 w 298365"/>
              <a:gd name="connsiteY4" fmla="*/ 298366 h 596731"/>
              <a:gd name="connsiteX5" fmla="*/ 0 w 298365"/>
              <a:gd name="connsiteY5" fmla="*/ 117930 h 59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65" h="596731">
                <a:moveTo>
                  <a:pt x="0" y="0"/>
                </a:moveTo>
                <a:lnTo>
                  <a:pt x="298365" y="298366"/>
                </a:lnTo>
                <a:lnTo>
                  <a:pt x="0" y="596731"/>
                </a:lnTo>
                <a:lnTo>
                  <a:pt x="0" y="478802"/>
                </a:lnTo>
                <a:lnTo>
                  <a:pt x="180436" y="298366"/>
                </a:lnTo>
                <a:lnTo>
                  <a:pt x="0" y="11793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white"/>
              </a:solidFill>
              <a:effectLst/>
              <a:uLnTx/>
              <a:uFillTx/>
              <a:latin typeface="Calibri"/>
              <a:ea typeface="宋体"/>
              <a:cs typeface="+mn-cs"/>
            </a:endParaRPr>
          </a:p>
        </p:txBody>
      </p:sp>
    </p:spTree>
    <p:extLst>
      <p:ext uri="{BB962C8B-B14F-4D97-AF65-F5344CB8AC3E}">
        <p14:creationId xmlns:p14="http://schemas.microsoft.com/office/powerpoint/2010/main" val="91418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92068" y="1144964"/>
            <a:ext cx="7434841" cy="5407692"/>
          </a:xfrm>
          <a:prstGeom prst="rect">
            <a:avLst/>
          </a:prstGeom>
        </p:spPr>
      </p:pic>
      <p:sp>
        <p:nvSpPr>
          <p:cNvPr id="5" name="Title 1"/>
          <p:cNvSpPr>
            <a:spLocks noGrp="1"/>
          </p:cNvSpPr>
          <p:nvPr>
            <p:ph type="title"/>
          </p:nvPr>
        </p:nvSpPr>
        <p:spPr>
          <a:xfrm>
            <a:off x="0" y="0"/>
            <a:ext cx="10949940" cy="863125"/>
          </a:xfrm>
        </p:spPr>
        <p:txBody>
          <a:bodyPr>
            <a:normAutofit/>
          </a:bodyPr>
          <a:lstStyle/>
          <a:p>
            <a:r>
              <a:rPr lang="fr-FR" altLang="zh-CN" sz="3000" b="1" dirty="0"/>
              <a:t>Annexe 1: Impact hétérogène du PSI-PMI</a:t>
            </a:r>
            <a:endParaRPr lang="zh-CN" altLang="en-US" sz="3000" dirty="0">
              <a:solidFill>
                <a:schemeClr val="tx1">
                  <a:lumMod val="75000"/>
                  <a:lumOff val="25000"/>
                </a:schemeClr>
              </a:solidFill>
            </a:endParaRPr>
          </a:p>
        </p:txBody>
      </p:sp>
      <p:sp>
        <p:nvSpPr>
          <p:cNvPr id="3" name="TextBox 2"/>
          <p:cNvSpPr txBox="1"/>
          <p:nvPr/>
        </p:nvSpPr>
        <p:spPr>
          <a:xfrm>
            <a:off x="8605615" y="6465163"/>
            <a:ext cx="3953854" cy="369332"/>
          </a:xfrm>
          <a:prstGeom prst="rect">
            <a:avLst/>
          </a:prstGeom>
          <a:noFill/>
        </p:spPr>
        <p:txBody>
          <a:bodyPr wrap="square" rtlCol="0">
            <a:spAutoFit/>
          </a:bodyPr>
          <a:lstStyle/>
          <a:p>
            <a:r>
              <a:rPr lang="en-US" altLang="zh-CN" dirty="0"/>
              <a:t>Note: GABECE score in reverse order</a:t>
            </a:r>
            <a:endParaRPr lang="zh-CN" altLang="en-US" dirty="0"/>
          </a:p>
        </p:txBody>
      </p:sp>
    </p:spTree>
    <p:extLst>
      <p:ext uri="{BB962C8B-B14F-4D97-AF65-F5344CB8AC3E}">
        <p14:creationId xmlns:p14="http://schemas.microsoft.com/office/powerpoint/2010/main" val="336789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0949940" cy="863125"/>
          </a:xfrm>
        </p:spPr>
        <p:txBody>
          <a:bodyPr>
            <a:normAutofit/>
          </a:bodyPr>
          <a:lstStyle/>
          <a:p>
            <a:r>
              <a:rPr lang="fr-FR" altLang="zh-CN" sz="3000" b="1"/>
              <a:t>Annexe 2: Écoles du programme PSI-PMI en Gambie</a:t>
            </a:r>
            <a:endParaRPr lang="zh-CN" altLang="en-US" sz="3000" dirty="0">
              <a:solidFill>
                <a:schemeClr val="tx1">
                  <a:lumMod val="75000"/>
                  <a:lumOff val="25000"/>
                </a:schemeClr>
              </a:solidFill>
            </a:endParaRPr>
          </a:p>
        </p:txBody>
      </p:sp>
      <p:grpSp>
        <p:nvGrpSpPr>
          <p:cNvPr id="3" name="Group 2"/>
          <p:cNvGrpSpPr/>
          <p:nvPr/>
        </p:nvGrpSpPr>
        <p:grpSpPr>
          <a:xfrm>
            <a:off x="0" y="738081"/>
            <a:ext cx="10353822" cy="4122411"/>
            <a:chOff x="70338" y="182303"/>
            <a:chExt cx="13927016" cy="6820281"/>
          </a:xfrm>
        </p:grpSpPr>
        <p:grpSp>
          <p:nvGrpSpPr>
            <p:cNvPr id="5" name="Group 4"/>
            <p:cNvGrpSpPr/>
            <p:nvPr/>
          </p:nvGrpSpPr>
          <p:grpSpPr>
            <a:xfrm>
              <a:off x="70338" y="182303"/>
              <a:ext cx="13927016" cy="6820281"/>
              <a:chOff x="70338" y="182304"/>
              <a:chExt cx="10886831" cy="544682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338" y="182304"/>
                <a:ext cx="10886831" cy="5446820"/>
              </a:xfrm>
              <a:prstGeom prst="rect">
                <a:avLst/>
              </a:prstGeom>
              <a:solidFill>
                <a:srgbClr val="FF0000"/>
              </a:solidFill>
            </p:spPr>
          </p:pic>
          <p:sp>
            <p:nvSpPr>
              <p:cNvPr id="9" name="Rectangle 8"/>
              <p:cNvSpPr/>
              <p:nvPr/>
            </p:nvSpPr>
            <p:spPr>
              <a:xfrm>
                <a:off x="9909908" y="2860430"/>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1</a:t>
                </a:r>
                <a:endParaRPr lang="zh-CN" altLang="en-US" sz="1400" dirty="0">
                  <a:solidFill>
                    <a:schemeClr val="tx1"/>
                  </a:solidFill>
                </a:endParaRPr>
              </a:p>
            </p:txBody>
          </p:sp>
          <p:sp>
            <p:nvSpPr>
              <p:cNvPr id="10" name="Rectangle 9"/>
              <p:cNvSpPr/>
              <p:nvPr/>
            </p:nvSpPr>
            <p:spPr>
              <a:xfrm>
                <a:off x="8116277" y="2921344"/>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2</a:t>
                </a:r>
                <a:endParaRPr lang="zh-CN" altLang="en-US" sz="1400" dirty="0">
                  <a:solidFill>
                    <a:schemeClr val="tx1"/>
                  </a:solidFill>
                </a:endParaRPr>
              </a:p>
            </p:txBody>
          </p:sp>
          <p:sp>
            <p:nvSpPr>
              <p:cNvPr id="11" name="Rectangle 10"/>
              <p:cNvSpPr/>
              <p:nvPr/>
            </p:nvSpPr>
            <p:spPr>
              <a:xfrm>
                <a:off x="4595447" y="2829168"/>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5</a:t>
                </a:r>
                <a:endParaRPr lang="zh-CN" altLang="en-US" sz="1400" dirty="0">
                  <a:solidFill>
                    <a:schemeClr val="tx1"/>
                  </a:solidFill>
                </a:endParaRPr>
              </a:p>
            </p:txBody>
          </p:sp>
          <p:sp>
            <p:nvSpPr>
              <p:cNvPr id="12" name="Rectangle 11"/>
              <p:cNvSpPr/>
              <p:nvPr/>
            </p:nvSpPr>
            <p:spPr>
              <a:xfrm>
                <a:off x="6666523" y="1901436"/>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3</a:t>
                </a:r>
                <a:endParaRPr lang="zh-CN" altLang="en-US" sz="1400" dirty="0">
                  <a:solidFill>
                    <a:schemeClr val="tx1"/>
                  </a:solidFill>
                </a:endParaRPr>
              </a:p>
            </p:txBody>
          </p:sp>
          <p:sp>
            <p:nvSpPr>
              <p:cNvPr id="13" name="Rectangle 12"/>
              <p:cNvSpPr/>
              <p:nvPr/>
            </p:nvSpPr>
            <p:spPr>
              <a:xfrm>
                <a:off x="3278555" y="2391506"/>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6</a:t>
                </a:r>
                <a:endParaRPr lang="zh-CN" altLang="en-US" sz="1400" dirty="0">
                  <a:solidFill>
                    <a:schemeClr val="tx1"/>
                  </a:solidFill>
                </a:endParaRPr>
              </a:p>
            </p:txBody>
          </p:sp>
          <p:sp>
            <p:nvSpPr>
              <p:cNvPr id="14" name="Rectangle 13"/>
              <p:cNvSpPr/>
              <p:nvPr/>
            </p:nvSpPr>
            <p:spPr>
              <a:xfrm>
                <a:off x="1381372" y="2504831"/>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7</a:t>
                </a:r>
                <a:endParaRPr lang="zh-CN" altLang="en-US" sz="1400" dirty="0">
                  <a:solidFill>
                    <a:schemeClr val="tx1"/>
                  </a:solidFill>
                </a:endParaRPr>
              </a:p>
            </p:txBody>
          </p:sp>
          <p:sp>
            <p:nvSpPr>
              <p:cNvPr id="15" name="Rectangle 14"/>
              <p:cNvSpPr/>
              <p:nvPr/>
            </p:nvSpPr>
            <p:spPr>
              <a:xfrm>
                <a:off x="3048001" y="3359006"/>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8</a:t>
                </a:r>
                <a:endParaRPr lang="zh-CN" altLang="en-US" sz="1400" dirty="0">
                  <a:solidFill>
                    <a:schemeClr val="tx1"/>
                  </a:solidFill>
                </a:endParaRPr>
              </a:p>
            </p:txBody>
          </p:sp>
          <p:sp>
            <p:nvSpPr>
              <p:cNvPr id="16" name="Rectangle 15"/>
              <p:cNvSpPr/>
              <p:nvPr/>
            </p:nvSpPr>
            <p:spPr>
              <a:xfrm>
                <a:off x="885097" y="3378546"/>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9</a:t>
                </a:r>
                <a:endParaRPr lang="zh-CN" altLang="en-US" sz="1400" dirty="0">
                  <a:solidFill>
                    <a:schemeClr val="tx1"/>
                  </a:solidFill>
                </a:endParaRPr>
              </a:p>
            </p:txBody>
          </p:sp>
          <p:sp>
            <p:nvSpPr>
              <p:cNvPr id="17" name="Rectangle 16"/>
              <p:cNvSpPr/>
              <p:nvPr/>
            </p:nvSpPr>
            <p:spPr>
              <a:xfrm>
                <a:off x="1057032" y="2942493"/>
                <a:ext cx="461107" cy="43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12</a:t>
                </a:r>
                <a:endParaRPr lang="zh-CN" altLang="en-US" sz="1400" dirty="0">
                  <a:solidFill>
                    <a:schemeClr val="tx1"/>
                  </a:solidFill>
                </a:endParaRPr>
              </a:p>
            </p:txBody>
          </p:sp>
        </p:grpSp>
        <p:sp>
          <p:nvSpPr>
            <p:cNvPr id="6" name="Rounded Rectangle 5"/>
            <p:cNvSpPr/>
            <p:nvPr/>
          </p:nvSpPr>
          <p:spPr>
            <a:xfrm>
              <a:off x="1112621" y="3352800"/>
              <a:ext cx="708364" cy="5001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Rectangle 17"/>
          <p:cNvSpPr/>
          <p:nvPr/>
        </p:nvSpPr>
        <p:spPr>
          <a:xfrm>
            <a:off x="4910201" y="4836603"/>
            <a:ext cx="6360695" cy="2062103"/>
          </a:xfrm>
          <a:prstGeom prst="rect">
            <a:avLst/>
          </a:prstGeom>
        </p:spPr>
        <p:txBody>
          <a:bodyPr wrap="square">
            <a:spAutoFit/>
          </a:bodyPr>
          <a:lstStyle/>
          <a:p>
            <a:r>
              <a:rPr lang="en-US" altLang="zh-CN" sz="1600" b="0" i="0" u="none" strike="noStrike" baseline="0" dirty="0">
                <a:solidFill>
                  <a:srgbClr val="000000"/>
                </a:solidFill>
                <a:latin typeface="Calibri" panose="020F0502020204030204" pitchFamily="34" charset="0"/>
              </a:rPr>
              <a:t>9</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err="1">
                <a:solidFill>
                  <a:srgbClr val="000000"/>
                </a:solidFill>
                <a:latin typeface="Calibri" panose="020F0502020204030204" pitchFamily="34" charset="0"/>
              </a:rPr>
              <a:t>Siffoe</a:t>
            </a:r>
            <a:r>
              <a:rPr lang="en-US" altLang="zh-CN" sz="1600" b="0" i="0" u="none" strike="noStrike" baseline="0" dirty="0">
                <a:solidFill>
                  <a:srgbClr val="000000"/>
                </a:solidFill>
                <a:latin typeface="Calibri" panose="020F0502020204030204" pitchFamily="34" charset="0"/>
              </a:rPr>
              <a:t> UBS/SSS</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a:solidFill>
                  <a:srgbClr val="000000"/>
                </a:solidFill>
                <a:latin typeface="Calibri" panose="020F0502020204030204" pitchFamily="34" charset="0"/>
              </a:rPr>
              <a:t>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10    St. Peter's UBS/SSS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11</a:t>
            </a:r>
            <a:r>
              <a:rPr lang="en-US" altLang="zh-CN" sz="1600" b="0" i="0" u="none" strike="noStrike" dirty="0">
                <a:solidFill>
                  <a:srgbClr val="000000"/>
                </a:solidFill>
                <a:latin typeface="Calibri" panose="020F0502020204030204" pitchFamily="34" charset="0"/>
              </a:rPr>
              <a:t>    July 22</a:t>
            </a:r>
            <a:r>
              <a:rPr lang="en-US" altLang="zh-CN" sz="1600" b="0" i="0" u="none" strike="noStrike" baseline="30000" dirty="0">
                <a:solidFill>
                  <a:srgbClr val="000000"/>
                </a:solidFill>
                <a:latin typeface="Calibri" panose="020F0502020204030204" pitchFamily="34" charset="0"/>
              </a:rPr>
              <a:t>nd</a:t>
            </a:r>
            <a:r>
              <a:rPr lang="en-US" altLang="zh-CN" sz="1600" b="0" i="0" u="none" strike="noStrike" dirty="0">
                <a:solidFill>
                  <a:srgbClr val="000000"/>
                </a:solidFill>
                <a:latin typeface="Calibri" panose="020F0502020204030204" pitchFamily="34" charset="0"/>
              </a:rPr>
              <a:t> Academy</a:t>
            </a:r>
            <a:r>
              <a:rPr lang="en-US" altLang="zh-CN" sz="1600" b="0" i="0" u="none" strike="noStrike" baseline="0" dirty="0">
                <a:solidFill>
                  <a:srgbClr val="000000"/>
                </a:solidFill>
                <a:latin typeface="Calibri" panose="020F0502020204030204" pitchFamily="34" charset="0"/>
              </a:rPr>
              <a:t>	</a:t>
            </a:r>
            <a:endParaRPr lang="en-US" altLang="zh-CN" sz="1600" b="0" i="0" u="none" strike="noStrike" baseline="0" dirty="0">
              <a:solidFill>
                <a:srgbClr val="000000"/>
              </a:solidFill>
              <a:latin typeface="Times New Roman" panose="02020603050405020304" pitchFamily="18" charset="0"/>
            </a:endParaRPr>
          </a:p>
          <a:p>
            <a:pPr marL="342900" indent="-342900">
              <a:buAutoNum type="arabicPlain" startAt="12"/>
            </a:pPr>
            <a:r>
              <a:rPr lang="en-US" altLang="zh-CN" sz="1600" dirty="0">
                <a:solidFill>
                  <a:srgbClr val="000000"/>
                </a:solidFill>
                <a:latin typeface="Calibri" panose="020F0502020204030204" pitchFamily="34" charset="0"/>
              </a:rPr>
              <a:t>  </a:t>
            </a:r>
            <a:r>
              <a:rPr lang="en-US" altLang="zh-CN" sz="1600" dirty="0" err="1">
                <a:solidFill>
                  <a:srgbClr val="000000"/>
                </a:solidFill>
                <a:latin typeface="Calibri" panose="020F0502020204030204" pitchFamily="34" charset="0"/>
              </a:rPr>
              <a:t>Kotu</a:t>
            </a:r>
            <a:endParaRPr lang="en-US" altLang="zh-CN" sz="1600" dirty="0">
              <a:solidFill>
                <a:srgbClr val="000000"/>
              </a:solidFill>
              <a:latin typeface="Calibri" panose="020F0502020204030204" pitchFamily="34" charset="0"/>
            </a:endParaRPr>
          </a:p>
          <a:p>
            <a:pPr marL="342900" indent="-342900">
              <a:buAutoNum type="arabicPlain" startAt="12"/>
            </a:pPr>
            <a:r>
              <a:rPr lang="en-US" altLang="zh-CN" sz="1600" b="0" i="0" u="none" strike="noStrike" baseline="0" dirty="0">
                <a:solidFill>
                  <a:srgbClr val="000000"/>
                </a:solidFill>
                <a:latin typeface="Calibri" panose="020F0502020204030204" pitchFamily="34" charset="0"/>
              </a:rPr>
              <a:t>  </a:t>
            </a:r>
            <a:r>
              <a:rPr lang="en-US" altLang="zh-CN" sz="1600" b="0" i="0" u="none" strike="noStrike" baseline="0" dirty="0" err="1">
                <a:solidFill>
                  <a:srgbClr val="000000"/>
                </a:solidFill>
                <a:latin typeface="Calibri" panose="020F0502020204030204" pitchFamily="34" charset="0"/>
              </a:rPr>
              <a:t>Nusrat</a:t>
            </a:r>
            <a:r>
              <a:rPr lang="en-US" altLang="zh-CN" sz="1600" b="0" i="0" u="none" strike="noStrike" baseline="0" dirty="0">
                <a:solidFill>
                  <a:srgbClr val="000000"/>
                </a:solidFill>
                <a:latin typeface="Calibri" panose="020F0502020204030204" pitchFamily="34" charset="0"/>
              </a:rPr>
              <a:t>		</a:t>
            </a:r>
            <a:endParaRPr lang="en-US" altLang="zh-CN" sz="1600" b="0" i="0" u="none" strike="noStrike" baseline="0" dirty="0">
              <a:solidFill>
                <a:srgbClr val="000000"/>
              </a:solidFill>
              <a:latin typeface="Times New Roman" panose="02020603050405020304" pitchFamily="18" charset="0"/>
            </a:endParaRPr>
          </a:p>
          <a:p>
            <a:pPr marL="342900" indent="-342900">
              <a:buAutoNum type="arabicPlain" startAt="14"/>
            </a:pPr>
            <a:r>
              <a:rPr lang="en-US" altLang="zh-CN" sz="1600" b="0" i="0" u="none" strike="noStrike" dirty="0">
                <a:solidFill>
                  <a:srgbClr val="000000"/>
                </a:solidFill>
                <a:latin typeface="Calibri" panose="020F0502020204030204" pitchFamily="34" charset="0"/>
              </a:rPr>
              <a:t>  Muslim SSS</a:t>
            </a:r>
          </a:p>
          <a:p>
            <a:pPr marL="342900" indent="-342900">
              <a:buAutoNum type="arabicPlain" startAt="14"/>
            </a:pPr>
            <a:r>
              <a:rPr lang="en-US" altLang="zh-CN" sz="1600" baseline="0" dirty="0">
                <a:solidFill>
                  <a:srgbClr val="000000"/>
                </a:solidFill>
                <a:latin typeface="Calibri" panose="020F0502020204030204" pitchFamily="34" charset="0"/>
              </a:rPr>
              <a:t>  St. Joseph’s </a:t>
            </a:r>
            <a:r>
              <a:rPr lang="en-US" altLang="zh-CN" sz="1600" b="0" i="0" u="none" strike="noStrike" baseline="0" dirty="0">
                <a:solidFill>
                  <a:srgbClr val="000000"/>
                </a:solidFill>
                <a:latin typeface="Calibri" panose="020F0502020204030204" pitchFamily="34" charset="0"/>
              </a:rPr>
              <a:t>SSS</a:t>
            </a:r>
          </a:p>
          <a:p>
            <a:pPr marL="342900" indent="-342900">
              <a:buAutoNum type="arabicPlain" startAt="14"/>
            </a:pPr>
            <a:r>
              <a:rPr lang="en-US" altLang="zh-CN" sz="1600" dirty="0">
                <a:solidFill>
                  <a:srgbClr val="000000"/>
                </a:solidFill>
                <a:latin typeface="Calibri" panose="020F0502020204030204" pitchFamily="34" charset="0"/>
              </a:rPr>
              <a:t>  Gambia SSS</a:t>
            </a:r>
            <a:r>
              <a:rPr lang="en-US" altLang="zh-CN" sz="1600" b="0" i="0" u="none" strike="noStrike" baseline="0" dirty="0">
                <a:solidFill>
                  <a:srgbClr val="000000"/>
                </a:solidFill>
                <a:latin typeface="Calibri" panose="020F0502020204030204" pitchFamily="34" charset="0"/>
              </a:rPr>
              <a:t>	</a:t>
            </a:r>
            <a:endParaRPr lang="en-US" altLang="zh-CN" sz="1600" b="0" i="0" u="none" strike="noStrike" baseline="0" dirty="0">
              <a:solidFill>
                <a:srgbClr val="000000"/>
              </a:solidFill>
              <a:latin typeface="Times New Roman" panose="02020603050405020304" pitchFamily="18" charset="0"/>
            </a:endParaRPr>
          </a:p>
        </p:txBody>
      </p:sp>
      <p:sp>
        <p:nvSpPr>
          <p:cNvPr id="19" name="Rectangle 18"/>
          <p:cNvSpPr/>
          <p:nvPr/>
        </p:nvSpPr>
        <p:spPr>
          <a:xfrm>
            <a:off x="2320217" y="4600278"/>
            <a:ext cx="6096000" cy="2308324"/>
          </a:xfrm>
          <a:prstGeom prst="rect">
            <a:avLst/>
          </a:prstGeom>
        </p:spPr>
        <p:txBody>
          <a:bodyPr>
            <a:spAutoFit/>
          </a:bodyPr>
          <a:lstStyle/>
          <a:p>
            <a:r>
              <a:rPr lang="en-US" altLang="zh-CN" sz="1600" b="1" i="0" u="none" strike="noStrike" baseline="0" dirty="0">
                <a:solidFill>
                  <a:srgbClr val="000000"/>
                </a:solidFill>
                <a:latin typeface="Calibri" panose="020F0502020204030204" pitchFamily="34" charset="0"/>
              </a:rPr>
              <a:t>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1</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err="1">
                <a:solidFill>
                  <a:srgbClr val="000000"/>
                </a:solidFill>
                <a:latin typeface="Calibri" panose="020F0502020204030204" pitchFamily="34" charset="0"/>
              </a:rPr>
              <a:t>Fatoto</a:t>
            </a:r>
            <a:r>
              <a:rPr lang="en-US" altLang="zh-CN" sz="1600" b="0" i="0" u="none" strike="noStrike" baseline="0" dirty="0">
                <a:solidFill>
                  <a:srgbClr val="000000"/>
                </a:solidFill>
                <a:latin typeface="Calibri" panose="020F0502020204030204" pitchFamily="34" charset="0"/>
              </a:rPr>
              <a:t> UBS/SSS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2</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err="1">
                <a:solidFill>
                  <a:srgbClr val="000000"/>
                </a:solidFill>
                <a:latin typeface="Calibri" panose="020F0502020204030204" pitchFamily="34" charset="0"/>
              </a:rPr>
              <a:t>Diabugu</a:t>
            </a:r>
            <a:r>
              <a:rPr lang="en-US" altLang="zh-CN" sz="1600" b="0" i="0" u="none" strike="noStrike" baseline="0" dirty="0">
                <a:solidFill>
                  <a:srgbClr val="000000"/>
                </a:solidFill>
                <a:latin typeface="Calibri" panose="020F0502020204030204" pitchFamily="34" charset="0"/>
              </a:rPr>
              <a:t> UBS/SSS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3</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err="1">
                <a:solidFill>
                  <a:srgbClr val="000000"/>
                </a:solidFill>
                <a:latin typeface="Calibri" panose="020F0502020204030204" pitchFamily="34" charset="0"/>
              </a:rPr>
              <a:t>Niani</a:t>
            </a:r>
            <a:r>
              <a:rPr lang="en-US" altLang="zh-CN" sz="1600" b="0" i="0" u="none" strike="noStrike" baseline="0" dirty="0">
                <a:solidFill>
                  <a:srgbClr val="000000"/>
                </a:solidFill>
                <a:latin typeface="Calibri" panose="020F0502020204030204" pitchFamily="34" charset="0"/>
              </a:rPr>
              <a:t> SSS	</a:t>
            </a:r>
            <a:endParaRPr lang="en-US" altLang="zh-CN" sz="1600" b="0" i="0" u="none" strike="noStrike" baseline="0" dirty="0">
              <a:solidFill>
                <a:srgbClr val="000000"/>
              </a:solidFill>
              <a:latin typeface="Times New Roman" panose="02020603050405020304" pitchFamily="18" charset="0"/>
            </a:endParaRPr>
          </a:p>
          <a:p>
            <a:r>
              <a:rPr lang="en-US" altLang="zh-CN" sz="1600" b="0" i="0" u="none" strike="noStrike" baseline="0" dirty="0">
                <a:solidFill>
                  <a:srgbClr val="000000"/>
                </a:solidFill>
                <a:latin typeface="Calibri" panose="020F0502020204030204" pitchFamily="34" charset="0"/>
              </a:rPr>
              <a:t>4</a:t>
            </a:r>
            <a:r>
              <a:rPr lang="en-US" altLang="zh-CN" sz="1600" b="0" i="0" u="none" strike="noStrike" dirty="0">
                <a:solidFill>
                  <a:srgbClr val="000000"/>
                </a:solidFill>
                <a:latin typeface="Calibri" panose="020F0502020204030204" pitchFamily="34" charset="0"/>
              </a:rPr>
              <a:t>    </a:t>
            </a:r>
            <a:r>
              <a:rPr lang="en-US" altLang="zh-CN" sz="1600" b="0" i="0" u="none" strike="noStrike" baseline="0" dirty="0">
                <a:solidFill>
                  <a:srgbClr val="000000"/>
                </a:solidFill>
                <a:latin typeface="Calibri" panose="020F0502020204030204" pitchFamily="34" charset="0"/>
              </a:rPr>
              <a:t>Kaur SSS		</a:t>
            </a:r>
            <a:endParaRPr lang="en-US" altLang="zh-CN" sz="1600" b="0" i="0" u="none" strike="noStrike" baseline="0" dirty="0">
              <a:solidFill>
                <a:srgbClr val="000000"/>
              </a:solidFill>
              <a:latin typeface="Times New Roman" panose="02020603050405020304" pitchFamily="18" charset="0"/>
            </a:endParaRPr>
          </a:p>
          <a:p>
            <a:r>
              <a:rPr lang="en-US" altLang="zh-CN" sz="1600" dirty="0">
                <a:solidFill>
                  <a:srgbClr val="000000"/>
                </a:solidFill>
                <a:latin typeface="Calibri" panose="020F0502020204030204" pitchFamily="34" charset="0"/>
              </a:rPr>
              <a:t>5    </a:t>
            </a:r>
            <a:r>
              <a:rPr lang="en-US" altLang="zh-CN" sz="1600" b="0" i="0" u="none" strike="noStrike" baseline="0" dirty="0">
                <a:solidFill>
                  <a:srgbClr val="000000"/>
                </a:solidFill>
                <a:latin typeface="Calibri" panose="020F0502020204030204" pitchFamily="34" charset="0"/>
              </a:rPr>
              <a:t>Tahir </a:t>
            </a:r>
            <a:r>
              <a:rPr lang="en-US" altLang="zh-CN" sz="1600" b="0" i="0" u="none" strike="noStrike" baseline="0" dirty="0" err="1">
                <a:solidFill>
                  <a:srgbClr val="000000"/>
                </a:solidFill>
                <a:latin typeface="Calibri" panose="020F0502020204030204" pitchFamily="34" charset="0"/>
              </a:rPr>
              <a:t>Ahamadiyya</a:t>
            </a:r>
            <a:r>
              <a:rPr lang="en-US" altLang="zh-CN" sz="1600" b="0" i="0" u="none" strike="noStrike" baseline="0" dirty="0">
                <a:solidFill>
                  <a:srgbClr val="000000"/>
                </a:solidFill>
                <a:latin typeface="Calibri" panose="020F0502020204030204" pitchFamily="34" charset="0"/>
              </a:rPr>
              <a:t> SSS	</a:t>
            </a:r>
            <a:endParaRPr lang="en-US" altLang="zh-CN" sz="1600" b="0" i="0" u="none" strike="noStrike" baseline="0" dirty="0">
              <a:solidFill>
                <a:srgbClr val="000000"/>
              </a:solidFill>
              <a:latin typeface="Times New Roman" panose="02020603050405020304" pitchFamily="18" charset="0"/>
            </a:endParaRPr>
          </a:p>
          <a:p>
            <a:pPr marL="342900" indent="-342900">
              <a:buAutoNum type="arabicPlain" startAt="6"/>
            </a:pPr>
            <a:r>
              <a:rPr lang="en-US" altLang="zh-CN" sz="1600" dirty="0" err="1">
                <a:solidFill>
                  <a:srgbClr val="000000"/>
                </a:solidFill>
                <a:latin typeface="Calibri" panose="020F0502020204030204" pitchFamily="34" charset="0"/>
              </a:rPr>
              <a:t>Njaba</a:t>
            </a:r>
            <a:r>
              <a:rPr lang="en-US" altLang="zh-CN" sz="1600" dirty="0">
                <a:solidFill>
                  <a:srgbClr val="000000"/>
                </a:solidFill>
                <a:latin typeface="Calibri" panose="020F0502020204030204" pitchFamily="34" charset="0"/>
              </a:rPr>
              <a:t> </a:t>
            </a:r>
            <a:r>
              <a:rPr lang="en-US" altLang="zh-CN" sz="1600" dirty="0" err="1">
                <a:solidFill>
                  <a:srgbClr val="000000"/>
                </a:solidFill>
                <a:latin typeface="Calibri" panose="020F0502020204030204" pitchFamily="34" charset="0"/>
              </a:rPr>
              <a:t>Kunda</a:t>
            </a:r>
            <a:r>
              <a:rPr lang="en-US" altLang="zh-CN" sz="1600" dirty="0">
                <a:solidFill>
                  <a:srgbClr val="000000"/>
                </a:solidFill>
                <a:latin typeface="Calibri" panose="020F0502020204030204" pitchFamily="34" charset="0"/>
              </a:rPr>
              <a:t> UBS/SSS</a:t>
            </a:r>
          </a:p>
          <a:p>
            <a:pPr marL="342900" indent="-342900">
              <a:buFontTx/>
              <a:buAutoNum type="arabicPlain" startAt="6"/>
            </a:pPr>
            <a:r>
              <a:rPr lang="en-US" altLang="zh-CN" sz="1600" dirty="0" err="1">
                <a:solidFill>
                  <a:srgbClr val="000000"/>
                </a:solidFill>
                <a:latin typeface="Calibri" panose="020F0502020204030204" pitchFamily="34" charset="0"/>
              </a:rPr>
              <a:t>Essau</a:t>
            </a:r>
            <a:r>
              <a:rPr lang="en-US" altLang="zh-CN" sz="1600" dirty="0">
                <a:solidFill>
                  <a:srgbClr val="000000"/>
                </a:solidFill>
                <a:latin typeface="Calibri" panose="020F0502020204030204" pitchFamily="34" charset="0"/>
              </a:rPr>
              <a:t> SSS	</a:t>
            </a:r>
          </a:p>
          <a:p>
            <a:pPr marL="342900" indent="-342900">
              <a:buAutoNum type="arabicPlain" startAt="6"/>
            </a:pPr>
            <a:r>
              <a:rPr lang="en-US" altLang="zh-CN" sz="1600" dirty="0" err="1">
                <a:solidFill>
                  <a:srgbClr val="000000"/>
                </a:solidFill>
                <a:latin typeface="Calibri" panose="020F0502020204030204" pitchFamily="34" charset="0"/>
              </a:rPr>
              <a:t>Mayork</a:t>
            </a:r>
            <a:r>
              <a:rPr lang="en-US" altLang="zh-CN" sz="1600" dirty="0">
                <a:solidFill>
                  <a:srgbClr val="000000"/>
                </a:solidFill>
                <a:latin typeface="Calibri" panose="020F0502020204030204" pitchFamily="34" charset="0"/>
              </a:rPr>
              <a:t> SSS</a:t>
            </a:r>
          </a:p>
        </p:txBody>
      </p:sp>
      <p:sp>
        <p:nvSpPr>
          <p:cNvPr id="20" name="TextBox 19"/>
          <p:cNvSpPr txBox="1"/>
          <p:nvPr/>
        </p:nvSpPr>
        <p:spPr>
          <a:xfrm>
            <a:off x="7415791" y="6580917"/>
            <a:ext cx="4861169" cy="276999"/>
          </a:xfrm>
          <a:prstGeom prst="rect">
            <a:avLst/>
          </a:prstGeom>
          <a:noFill/>
        </p:spPr>
        <p:txBody>
          <a:bodyPr wrap="square" rtlCol="0">
            <a:spAutoFit/>
          </a:bodyPr>
          <a:lstStyle/>
          <a:p>
            <a:r>
              <a:rPr lang="en-US" altLang="zh-CN" sz="1200" dirty="0"/>
              <a:t>Note: Schools # 11-16 are located in region 1, in red rectangular in the map </a:t>
            </a:r>
            <a:endParaRPr lang="zh-CN" altLang="en-US" sz="1200" dirty="0"/>
          </a:p>
        </p:txBody>
      </p:sp>
      <p:cxnSp>
        <p:nvCxnSpPr>
          <p:cNvPr id="21" name="Straight Connector 20"/>
          <p:cNvCxnSpPr/>
          <p:nvPr/>
        </p:nvCxnSpPr>
        <p:spPr>
          <a:xfrm>
            <a:off x="1547446" y="4334555"/>
            <a:ext cx="1372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833871" y="4021329"/>
            <a:ext cx="799913" cy="369332"/>
          </a:xfrm>
          <a:prstGeom prst="rect">
            <a:avLst/>
          </a:prstGeom>
          <a:noFill/>
        </p:spPr>
        <p:txBody>
          <a:bodyPr wrap="square" rtlCol="0">
            <a:spAutoFit/>
          </a:bodyPr>
          <a:lstStyle/>
          <a:p>
            <a:r>
              <a:rPr lang="en-US" altLang="zh-CN" dirty="0"/>
              <a:t>50 km</a:t>
            </a:r>
            <a:endParaRPr lang="zh-CN" altLang="en-US" dirty="0"/>
          </a:p>
        </p:txBody>
      </p:sp>
    </p:spTree>
    <p:extLst>
      <p:ext uri="{BB962C8B-B14F-4D97-AF65-F5344CB8AC3E}">
        <p14:creationId xmlns:p14="http://schemas.microsoft.com/office/powerpoint/2010/main" val="115880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49940" cy="1177290"/>
          </a:xfrm>
        </p:spPr>
        <p:txBody>
          <a:bodyPr>
            <a:normAutofit/>
          </a:bodyPr>
          <a:lstStyle/>
          <a:p>
            <a:r>
              <a:rPr lang="fr-FR" altLang="zh-CN" b="1" dirty="0">
                <a:solidFill>
                  <a:schemeClr val="tx1">
                    <a:lumMod val="75000"/>
                    <a:lumOff val="25000"/>
                  </a:schemeClr>
                </a:solidFill>
              </a:rPr>
              <a:t>Contexte: PSI-PMI en Gambie et cette étude</a:t>
            </a:r>
            <a:endParaRPr lang="zh-CN" altLang="en-US" dirty="0">
              <a:solidFill>
                <a:schemeClr val="tx1">
                  <a:lumMod val="75000"/>
                  <a:lumOff val="25000"/>
                </a:schemeClr>
              </a:solidFill>
            </a:endParaRPr>
          </a:p>
        </p:txBody>
      </p:sp>
      <p:sp>
        <p:nvSpPr>
          <p:cNvPr id="59" name="Rectangle 58"/>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Picture 4" descr="Image result for world bank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6502" y="6323211"/>
            <a:ext cx="2268622" cy="469473"/>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353610" y="4318601"/>
            <a:ext cx="11838390" cy="1791260"/>
            <a:chOff x="353610" y="4318601"/>
            <a:chExt cx="11838390" cy="1791260"/>
          </a:xfrm>
        </p:grpSpPr>
        <p:sp>
          <p:nvSpPr>
            <p:cNvPr id="64" name="Rectangle 63"/>
            <p:cNvSpPr/>
            <p:nvPr/>
          </p:nvSpPr>
          <p:spPr>
            <a:xfrm>
              <a:off x="2877736" y="4318601"/>
              <a:ext cx="9258300" cy="17724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Rectangle 61"/>
            <p:cNvSpPr/>
            <p:nvPr/>
          </p:nvSpPr>
          <p:spPr>
            <a:xfrm>
              <a:off x="2877736" y="4318601"/>
              <a:ext cx="9314264" cy="1791260"/>
            </a:xfrm>
            <a:prstGeom prst="rect">
              <a:avLst/>
            </a:prstGeom>
          </p:spPr>
          <p:txBody>
            <a:bodyPr wrap="square">
              <a:spAutoFit/>
            </a:bodyPr>
            <a:lstStyle/>
            <a:p>
              <a:pPr indent="-342900">
                <a:lnSpc>
                  <a:spcPct val="120000"/>
                </a:lnSpc>
                <a:buFont typeface="Wingdings" panose="05000000000000000000" pitchFamily="2" charset="2"/>
                <a:buChar char="Ø"/>
              </a:pPr>
              <a:r>
                <a:rPr lang="fr-FR" altLang="zh-CN" sz="2000" b="1" dirty="0">
                  <a:solidFill>
                    <a:schemeClr val="accent5"/>
                  </a:solidFill>
                </a:rPr>
                <a:t>A propos de cette étude</a:t>
              </a:r>
            </a:p>
            <a:p>
              <a:pPr marL="285750" indent="-285750">
                <a:lnSpc>
                  <a:spcPct val="120000"/>
                </a:lnSpc>
                <a:buFont typeface="Arial" panose="020B0604020202020204" pitchFamily="34" charset="0"/>
                <a:buChar char="•"/>
              </a:pPr>
              <a:r>
                <a:rPr lang="fr-FR" altLang="zh-CN" b="1" dirty="0"/>
                <a:t>Nature: </a:t>
              </a:r>
              <a:r>
                <a:rPr lang="fr-FR" altLang="zh-CN" dirty="0"/>
                <a:t>Étude rétrospective pour évaluer le programme et tirer des leçons</a:t>
              </a:r>
            </a:p>
            <a:p>
              <a:pPr marL="285750" indent="-285750">
                <a:lnSpc>
                  <a:spcPct val="120000"/>
                </a:lnSpc>
                <a:buFont typeface="Arial" panose="020B0604020202020204" pitchFamily="34" charset="0"/>
                <a:buChar char="•"/>
              </a:pPr>
              <a:r>
                <a:rPr lang="fr-FR" altLang="zh-CN" b="1" dirty="0"/>
                <a:t>Méthodologie: </a:t>
              </a:r>
              <a:r>
                <a:rPr lang="fr-FR" altLang="zh-CN" dirty="0"/>
                <a:t>Construire un groupe comparable grâce à des procédures d'appariement</a:t>
              </a:r>
            </a:p>
            <a:p>
              <a:pPr marL="285750" indent="-285750">
                <a:lnSpc>
                  <a:spcPct val="120000"/>
                </a:lnSpc>
                <a:buFont typeface="Arial" panose="020B0604020202020204" pitchFamily="34" charset="0"/>
                <a:buChar char="•"/>
              </a:pPr>
              <a:r>
                <a:rPr lang="fr-FR" altLang="zh-CN" b="1" dirty="0"/>
                <a:t>Objectif: </a:t>
              </a:r>
              <a:r>
                <a:rPr lang="fr-FR" altLang="zh-CN" dirty="0"/>
                <a:t>Se concentrer principalement sur comment le faire fonctionner, plutôt que de savoir si cela fonctionne ou </a:t>
              </a:r>
              <a:r>
                <a:rPr lang="en-US" altLang="zh-CN" dirty="0"/>
                <a:t>non</a:t>
              </a:r>
            </a:p>
          </p:txBody>
        </p:sp>
        <p:pic>
          <p:nvPicPr>
            <p:cNvPr id="63" name="Picture 6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3610" y="4318601"/>
              <a:ext cx="2363323" cy="1772493"/>
            </a:xfrm>
            <a:prstGeom prst="rect">
              <a:avLst/>
            </a:prstGeom>
          </p:spPr>
        </p:pic>
      </p:grpSp>
      <p:grpSp>
        <p:nvGrpSpPr>
          <p:cNvPr id="4" name="Group 3"/>
          <p:cNvGrpSpPr/>
          <p:nvPr/>
        </p:nvGrpSpPr>
        <p:grpSpPr>
          <a:xfrm>
            <a:off x="353610" y="1086947"/>
            <a:ext cx="11838390" cy="3157788"/>
            <a:chOff x="353610" y="1086947"/>
            <a:chExt cx="11838390" cy="3157788"/>
          </a:xfrm>
        </p:grpSpPr>
        <p:sp>
          <p:nvSpPr>
            <p:cNvPr id="61" name="Rectangle 60"/>
            <p:cNvSpPr/>
            <p:nvPr/>
          </p:nvSpPr>
          <p:spPr>
            <a:xfrm>
              <a:off x="2877736" y="1086947"/>
              <a:ext cx="9314264" cy="3157788"/>
            </a:xfrm>
            <a:prstGeom prst="rect">
              <a:avLst/>
            </a:prstGeom>
          </p:spPr>
          <p:txBody>
            <a:bodyPr wrap="square">
              <a:spAutoFit/>
            </a:bodyPr>
            <a:lstStyle/>
            <a:p>
              <a:pPr marL="342900" indent="-342900">
                <a:lnSpc>
                  <a:spcPct val="120000"/>
                </a:lnSpc>
                <a:spcBef>
                  <a:spcPts val="0"/>
                </a:spcBef>
                <a:buFont typeface="Wingdings" panose="05000000000000000000" pitchFamily="2" charset="2"/>
                <a:buChar char="Ø"/>
              </a:pPr>
              <a:r>
                <a:rPr lang="en-US" altLang="zh-CN" sz="2000" b="1" dirty="0">
                  <a:solidFill>
                    <a:schemeClr val="accent5"/>
                  </a:solidFill>
                </a:rPr>
                <a:t>PSI-PMI </a:t>
              </a:r>
              <a:r>
                <a:rPr lang="en-US" altLang="zh-CN" sz="2000" b="1" dirty="0" err="1">
                  <a:solidFill>
                    <a:schemeClr val="accent5"/>
                  </a:solidFill>
                </a:rPr>
                <a:t>en</a:t>
              </a:r>
              <a:r>
                <a:rPr lang="en-US" altLang="zh-CN" sz="2000" b="1" dirty="0">
                  <a:solidFill>
                    <a:schemeClr val="accent5"/>
                  </a:solidFill>
                </a:rPr>
                <a:t> </a:t>
              </a:r>
              <a:r>
                <a:rPr lang="en-US" altLang="zh-CN" sz="2000" b="1" dirty="0" err="1">
                  <a:solidFill>
                    <a:schemeClr val="accent5"/>
                  </a:solidFill>
                </a:rPr>
                <a:t>Gambie</a:t>
              </a:r>
              <a:endParaRPr lang="en-US" altLang="zh-CN" sz="2000" b="1" dirty="0">
                <a:solidFill>
                  <a:schemeClr val="accent5"/>
                </a:solidFill>
              </a:endParaRPr>
            </a:p>
            <a:p>
              <a:pPr marL="742950" lvl="1" indent="-285750">
                <a:lnSpc>
                  <a:spcPct val="120000"/>
                </a:lnSpc>
                <a:spcBef>
                  <a:spcPts val="0"/>
                </a:spcBef>
                <a:buFont typeface="Arial" panose="020B0604020202020204" pitchFamily="34" charset="0"/>
                <a:buChar char="•"/>
              </a:pPr>
              <a:r>
                <a:rPr lang="fr-FR" altLang="zh-CN" dirty="0"/>
                <a:t>Le programme pilote PSI-PMI a démarré en août 2012; initialement avec 12 écoles de base supérieures (UBS) et des écoles secondaires supérieures (SSS)</a:t>
              </a:r>
            </a:p>
            <a:p>
              <a:pPr marL="742950" lvl="1" indent="-285750">
                <a:lnSpc>
                  <a:spcPct val="120000"/>
                </a:lnSpc>
                <a:spcBef>
                  <a:spcPts val="0"/>
                </a:spcBef>
                <a:buFont typeface="Arial" panose="020B0604020202020204" pitchFamily="34" charset="0"/>
                <a:buChar char="•"/>
              </a:pPr>
              <a:r>
                <a:rPr lang="en-US" altLang="zh-CN" dirty="0"/>
                <a:t>Instruction des </a:t>
              </a:r>
              <a:r>
                <a:rPr lang="en-US" altLang="zh-CN" dirty="0" err="1"/>
                <a:t>étudiants</a:t>
              </a:r>
              <a:r>
                <a:rPr lang="en-US" altLang="zh-CN" dirty="0"/>
                <a:t>:: </a:t>
              </a:r>
            </a:p>
            <a:p>
              <a:pPr lvl="2">
                <a:lnSpc>
                  <a:spcPct val="120000"/>
                </a:lnSpc>
              </a:pPr>
              <a:r>
                <a:rPr lang="en-US" altLang="zh-CN" sz="1400" dirty="0"/>
                <a:t>- </a:t>
              </a:r>
              <a:r>
                <a:rPr lang="fr-FR" altLang="zh-CN" sz="1400" dirty="0"/>
                <a:t>- Janvier 2013, Cohorte 1 (12 écoles, région 1 et 2)</a:t>
              </a:r>
            </a:p>
            <a:p>
              <a:pPr lvl="2">
                <a:lnSpc>
                  <a:spcPct val="120000"/>
                </a:lnSpc>
              </a:pPr>
              <a:r>
                <a:rPr lang="fr-FR" altLang="zh-CN" sz="1400" dirty="0"/>
                <a:t>- Janvier 2014, Cohorte 2 (12 écoles, toutes régions confondues)</a:t>
              </a:r>
            </a:p>
            <a:p>
              <a:pPr lvl="2">
                <a:lnSpc>
                  <a:spcPct val="120000"/>
                </a:lnSpc>
              </a:pPr>
              <a:r>
                <a:rPr lang="fr-FR" altLang="zh-CN" sz="1400" dirty="0"/>
                <a:t>- Actuellement, 3021 étudiants SSS au total sont des étudiants du programme PSI-PMI avec 1301 en 10e année, 1296 en 11e année et 424 en 12e année</a:t>
              </a:r>
              <a:endParaRPr lang="en-US" altLang="zh-CN" sz="1400" dirty="0"/>
            </a:p>
            <a:p>
              <a:pPr marL="742950" lvl="1" indent="-285750">
                <a:lnSpc>
                  <a:spcPct val="120000"/>
                </a:lnSpc>
                <a:buFont typeface="Arial" panose="020B0604020202020204" pitchFamily="34" charset="0"/>
                <a:buChar char="•"/>
              </a:pPr>
              <a:r>
                <a:rPr lang="en-US" altLang="zh-CN" b="1" dirty="0">
                  <a:solidFill>
                    <a:srgbClr val="FF0000"/>
                  </a:solidFill>
                </a:rPr>
                <a:t>16 SSS, 83 </a:t>
              </a:r>
              <a:r>
                <a:rPr lang="en-US" altLang="zh-CN" b="1" dirty="0" err="1">
                  <a:solidFill>
                    <a:srgbClr val="FF0000"/>
                  </a:solidFill>
                </a:rPr>
                <a:t>enseignants</a:t>
              </a:r>
              <a:r>
                <a:rPr lang="en-US" altLang="zh-CN" b="1" dirty="0">
                  <a:solidFill>
                    <a:srgbClr val="FF0000"/>
                  </a:solidFill>
                </a:rPr>
                <a:t>, et 424 (SSS </a:t>
              </a:r>
              <a:r>
                <a:rPr lang="en-US" altLang="zh-CN" b="1" dirty="0" err="1">
                  <a:solidFill>
                    <a:srgbClr val="FF0000"/>
                  </a:solidFill>
                </a:rPr>
                <a:t>niveau</a:t>
              </a:r>
              <a:r>
                <a:rPr lang="en-US" altLang="zh-CN" b="1" dirty="0">
                  <a:solidFill>
                    <a:srgbClr val="FF0000"/>
                  </a:solidFill>
                </a:rPr>
                <a:t> 12) ‘</a:t>
              </a:r>
              <a:r>
                <a:rPr lang="en-US" altLang="zh-CN" b="1" dirty="0" err="1">
                  <a:solidFill>
                    <a:srgbClr val="FF0000"/>
                  </a:solidFill>
                </a:rPr>
                <a:t>etudiants</a:t>
              </a:r>
              <a:r>
                <a:rPr lang="en-US" altLang="zh-CN" b="1" dirty="0">
                  <a:solidFill>
                    <a:srgbClr val="FF0000"/>
                  </a:solidFill>
                </a:rPr>
                <a:t> </a:t>
              </a:r>
              <a:r>
                <a:rPr lang="en-US" altLang="zh-CN" b="1" dirty="0" err="1">
                  <a:solidFill>
                    <a:srgbClr val="FF0000"/>
                  </a:solidFill>
                </a:rPr>
                <a:t>actuellement</a:t>
              </a:r>
              <a:r>
                <a:rPr lang="en-US" altLang="zh-CN" b="1" dirty="0">
                  <a:solidFill>
                    <a:srgbClr val="FF0000"/>
                  </a:solidFill>
                </a:rPr>
                <a:t> </a:t>
              </a:r>
              <a:r>
                <a:rPr lang="en-US" altLang="zh-CN" b="1" dirty="0" err="1">
                  <a:solidFill>
                    <a:srgbClr val="FF0000"/>
                  </a:solidFill>
                </a:rPr>
                <a:t>couverts</a:t>
              </a:r>
              <a:r>
                <a:rPr lang="en-US" altLang="zh-CN" b="1" dirty="0">
                  <a:solidFill>
                    <a:srgbClr val="FF0000"/>
                  </a:solidFill>
                </a:rPr>
                <a:t> qui </a:t>
              </a:r>
              <a:r>
                <a:rPr lang="en-US" altLang="zh-CN" b="1" dirty="0" err="1">
                  <a:solidFill>
                    <a:srgbClr val="FF0000"/>
                  </a:solidFill>
                </a:rPr>
                <a:t>ont</a:t>
              </a:r>
              <a:r>
                <a:rPr lang="en-US" altLang="zh-CN" b="1" dirty="0">
                  <a:solidFill>
                    <a:srgbClr val="FF0000"/>
                  </a:solidFill>
                </a:rPr>
                <a:t> </a:t>
              </a:r>
              <a:r>
                <a:rPr lang="en-US" altLang="zh-CN" b="1" dirty="0" err="1">
                  <a:solidFill>
                    <a:srgbClr val="FF0000"/>
                  </a:solidFill>
                </a:rPr>
                <a:t>été</a:t>
              </a:r>
              <a:r>
                <a:rPr lang="en-US" altLang="zh-CN" b="1" dirty="0">
                  <a:solidFill>
                    <a:srgbClr val="FF0000"/>
                  </a:solidFill>
                </a:rPr>
                <a:t> exposés au </a:t>
              </a:r>
              <a:r>
                <a:rPr lang="en-US" altLang="zh-CN" b="1" dirty="0" err="1">
                  <a:solidFill>
                    <a:srgbClr val="FF0000"/>
                  </a:solidFill>
                </a:rPr>
                <a:t>programme</a:t>
              </a:r>
              <a:r>
                <a:rPr lang="en-US" altLang="zh-CN" b="1" dirty="0">
                  <a:solidFill>
                    <a:srgbClr val="FF0000"/>
                  </a:solidFill>
                </a:rPr>
                <a:t> pendant 3 ans. – Population de Reference de </a:t>
              </a:r>
              <a:r>
                <a:rPr lang="en-US" altLang="zh-CN" b="1" dirty="0" err="1">
                  <a:solidFill>
                    <a:srgbClr val="FF0000"/>
                  </a:solidFill>
                </a:rPr>
                <a:t>l’étude</a:t>
              </a:r>
              <a:endParaRPr lang="en-US" altLang="zh-CN" b="1" dirty="0">
                <a:solidFill>
                  <a:srgbClr val="FF0000"/>
                </a:solidFill>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a:ext>
              </a:extLst>
            </a:blip>
            <a:srcRect l="10340" t="575" r="9970" b="1"/>
            <a:stretch/>
          </p:blipFill>
          <p:spPr>
            <a:xfrm>
              <a:off x="353610" y="1281722"/>
              <a:ext cx="2363323" cy="1761007"/>
            </a:xfrm>
            <a:prstGeom prst="rect">
              <a:avLst/>
            </a:prstGeom>
          </p:spPr>
        </p:pic>
      </p:grpSp>
    </p:spTree>
    <p:extLst>
      <p:ext uri="{BB962C8B-B14F-4D97-AF65-F5344CB8AC3E}">
        <p14:creationId xmlns:p14="http://schemas.microsoft.com/office/powerpoint/2010/main" val="40523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3"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6319" y="6344983"/>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124" name="Title 1"/>
          <p:cNvSpPr>
            <a:spLocks noGrp="1"/>
          </p:cNvSpPr>
          <p:nvPr>
            <p:ph type="title"/>
          </p:nvPr>
        </p:nvSpPr>
        <p:spPr>
          <a:xfrm>
            <a:off x="0" y="0"/>
            <a:ext cx="10949940" cy="1177290"/>
          </a:xfrm>
        </p:spPr>
        <p:txBody>
          <a:bodyPr>
            <a:normAutofit fontScale="90000"/>
          </a:bodyPr>
          <a:lstStyle/>
          <a:p>
            <a:r>
              <a:rPr lang="fr-FR" altLang="zh-CN" b="1" dirty="0"/>
              <a:t>Aperçu de cette présentation </a:t>
            </a:r>
            <a:br>
              <a:rPr lang="fr-FR" altLang="zh-CN" b="1" dirty="0"/>
            </a:br>
            <a:r>
              <a:rPr lang="fr-FR" altLang="zh-CN" sz="3600" b="1" i="1" dirty="0"/>
              <a:t>Trois séries de questions explorées</a:t>
            </a:r>
            <a:endParaRPr lang="zh-CN" altLang="en-US" sz="3600" i="1" dirty="0">
              <a:solidFill>
                <a:schemeClr val="tx1">
                  <a:lumMod val="75000"/>
                  <a:lumOff val="25000"/>
                </a:schemeClr>
              </a:solidFill>
            </a:endParaRPr>
          </a:p>
        </p:txBody>
      </p:sp>
      <p:grpSp>
        <p:nvGrpSpPr>
          <p:cNvPr id="2" name="Group 1"/>
          <p:cNvGrpSpPr/>
          <p:nvPr/>
        </p:nvGrpSpPr>
        <p:grpSpPr>
          <a:xfrm>
            <a:off x="392224" y="1947343"/>
            <a:ext cx="9322899" cy="958489"/>
            <a:chOff x="392224" y="1947343"/>
            <a:chExt cx="9322899" cy="958489"/>
          </a:xfrm>
        </p:grpSpPr>
        <p:sp>
          <p:nvSpPr>
            <p:cNvPr id="95" name="五边形 1"/>
            <p:cNvSpPr/>
            <p:nvPr/>
          </p:nvSpPr>
          <p:spPr>
            <a:xfrm>
              <a:off x="392224" y="1947343"/>
              <a:ext cx="1676812" cy="958489"/>
            </a:xfrm>
            <a:prstGeom prst="homePlate">
              <a:avLst/>
            </a:prstGeom>
            <a:solidFill>
              <a:srgbClr val="FEC16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cs typeface="+mn-cs"/>
              </a:endParaRPr>
            </a:p>
          </p:txBody>
        </p:sp>
        <p:sp>
          <p:nvSpPr>
            <p:cNvPr id="96" name="燕尾形 2"/>
            <p:cNvSpPr/>
            <p:nvPr/>
          </p:nvSpPr>
          <p:spPr>
            <a:xfrm>
              <a:off x="1932212" y="1965648"/>
              <a:ext cx="7782911" cy="940184"/>
            </a:xfrm>
            <a:prstGeom prst="chevron">
              <a:avLst/>
            </a:prstGeom>
            <a:noFill/>
            <a:ln w="12700" cap="flat" cmpd="sng" algn="ctr">
              <a:solidFill>
                <a:srgbClr val="FEC16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8EB453"/>
                </a:solidFill>
                <a:effectLst/>
                <a:uLnTx/>
                <a:uFillTx/>
                <a:latin typeface="微软雅黑 Light"/>
                <a:cs typeface="+mn-cs"/>
              </a:endParaRPr>
            </a:p>
          </p:txBody>
        </p:sp>
        <p:sp>
          <p:nvSpPr>
            <p:cNvPr id="111" name="椭圆 82"/>
            <p:cNvSpPr/>
            <p:nvPr/>
          </p:nvSpPr>
          <p:spPr bwMode="auto">
            <a:xfrm>
              <a:off x="8833051" y="2150356"/>
              <a:ext cx="507992" cy="582416"/>
            </a:xfrm>
            <a:prstGeom prst="ellipse">
              <a:avLst/>
            </a:prstGeom>
            <a:noFill/>
            <a:ln w="12700" cap="flat" cmpd="sng" algn="ctr">
              <a:solidFill>
                <a:srgbClr val="FEC16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sp>
          <p:nvSpPr>
            <p:cNvPr id="112" name="文本框 142"/>
            <p:cNvSpPr txBox="1">
              <a:spLocks noChangeArrowheads="1"/>
            </p:cNvSpPr>
            <p:nvPr/>
          </p:nvSpPr>
          <p:spPr bwMode="auto">
            <a:xfrm>
              <a:off x="8854638" y="2240630"/>
              <a:ext cx="69164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b="1" kern="0" dirty="0">
                  <a:solidFill>
                    <a:srgbClr val="FFC000"/>
                  </a:solidFill>
                  <a:latin typeface="华文细黑" panose="02010600040101010101" pitchFamily="2" charset="-122"/>
                  <a:ea typeface="华文细黑" panose="02010600040101010101" pitchFamily="2" charset="-122"/>
                </a:rPr>
                <a:t>01</a:t>
              </a:r>
              <a:endParaRPr kumimoji="0" lang="zh-CN" altLang="en-US" sz="2000" b="1" i="0" u="none" strike="noStrike" kern="0" cap="none" spc="0" normalizeH="0" baseline="0" noProof="0" dirty="0">
                <a:ln>
                  <a:noFill/>
                </a:ln>
                <a:solidFill>
                  <a:srgbClr val="FFC000"/>
                </a:solidFill>
                <a:effectLst/>
                <a:uLnTx/>
                <a:uFillTx/>
                <a:latin typeface="华文细黑" panose="02010600040101010101" pitchFamily="2" charset="-122"/>
                <a:ea typeface="华文细黑" panose="02010600040101010101" pitchFamily="2" charset="-122"/>
              </a:endParaRPr>
            </a:p>
          </p:txBody>
        </p:sp>
        <p:sp>
          <p:nvSpPr>
            <p:cNvPr id="119" name="矩形 93"/>
            <p:cNvSpPr/>
            <p:nvPr/>
          </p:nvSpPr>
          <p:spPr>
            <a:xfrm>
              <a:off x="2342400" y="2204907"/>
              <a:ext cx="6645482" cy="437043"/>
            </a:xfrm>
            <a:prstGeom prst="rect">
              <a:avLst/>
            </a:prstGeom>
          </p:spPr>
          <p:txBody>
            <a:bodyPr wrap="square">
              <a:spAutoFit/>
            </a:bodyPr>
            <a:lstStyle/>
            <a:p>
              <a:pPr>
                <a:lnSpc>
                  <a:spcPct val="120000"/>
                </a:lnSpc>
              </a:pPr>
              <a:r>
                <a:rPr lang="fr-FR" altLang="zh-CN" sz="2000" b="1" dirty="0">
                  <a:solidFill>
                    <a:srgbClr val="FEC160"/>
                  </a:solidFill>
                </a:rPr>
                <a:t>Le design et le contenu sont-ils adaptés au contexte local?</a:t>
              </a:r>
              <a:endParaRPr lang="en-US" altLang="zh-CN" sz="2000" b="1" dirty="0">
                <a:solidFill>
                  <a:srgbClr val="FEC160"/>
                </a:solidFill>
              </a:endParaRPr>
            </a:p>
          </p:txBody>
        </p:sp>
        <p:grpSp>
          <p:nvGrpSpPr>
            <p:cNvPr id="126" name="Group 112"/>
            <p:cNvGrpSpPr/>
            <p:nvPr/>
          </p:nvGrpSpPr>
          <p:grpSpPr>
            <a:xfrm>
              <a:off x="665588" y="2106724"/>
              <a:ext cx="660704" cy="573231"/>
              <a:chOff x="5368132" y="3540125"/>
              <a:chExt cx="465138" cy="435769"/>
            </a:xfrm>
            <a:solidFill>
              <a:sysClr val="window" lastClr="FFFFFF"/>
            </a:solidFill>
          </p:grpSpPr>
          <p:sp>
            <p:nvSpPr>
              <p:cNvPr id="12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12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grpSp>
        <p:nvGrpSpPr>
          <p:cNvPr id="4" name="Group 3"/>
          <p:cNvGrpSpPr/>
          <p:nvPr/>
        </p:nvGrpSpPr>
        <p:grpSpPr>
          <a:xfrm>
            <a:off x="392224" y="4311950"/>
            <a:ext cx="9322899" cy="971807"/>
            <a:chOff x="392224" y="4311950"/>
            <a:chExt cx="9322899" cy="971807"/>
          </a:xfrm>
        </p:grpSpPr>
        <p:sp>
          <p:nvSpPr>
            <p:cNvPr id="99" name="五边形 114"/>
            <p:cNvSpPr/>
            <p:nvPr/>
          </p:nvSpPr>
          <p:spPr>
            <a:xfrm>
              <a:off x="392224" y="4311950"/>
              <a:ext cx="1676812" cy="958489"/>
            </a:xfrm>
            <a:prstGeom prst="homePlate">
              <a:avLst/>
            </a:prstGeom>
            <a:solidFill>
              <a:schemeClr val="accent6">
                <a:lumMod val="75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cs typeface="+mn-cs"/>
              </a:endParaRPr>
            </a:p>
          </p:txBody>
        </p:sp>
        <p:sp>
          <p:nvSpPr>
            <p:cNvPr id="100" name="燕尾形 115"/>
            <p:cNvSpPr/>
            <p:nvPr/>
          </p:nvSpPr>
          <p:spPr>
            <a:xfrm>
              <a:off x="1932212" y="4330253"/>
              <a:ext cx="7782911" cy="940186"/>
            </a:xfrm>
            <a:prstGeom prst="chevron">
              <a:avLst/>
            </a:prstGeom>
            <a:noFill/>
            <a:ln w="12700" cap="flat" cmpd="sng" algn="ctr">
              <a:solidFill>
                <a:schemeClr val="accent6">
                  <a:lumMod val="75000"/>
                </a:scheme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8EB453"/>
                </a:solidFill>
                <a:effectLst/>
                <a:uLnTx/>
                <a:uFillTx/>
                <a:latin typeface="微软雅黑 Light"/>
                <a:cs typeface="+mn-cs"/>
              </a:endParaRPr>
            </a:p>
          </p:txBody>
        </p:sp>
        <p:sp>
          <p:nvSpPr>
            <p:cNvPr id="117" name="椭圆 91"/>
            <p:cNvSpPr/>
            <p:nvPr/>
          </p:nvSpPr>
          <p:spPr bwMode="auto">
            <a:xfrm>
              <a:off x="8833051" y="4511635"/>
              <a:ext cx="509448" cy="582416"/>
            </a:xfrm>
            <a:prstGeom prst="ellipse">
              <a:avLst/>
            </a:prstGeom>
            <a:noFill/>
            <a:ln w="12700" cap="flat" cmpd="sng" algn="ctr">
              <a:solidFill>
                <a:schemeClr val="accent6">
                  <a:lumMod val="75000"/>
                </a:scheme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sp>
          <p:nvSpPr>
            <p:cNvPr id="118" name="文本框 151"/>
            <p:cNvSpPr txBox="1">
              <a:spLocks noChangeArrowheads="1"/>
            </p:cNvSpPr>
            <p:nvPr/>
          </p:nvSpPr>
          <p:spPr bwMode="auto">
            <a:xfrm>
              <a:off x="8854680" y="4588654"/>
              <a:ext cx="691598"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548235"/>
                  </a:solidFill>
                  <a:effectLst/>
                  <a:uLnTx/>
                  <a:uFillTx/>
                  <a:latin typeface="华文细黑" panose="02010600040101010101" pitchFamily="2" charset="-122"/>
                  <a:ea typeface="华文细黑" panose="02010600040101010101" pitchFamily="2" charset="-122"/>
                </a:rPr>
                <a:t>03</a:t>
              </a:r>
              <a:endParaRPr kumimoji="0" lang="zh-CN" altLang="en-US" sz="2000" b="1" i="0" u="none" strike="noStrike" kern="0" cap="none" spc="0" normalizeH="0" baseline="0" noProof="0" dirty="0">
                <a:ln>
                  <a:noFill/>
                </a:ln>
                <a:solidFill>
                  <a:srgbClr val="548235"/>
                </a:solidFill>
                <a:effectLst/>
                <a:uLnTx/>
                <a:uFillTx/>
                <a:latin typeface="华文细黑" panose="02010600040101010101" pitchFamily="2" charset="-122"/>
                <a:ea typeface="华文细黑" panose="02010600040101010101" pitchFamily="2" charset="-122"/>
              </a:endParaRPr>
            </a:p>
          </p:txBody>
        </p:sp>
        <p:sp>
          <p:nvSpPr>
            <p:cNvPr id="121" name="矩形 95"/>
            <p:cNvSpPr/>
            <p:nvPr/>
          </p:nvSpPr>
          <p:spPr>
            <a:xfrm>
              <a:off x="2553000" y="4452760"/>
              <a:ext cx="6076272" cy="830997"/>
            </a:xfrm>
            <a:prstGeom prst="rect">
              <a:avLst/>
            </a:prstGeom>
          </p:spPr>
          <p:txBody>
            <a:bodyPr wrap="square">
              <a:spAutoFit/>
            </a:bodyPr>
            <a:lstStyle/>
            <a:p>
              <a:pPr>
                <a:lnSpc>
                  <a:spcPct val="120000"/>
                </a:lnSpc>
              </a:pPr>
              <a:r>
                <a:rPr lang="fr-FR" altLang="zh-CN" sz="2000" b="1" dirty="0">
                  <a:solidFill>
                    <a:srgbClr val="548235"/>
                  </a:solidFill>
                </a:rPr>
                <a:t>Moteurs d'impact: le programme améliore-t-il l'apprentissage? Et comment?</a:t>
              </a:r>
              <a:endParaRPr lang="en-US" altLang="zh-CN" sz="2000" b="1" dirty="0">
                <a:solidFill>
                  <a:srgbClr val="548235"/>
                </a:solidFill>
              </a:endParaRPr>
            </a:p>
          </p:txBody>
        </p:sp>
        <p:grpSp>
          <p:nvGrpSpPr>
            <p:cNvPr id="129" name="Group 2"/>
            <p:cNvGrpSpPr>
              <a:grpSpLocks/>
            </p:cNvGrpSpPr>
            <p:nvPr/>
          </p:nvGrpSpPr>
          <p:grpSpPr bwMode="auto">
            <a:xfrm>
              <a:off x="677253" y="4499965"/>
              <a:ext cx="789895" cy="620498"/>
              <a:chOff x="1569458" y="688424"/>
              <a:chExt cx="334962" cy="331788"/>
            </a:xfrm>
            <a:solidFill>
              <a:srgbClr val="F7F7F7"/>
            </a:solidFill>
          </p:grpSpPr>
          <p:sp>
            <p:nvSpPr>
              <p:cNvPr id="13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13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13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13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13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13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grpSp>
      </p:grpSp>
      <p:grpSp>
        <p:nvGrpSpPr>
          <p:cNvPr id="3" name="Group 2"/>
          <p:cNvGrpSpPr/>
          <p:nvPr/>
        </p:nvGrpSpPr>
        <p:grpSpPr>
          <a:xfrm>
            <a:off x="2344139" y="3160431"/>
            <a:ext cx="9226831" cy="976365"/>
            <a:chOff x="2344139" y="3160431"/>
            <a:chExt cx="9226831" cy="976365"/>
          </a:xfrm>
        </p:grpSpPr>
        <p:sp>
          <p:nvSpPr>
            <p:cNvPr id="97" name="五边形 112"/>
            <p:cNvSpPr/>
            <p:nvPr/>
          </p:nvSpPr>
          <p:spPr>
            <a:xfrm rot="10800000">
              <a:off x="9894158" y="3160431"/>
              <a:ext cx="1676812" cy="958489"/>
            </a:xfrm>
            <a:prstGeom prst="homePlate">
              <a:avLst/>
            </a:prstGeom>
            <a:solidFill>
              <a:srgbClr val="00B0F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cs typeface="+mn-cs"/>
              </a:endParaRPr>
            </a:p>
          </p:txBody>
        </p:sp>
        <p:sp>
          <p:nvSpPr>
            <p:cNvPr id="98" name="燕尾形 113"/>
            <p:cNvSpPr/>
            <p:nvPr/>
          </p:nvSpPr>
          <p:spPr>
            <a:xfrm rot="10800000">
              <a:off x="2344139" y="3178736"/>
              <a:ext cx="7782911" cy="940186"/>
            </a:xfrm>
            <a:prstGeom prst="chevron">
              <a:avLst/>
            </a:prstGeom>
            <a:noFill/>
            <a:ln w="12700" cap="flat" cmpd="sng" algn="ctr">
              <a:solidFill>
                <a:srgbClr val="00B0F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3D7351"/>
                </a:solidFill>
                <a:effectLst/>
                <a:uLnTx/>
                <a:uFillTx/>
                <a:latin typeface="微软雅黑 Light"/>
                <a:cs typeface="+mn-cs"/>
              </a:endParaRPr>
            </a:p>
          </p:txBody>
        </p:sp>
        <p:sp>
          <p:nvSpPr>
            <p:cNvPr id="114" name="椭圆 85"/>
            <p:cNvSpPr/>
            <p:nvPr/>
          </p:nvSpPr>
          <p:spPr bwMode="auto">
            <a:xfrm>
              <a:off x="2571207" y="3381749"/>
              <a:ext cx="509448" cy="582416"/>
            </a:xfrm>
            <a:prstGeom prst="ellipse">
              <a:avLst/>
            </a:prstGeom>
            <a:noFill/>
            <a:ln w="12700" cap="flat" cmpd="sng" algn="ctr">
              <a:solidFill>
                <a:srgbClr val="00B0F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sysClr val="window" lastClr="FFFFFF"/>
                </a:solidFill>
                <a:effectLst/>
                <a:uLnTx/>
                <a:uFillTx/>
                <a:latin typeface="华文细黑" panose="02010600040101010101" pitchFamily="2" charset="-122"/>
                <a:ea typeface="华文细黑" panose="02010600040101010101" pitchFamily="2" charset="-122"/>
                <a:cs typeface="+mn-cs"/>
              </a:endParaRPr>
            </a:p>
          </p:txBody>
        </p:sp>
        <p:sp>
          <p:nvSpPr>
            <p:cNvPr id="115" name="文本框 145"/>
            <p:cNvSpPr txBox="1">
              <a:spLocks noChangeArrowheads="1"/>
            </p:cNvSpPr>
            <p:nvPr/>
          </p:nvSpPr>
          <p:spPr bwMode="auto">
            <a:xfrm>
              <a:off x="2592827" y="3449605"/>
              <a:ext cx="5606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00B0F0"/>
                  </a:solidFill>
                  <a:effectLst/>
                  <a:uLnTx/>
                  <a:uFillTx/>
                  <a:latin typeface="华文细黑" panose="02010600040101010101" pitchFamily="2" charset="-122"/>
                  <a:ea typeface="华文细黑" panose="02010600040101010101" pitchFamily="2" charset="-122"/>
                </a:rPr>
                <a:t>02</a:t>
              </a:r>
              <a:endParaRPr kumimoji="0" lang="zh-CN" altLang="en-US" sz="2000" b="1" i="0" u="none" strike="noStrike" kern="0" cap="none" spc="0" normalizeH="0" baseline="0" noProof="0" dirty="0">
                <a:ln>
                  <a:noFill/>
                </a:ln>
                <a:solidFill>
                  <a:srgbClr val="00B0F0"/>
                </a:solidFill>
                <a:effectLst/>
                <a:uLnTx/>
                <a:uFillTx/>
                <a:latin typeface="华文细黑" panose="02010600040101010101" pitchFamily="2" charset="-122"/>
                <a:ea typeface="华文细黑" panose="02010600040101010101" pitchFamily="2" charset="-122"/>
              </a:endParaRPr>
            </a:p>
          </p:txBody>
        </p:sp>
        <p:sp>
          <p:nvSpPr>
            <p:cNvPr id="120" name="矩形 94"/>
            <p:cNvSpPr/>
            <p:nvPr/>
          </p:nvSpPr>
          <p:spPr>
            <a:xfrm>
              <a:off x="3154250" y="3305799"/>
              <a:ext cx="6035985" cy="830997"/>
            </a:xfrm>
            <a:prstGeom prst="rect">
              <a:avLst/>
            </a:prstGeom>
          </p:spPr>
          <p:txBody>
            <a:bodyPr wrap="square">
              <a:spAutoFit/>
            </a:bodyPr>
            <a:lstStyle/>
            <a:p>
              <a:pPr>
                <a:lnSpc>
                  <a:spcPct val="120000"/>
                </a:lnSpc>
              </a:pPr>
              <a:r>
                <a:rPr lang="fr-FR" altLang="zh-CN" sz="2000" b="1" dirty="0">
                  <a:solidFill>
                    <a:srgbClr val="00B0F0"/>
                  </a:solidFill>
                </a:rPr>
                <a:t>Quels sont les défis de mise en œuvre et quelles leçons pouvons-nous en tirer?</a:t>
              </a:r>
              <a:endParaRPr lang="en-US" altLang="zh-CN" sz="2000" b="1" dirty="0">
                <a:solidFill>
                  <a:srgbClr val="00B0F0"/>
                </a:solidFill>
              </a:endParaRPr>
            </a:p>
          </p:txBody>
        </p:sp>
        <p:sp>
          <p:nvSpPr>
            <p:cNvPr id="136" name="AutoShape 126"/>
            <p:cNvSpPr/>
            <p:nvPr/>
          </p:nvSpPr>
          <p:spPr bwMode="auto">
            <a:xfrm>
              <a:off x="10432227" y="3305799"/>
              <a:ext cx="833566" cy="6385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spTree>
    <p:extLst>
      <p:ext uri="{BB962C8B-B14F-4D97-AF65-F5344CB8AC3E}">
        <p14:creationId xmlns:p14="http://schemas.microsoft.com/office/powerpoint/2010/main" val="192582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388" y="6323211"/>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0"/>
            <a:ext cx="10949940" cy="1177290"/>
          </a:xfrm>
        </p:spPr>
        <p:txBody>
          <a:bodyPr>
            <a:normAutofit/>
          </a:bodyPr>
          <a:lstStyle/>
          <a:p>
            <a:r>
              <a:rPr lang="en-US" altLang="zh-CN" sz="4000" b="1" dirty="0"/>
              <a:t>1. Design et </a:t>
            </a:r>
            <a:r>
              <a:rPr lang="en-US" altLang="zh-CN" sz="4000" b="1" dirty="0" err="1"/>
              <a:t>contenu</a:t>
            </a:r>
            <a:endParaRPr lang="zh-CN" altLang="en-US" sz="4000" dirty="0">
              <a:solidFill>
                <a:schemeClr val="tx1">
                  <a:lumMod val="75000"/>
                  <a:lumOff val="25000"/>
                </a:schemeClr>
              </a:solidFill>
            </a:endParaRPr>
          </a:p>
        </p:txBody>
      </p:sp>
      <p:sp>
        <p:nvSpPr>
          <p:cNvPr id="23" name="Rectangle 22"/>
          <p:cNvSpPr/>
          <p:nvPr/>
        </p:nvSpPr>
        <p:spPr>
          <a:xfrm>
            <a:off x="311033" y="2669531"/>
            <a:ext cx="11071965" cy="3046988"/>
          </a:xfrm>
          <a:prstGeom prst="rect">
            <a:avLst/>
          </a:prstGeom>
        </p:spPr>
        <p:txBody>
          <a:bodyPr wrap="square">
            <a:spAutoFit/>
          </a:bodyPr>
          <a:lstStyle/>
          <a:p>
            <a:pPr marL="285750" lvl="2" indent="-285750">
              <a:lnSpc>
                <a:spcPct val="120000"/>
              </a:lnSpc>
              <a:spcBef>
                <a:spcPts val="0"/>
              </a:spcBef>
              <a:buFont typeface="Wingdings" panose="05000000000000000000" pitchFamily="2" charset="2"/>
              <a:buChar char="Ø"/>
            </a:pPr>
            <a:r>
              <a:rPr lang="fr-FR" altLang="zh-CN" sz="2000" dirty="0"/>
              <a:t>Avant la formation des enseignants, le NJCTL a revu les programmes de mathématiques et de sciences et a constaté que 90% des programmes scolaires gambiens étaient couverts par le programme PSI-PMI.</a:t>
            </a:r>
          </a:p>
          <a:p>
            <a:pPr marL="285750" lvl="2" indent="-285750">
              <a:lnSpc>
                <a:spcPct val="120000"/>
              </a:lnSpc>
              <a:spcBef>
                <a:spcPts val="0"/>
              </a:spcBef>
              <a:buFont typeface="Wingdings" panose="05000000000000000000" pitchFamily="2" charset="2"/>
              <a:buChar char="Ø"/>
            </a:pPr>
            <a:endParaRPr lang="fr-FR" altLang="zh-CN" sz="2000" dirty="0"/>
          </a:p>
          <a:p>
            <a:pPr marL="285750" lvl="2" indent="-285750">
              <a:lnSpc>
                <a:spcPct val="120000"/>
              </a:lnSpc>
              <a:spcBef>
                <a:spcPts val="0"/>
              </a:spcBef>
              <a:buFont typeface="Wingdings" panose="05000000000000000000" pitchFamily="2" charset="2"/>
              <a:buChar char="Ø"/>
            </a:pPr>
            <a:r>
              <a:rPr lang="fr-FR" altLang="zh-CN" sz="2000" dirty="0"/>
              <a:t>L'examen du certificat d'études de base de la Gambie (GABECE) a été modifié pour les étudiants PSI-PMI (30 des 40 questions provenaient du cours standard GABECE et 10 des cours PSI-PMI).</a:t>
            </a:r>
          </a:p>
          <a:p>
            <a:pPr marL="285750" lvl="2" indent="-285750">
              <a:lnSpc>
                <a:spcPct val="120000"/>
              </a:lnSpc>
              <a:spcBef>
                <a:spcPts val="0"/>
              </a:spcBef>
              <a:buFont typeface="Wingdings" panose="05000000000000000000" pitchFamily="2" charset="2"/>
              <a:buChar char="Ø"/>
            </a:pPr>
            <a:endParaRPr lang="fr-FR" altLang="zh-CN" sz="2000" dirty="0"/>
          </a:p>
          <a:p>
            <a:pPr marL="285750" lvl="2" indent="-285750">
              <a:lnSpc>
                <a:spcPct val="120000"/>
              </a:lnSpc>
              <a:spcBef>
                <a:spcPts val="0"/>
              </a:spcBef>
              <a:buFont typeface="Wingdings" panose="05000000000000000000" pitchFamily="2" charset="2"/>
              <a:buChar char="Ø"/>
            </a:pPr>
            <a:r>
              <a:rPr lang="fr-FR" altLang="zh-CN" sz="2000" dirty="0"/>
              <a:t>Le ministère de l'Éducation et le NJCTL ont créé des modules qui sont nécessaires à l'examen de fin d'études secondaires en Afrique de l'Ouest.</a:t>
            </a:r>
            <a:endParaRPr lang="en-US" altLang="zh-CN" sz="2000" dirty="0"/>
          </a:p>
        </p:txBody>
      </p:sp>
      <p:grpSp>
        <p:nvGrpSpPr>
          <p:cNvPr id="38" name="Group 37"/>
          <p:cNvGrpSpPr/>
          <p:nvPr/>
        </p:nvGrpSpPr>
        <p:grpSpPr>
          <a:xfrm>
            <a:off x="0" y="1293523"/>
            <a:ext cx="5972433" cy="861649"/>
            <a:chOff x="0" y="1293523"/>
            <a:chExt cx="5972433" cy="861649"/>
          </a:xfrm>
        </p:grpSpPr>
        <p:sp>
          <p:nvSpPr>
            <p:cNvPr id="4" name="矩形 21"/>
            <p:cNvSpPr/>
            <p:nvPr/>
          </p:nvSpPr>
          <p:spPr>
            <a:xfrm>
              <a:off x="0" y="1293523"/>
              <a:ext cx="5972432" cy="861649"/>
            </a:xfrm>
            <a:prstGeom prst="rect">
              <a:avLst/>
            </a:prstGeom>
            <a:solidFill>
              <a:srgbClr val="FEC16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7" name="矩形 24"/>
            <p:cNvSpPr/>
            <p:nvPr/>
          </p:nvSpPr>
          <p:spPr>
            <a:xfrm>
              <a:off x="46181" y="1391555"/>
              <a:ext cx="4301845" cy="574901"/>
            </a:xfrm>
            <a:prstGeom prst="rect">
              <a:avLst/>
            </a:prstGeom>
          </p:spPr>
          <p:txBody>
            <a:bodyPr wrap="square">
              <a:spAutoFit/>
            </a:bodyPr>
            <a:lstStyle/>
            <a:p>
              <a:pPr algn="ctr">
                <a:lnSpc>
                  <a:spcPct val="120000"/>
                </a:lnSpc>
                <a:spcBef>
                  <a:spcPts val="0"/>
                </a:spcBef>
              </a:pPr>
              <a:r>
                <a:rPr lang="fr-FR" altLang="zh-CN" sz="2800" b="1" dirty="0">
                  <a:solidFill>
                    <a:schemeClr val="bg1"/>
                  </a:solidFill>
                </a:rPr>
                <a:t>Ce qui a été fait?</a:t>
              </a:r>
              <a:endParaRPr lang="en-US" altLang="zh-CN" sz="2800" b="1" dirty="0">
                <a:solidFill>
                  <a:schemeClr val="bg1"/>
                </a:solidFill>
              </a:endParaRPr>
            </a:p>
          </p:txBody>
        </p:sp>
        <p:sp>
          <p:nvSpPr>
            <p:cNvPr id="13" name="矩形 30"/>
            <p:cNvSpPr/>
            <p:nvPr/>
          </p:nvSpPr>
          <p:spPr>
            <a:xfrm>
              <a:off x="4641345" y="1293523"/>
              <a:ext cx="1331088" cy="861649"/>
            </a:xfrm>
            <a:prstGeom prst="rect">
              <a:avLst/>
            </a:prstGeom>
            <a:solidFill>
              <a:schemeClr val="accent4">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grpSp>
          <p:nvGrpSpPr>
            <p:cNvPr id="32" name="组合 52"/>
            <p:cNvGrpSpPr/>
            <p:nvPr/>
          </p:nvGrpSpPr>
          <p:grpSpPr>
            <a:xfrm>
              <a:off x="5107623" y="1413118"/>
              <a:ext cx="583876" cy="586598"/>
              <a:chOff x="3191434" y="2145028"/>
              <a:chExt cx="359165" cy="359165"/>
            </a:xfrm>
            <a:solidFill>
              <a:sysClr val="window" lastClr="FFFFFF"/>
            </a:solidFill>
          </p:grpSpPr>
          <p:sp>
            <p:nvSpPr>
              <p:cNvPr id="33" name="AutoShape 123"/>
              <p:cNvSpPr>
                <a:spLocks/>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34" name="AutoShape 124"/>
              <p:cNvSpPr>
                <a:spLocks/>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35" name="AutoShape 125"/>
              <p:cNvSpPr>
                <a:spLocks/>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grpSp>
      </p:grpSp>
    </p:spTree>
    <p:extLst>
      <p:ext uri="{BB962C8B-B14F-4D97-AF65-F5344CB8AC3E}">
        <p14:creationId xmlns:p14="http://schemas.microsoft.com/office/powerpoint/2010/main" val="25335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388" y="6323211"/>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0"/>
            <a:ext cx="10949940" cy="1177290"/>
          </a:xfrm>
        </p:spPr>
        <p:txBody>
          <a:bodyPr>
            <a:normAutofit/>
          </a:bodyPr>
          <a:lstStyle/>
          <a:p>
            <a:r>
              <a:rPr lang="en-US" altLang="zh-CN" sz="4000" b="1" dirty="0"/>
              <a:t>1. Design et </a:t>
            </a:r>
            <a:r>
              <a:rPr lang="en-US" altLang="zh-CN" sz="4000" b="1" dirty="0" err="1"/>
              <a:t>contenu</a:t>
            </a:r>
            <a:endParaRPr lang="zh-CN" altLang="en-US" sz="4000" dirty="0">
              <a:solidFill>
                <a:schemeClr val="tx1">
                  <a:lumMod val="75000"/>
                  <a:lumOff val="25000"/>
                </a:schemeClr>
              </a:solidFill>
            </a:endParaRPr>
          </a:p>
        </p:txBody>
      </p:sp>
      <p:grpSp>
        <p:nvGrpSpPr>
          <p:cNvPr id="9" name="Group 8"/>
          <p:cNvGrpSpPr/>
          <p:nvPr/>
        </p:nvGrpSpPr>
        <p:grpSpPr>
          <a:xfrm>
            <a:off x="5972432" y="1313138"/>
            <a:ext cx="6219568" cy="4843720"/>
            <a:chOff x="5972432" y="1313138"/>
            <a:chExt cx="6219568" cy="4843720"/>
          </a:xfrm>
        </p:grpSpPr>
        <p:grpSp>
          <p:nvGrpSpPr>
            <p:cNvPr id="8" name="Group 7"/>
            <p:cNvGrpSpPr/>
            <p:nvPr/>
          </p:nvGrpSpPr>
          <p:grpSpPr>
            <a:xfrm>
              <a:off x="5972432" y="1313138"/>
              <a:ext cx="6219568" cy="861649"/>
              <a:chOff x="5972432" y="1313138"/>
              <a:chExt cx="6219568" cy="861649"/>
            </a:xfrm>
          </p:grpSpPr>
          <p:sp>
            <p:nvSpPr>
              <p:cNvPr id="5" name="矩形 22"/>
              <p:cNvSpPr/>
              <p:nvPr/>
            </p:nvSpPr>
            <p:spPr>
              <a:xfrm>
                <a:off x="5972432" y="1313138"/>
                <a:ext cx="6219568" cy="861649"/>
              </a:xfrm>
              <a:prstGeom prst="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6" name="矩形 23"/>
              <p:cNvSpPr/>
              <p:nvPr/>
            </p:nvSpPr>
            <p:spPr>
              <a:xfrm>
                <a:off x="5972432" y="1313138"/>
                <a:ext cx="1331088" cy="861649"/>
              </a:xfrm>
              <a:prstGeom prst="rect">
                <a:avLst/>
              </a:prstGeom>
              <a:solidFill>
                <a:schemeClr val="accent6">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grpSp>
            <p:nvGrpSpPr>
              <p:cNvPr id="17" name="组合 34"/>
              <p:cNvGrpSpPr/>
              <p:nvPr/>
            </p:nvGrpSpPr>
            <p:grpSpPr>
              <a:xfrm>
                <a:off x="6341860" y="1576157"/>
                <a:ext cx="591773" cy="335610"/>
                <a:chOff x="1754188" y="3605213"/>
                <a:chExt cx="358775" cy="314325"/>
              </a:xfrm>
            </p:grpSpPr>
            <p:sp>
              <p:nvSpPr>
                <p:cNvPr id="18" name="AutoShape 103"/>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sp>
              <p:nvSpPr>
                <p:cNvPr id="19" name="AutoShape 104"/>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sp>
            <p:nvSpPr>
              <p:cNvPr id="25" name="矩形 24"/>
              <p:cNvSpPr/>
              <p:nvPr/>
            </p:nvSpPr>
            <p:spPr>
              <a:xfrm>
                <a:off x="7596837" y="1402720"/>
                <a:ext cx="4301845" cy="574901"/>
              </a:xfrm>
              <a:prstGeom prst="rect">
                <a:avLst/>
              </a:prstGeom>
            </p:spPr>
            <p:txBody>
              <a:bodyPr wrap="square">
                <a:spAutoFit/>
              </a:bodyPr>
              <a:lstStyle/>
              <a:p>
                <a:pPr algn="ctr">
                  <a:lnSpc>
                    <a:spcPct val="120000"/>
                  </a:lnSpc>
                  <a:spcBef>
                    <a:spcPts val="0"/>
                  </a:spcBef>
                </a:pPr>
                <a:r>
                  <a:rPr lang="fr-FR" altLang="zh-CN" sz="2800" b="1" dirty="0">
                    <a:solidFill>
                      <a:schemeClr val="bg1"/>
                    </a:solidFill>
                  </a:rPr>
                  <a:t>Ce qui peut être fait?</a:t>
                </a:r>
              </a:p>
            </p:txBody>
          </p:sp>
        </p:grpSp>
        <p:sp>
          <p:nvSpPr>
            <p:cNvPr id="26" name="Rectangle 25"/>
            <p:cNvSpPr/>
            <p:nvPr/>
          </p:nvSpPr>
          <p:spPr>
            <a:xfrm>
              <a:off x="6648220" y="2408139"/>
              <a:ext cx="5428450" cy="3748719"/>
            </a:xfrm>
            <a:prstGeom prst="rect">
              <a:avLst/>
            </a:prstGeom>
          </p:spPr>
          <p:txBody>
            <a:bodyPr wrap="square">
              <a:spAutoFit/>
            </a:bodyPr>
            <a:lstStyle/>
            <a:p>
              <a:pPr marL="342900" lvl="2" indent="-342900">
                <a:lnSpc>
                  <a:spcPct val="120000"/>
                </a:lnSpc>
                <a:spcBef>
                  <a:spcPts val="0"/>
                </a:spcBef>
                <a:buFont typeface="Wingdings" panose="05000000000000000000" pitchFamily="2" charset="2"/>
                <a:buChar char="ü"/>
              </a:pPr>
              <a:r>
                <a:rPr lang="fr-FR" altLang="zh-CN" dirty="0"/>
                <a:t>Travailler avec les enseignants et les experts locaux pour aligner le contenu PSI-PMI avec le curriculum local (adaptation du contenu) dès le début</a:t>
              </a:r>
            </a:p>
            <a:p>
              <a:pPr marL="342900" lvl="2" indent="-342900">
                <a:lnSpc>
                  <a:spcPct val="120000"/>
                </a:lnSpc>
                <a:spcBef>
                  <a:spcPts val="0"/>
                </a:spcBef>
                <a:buFont typeface="Wingdings" panose="05000000000000000000" pitchFamily="2" charset="2"/>
                <a:buChar char="ü"/>
              </a:pPr>
              <a:endParaRPr lang="fr-FR" altLang="zh-CN" dirty="0"/>
            </a:p>
            <a:p>
              <a:pPr marL="342900" lvl="2" indent="-342900">
                <a:lnSpc>
                  <a:spcPct val="120000"/>
                </a:lnSpc>
                <a:spcBef>
                  <a:spcPts val="0"/>
                </a:spcBef>
                <a:buFont typeface="Wingdings" panose="05000000000000000000" pitchFamily="2" charset="2"/>
                <a:buChar char="ü"/>
              </a:pPr>
              <a:r>
                <a:rPr lang="fr-FR" altLang="zh-CN" dirty="0"/>
                <a:t>Tenir compte de l'environnement / contexte local pour l'achat / la fabrication d'équipement (adaptation de la technologie - nécessité d'anticiper les causes de dysfonctionnement)</a:t>
              </a:r>
            </a:p>
            <a:p>
              <a:pPr marL="342900" lvl="2" indent="-342900">
                <a:lnSpc>
                  <a:spcPct val="120000"/>
                </a:lnSpc>
                <a:spcBef>
                  <a:spcPts val="0"/>
                </a:spcBef>
                <a:buFont typeface="Wingdings" panose="05000000000000000000" pitchFamily="2" charset="2"/>
                <a:buChar char="ü"/>
              </a:pPr>
              <a:endParaRPr lang="fr-FR" altLang="zh-CN" dirty="0"/>
            </a:p>
            <a:p>
              <a:pPr marL="342900" lvl="2" indent="-342900">
                <a:lnSpc>
                  <a:spcPct val="120000"/>
                </a:lnSpc>
                <a:spcBef>
                  <a:spcPts val="0"/>
                </a:spcBef>
                <a:buFont typeface="Wingdings" panose="05000000000000000000" pitchFamily="2" charset="2"/>
                <a:buChar char="ü"/>
              </a:pPr>
              <a:r>
                <a:rPr lang="fr-FR" altLang="zh-CN" dirty="0"/>
                <a:t>S’assurer que les enseignants puissent ajouter du contenu sans perdre les fonctionnalités</a:t>
              </a:r>
              <a:endParaRPr lang="en-US" altLang="zh-CN" dirty="0">
                <a:solidFill>
                  <a:schemeClr val="accent5"/>
                </a:solidFill>
              </a:endParaRPr>
            </a:p>
          </p:txBody>
        </p:sp>
      </p:grpSp>
      <p:grpSp>
        <p:nvGrpSpPr>
          <p:cNvPr id="3" name="Group 2"/>
          <p:cNvGrpSpPr/>
          <p:nvPr/>
        </p:nvGrpSpPr>
        <p:grpSpPr>
          <a:xfrm>
            <a:off x="-459" y="1313138"/>
            <a:ext cx="6019072" cy="4489135"/>
            <a:chOff x="-459" y="1313138"/>
            <a:chExt cx="6019072" cy="4489135"/>
          </a:xfrm>
        </p:grpSpPr>
        <p:sp>
          <p:nvSpPr>
            <p:cNvPr id="24" name="Rectangle 23"/>
            <p:cNvSpPr/>
            <p:nvPr/>
          </p:nvSpPr>
          <p:spPr>
            <a:xfrm>
              <a:off x="97388" y="2408139"/>
              <a:ext cx="4773150" cy="3394134"/>
            </a:xfrm>
            <a:prstGeom prst="rect">
              <a:avLst/>
            </a:prstGeom>
          </p:spPr>
          <p:txBody>
            <a:bodyPr wrap="square">
              <a:spAutoFit/>
            </a:bodyPr>
            <a:lstStyle/>
            <a:p>
              <a:pPr marL="361950" lvl="2" indent="-361950">
                <a:lnSpc>
                  <a:spcPct val="120000"/>
                </a:lnSpc>
                <a:spcBef>
                  <a:spcPts val="0"/>
                </a:spcBef>
                <a:buFont typeface="Wingdings" panose="05000000000000000000" pitchFamily="2" charset="2"/>
                <a:buChar char="Ø"/>
              </a:pPr>
              <a:r>
                <a:rPr lang="fr-FR" altLang="zh-CN" dirty="0"/>
                <a:t>La majorité des enseignants (85%) constatent un écart important entre le contenu et le curriculum régulier (plus important, 92%, sur les matières scientifiques)</a:t>
              </a:r>
            </a:p>
            <a:p>
              <a:pPr marL="361950" lvl="2" indent="-361950">
                <a:lnSpc>
                  <a:spcPct val="120000"/>
                </a:lnSpc>
                <a:spcBef>
                  <a:spcPts val="0"/>
                </a:spcBef>
                <a:buFont typeface="Wingdings" panose="05000000000000000000" pitchFamily="2" charset="2"/>
                <a:buChar char="Ø"/>
              </a:pPr>
              <a:endParaRPr lang="fr-FR" altLang="zh-CN" dirty="0"/>
            </a:p>
            <a:p>
              <a:pPr marL="361950" lvl="2" indent="-361950">
                <a:lnSpc>
                  <a:spcPct val="120000"/>
                </a:lnSpc>
                <a:spcBef>
                  <a:spcPts val="0"/>
                </a:spcBef>
                <a:buFont typeface="Wingdings" panose="05000000000000000000" pitchFamily="2" charset="2"/>
                <a:buChar char="Ø"/>
              </a:pPr>
              <a:r>
                <a:rPr lang="fr-FR" altLang="zh-CN" dirty="0"/>
                <a:t>Quantité importante de panne de l'équipement (en particulier les cliqueurs, en moyenne, seulement 61,9% d'entre eux sont encore fonctionnels, ils sont difficiles à réparer ou à remplacer localement)</a:t>
              </a:r>
              <a:endParaRPr lang="en-US" altLang="zh-CN" dirty="0"/>
            </a:p>
          </p:txBody>
        </p:sp>
        <p:grpSp>
          <p:nvGrpSpPr>
            <p:cNvPr id="2" name="Group 1"/>
            <p:cNvGrpSpPr/>
            <p:nvPr/>
          </p:nvGrpSpPr>
          <p:grpSpPr>
            <a:xfrm>
              <a:off x="-459" y="1313138"/>
              <a:ext cx="6019072" cy="861649"/>
              <a:chOff x="-459" y="1313138"/>
              <a:chExt cx="6019072" cy="861649"/>
            </a:xfrm>
          </p:grpSpPr>
          <p:grpSp>
            <p:nvGrpSpPr>
              <p:cNvPr id="27" name="Group 26"/>
              <p:cNvGrpSpPr/>
              <p:nvPr/>
            </p:nvGrpSpPr>
            <p:grpSpPr>
              <a:xfrm>
                <a:off x="-459" y="1313138"/>
                <a:ext cx="6019072" cy="861649"/>
                <a:chOff x="-459" y="1510848"/>
                <a:chExt cx="6019072" cy="861649"/>
              </a:xfrm>
            </p:grpSpPr>
            <p:sp>
              <p:nvSpPr>
                <p:cNvPr id="28" name="矩形 21"/>
                <p:cNvSpPr/>
                <p:nvPr/>
              </p:nvSpPr>
              <p:spPr>
                <a:xfrm>
                  <a:off x="-459" y="1510848"/>
                  <a:ext cx="5972432" cy="861649"/>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29" name="矩形 24"/>
                <p:cNvSpPr/>
                <p:nvPr/>
              </p:nvSpPr>
              <p:spPr>
                <a:xfrm>
                  <a:off x="46181" y="1589265"/>
                  <a:ext cx="4301845" cy="574901"/>
                </a:xfrm>
                <a:prstGeom prst="rect">
                  <a:avLst/>
                </a:prstGeom>
              </p:spPr>
              <p:txBody>
                <a:bodyPr wrap="square">
                  <a:spAutoFit/>
                </a:bodyPr>
                <a:lstStyle/>
                <a:p>
                  <a:pPr algn="ctr">
                    <a:lnSpc>
                      <a:spcPct val="120000"/>
                    </a:lnSpc>
                    <a:spcBef>
                      <a:spcPts val="0"/>
                    </a:spcBef>
                  </a:pPr>
                  <a:r>
                    <a:rPr lang="en-US" altLang="zh-CN" sz="2800" b="1" dirty="0" err="1">
                      <a:solidFill>
                        <a:schemeClr val="bg1"/>
                      </a:solidFill>
                    </a:rPr>
                    <a:t>Problèmes</a:t>
                  </a:r>
                  <a:r>
                    <a:rPr lang="en-US" altLang="zh-CN" sz="2800" b="1" dirty="0">
                      <a:solidFill>
                        <a:schemeClr val="bg1"/>
                      </a:solidFill>
                    </a:rPr>
                    <a:t> </a:t>
                  </a:r>
                  <a:r>
                    <a:rPr lang="en-US" altLang="zh-CN" sz="2800" b="1" dirty="0" err="1">
                      <a:solidFill>
                        <a:schemeClr val="bg1"/>
                      </a:solidFill>
                    </a:rPr>
                    <a:t>identifiés</a:t>
                  </a:r>
                  <a:endParaRPr lang="en-US" altLang="zh-CN" sz="2800" b="1" dirty="0">
                    <a:solidFill>
                      <a:schemeClr val="bg1"/>
                    </a:solidFill>
                  </a:endParaRPr>
                </a:p>
              </p:txBody>
            </p:sp>
            <p:sp>
              <p:nvSpPr>
                <p:cNvPr id="32" name="矩形 30"/>
                <p:cNvSpPr/>
                <p:nvPr/>
              </p:nvSpPr>
              <p:spPr>
                <a:xfrm>
                  <a:off x="4687525" y="1510848"/>
                  <a:ext cx="1331088" cy="861649"/>
                </a:xfrm>
                <a:prstGeom prst="rect">
                  <a:avLst/>
                </a:prstGeom>
                <a:solidFill>
                  <a:schemeClr val="accent2">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grpSp>
          <p:sp>
            <p:nvSpPr>
              <p:cNvPr id="33" name="AutoShape 126"/>
              <p:cNvSpPr/>
              <p:nvPr/>
            </p:nvSpPr>
            <p:spPr bwMode="auto">
              <a:xfrm>
                <a:off x="5212913" y="1492217"/>
                <a:ext cx="466201" cy="46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grpSp>
    </p:spTree>
    <p:extLst>
      <p:ext uri="{BB962C8B-B14F-4D97-AF65-F5344CB8AC3E}">
        <p14:creationId xmlns:p14="http://schemas.microsoft.com/office/powerpoint/2010/main" val="339227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181" y="6319243"/>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0"/>
            <a:ext cx="10949940" cy="1177290"/>
          </a:xfrm>
        </p:spPr>
        <p:txBody>
          <a:bodyPr>
            <a:normAutofit/>
          </a:bodyPr>
          <a:lstStyle/>
          <a:p>
            <a:r>
              <a:rPr lang="en-US" altLang="zh-CN" sz="4000" b="1" dirty="0"/>
              <a:t>2. </a:t>
            </a:r>
            <a:r>
              <a:rPr lang="fr-FR" altLang="zh-CN" sz="4000" b="1" dirty="0"/>
              <a:t>La mise en œuvre et ses défis</a:t>
            </a:r>
            <a:endParaRPr lang="zh-CN" altLang="en-US" sz="4000" dirty="0">
              <a:solidFill>
                <a:schemeClr val="tx1">
                  <a:lumMod val="75000"/>
                  <a:lumOff val="25000"/>
                </a:schemeClr>
              </a:solidFill>
            </a:endParaRPr>
          </a:p>
        </p:txBody>
      </p:sp>
      <p:sp>
        <p:nvSpPr>
          <p:cNvPr id="27" name="Rectangle 26"/>
          <p:cNvSpPr/>
          <p:nvPr/>
        </p:nvSpPr>
        <p:spPr>
          <a:xfrm>
            <a:off x="155544" y="2230839"/>
            <a:ext cx="11934856" cy="4058932"/>
          </a:xfrm>
          <a:prstGeom prst="rect">
            <a:avLst/>
          </a:prstGeom>
        </p:spPr>
        <p:txBody>
          <a:bodyPr wrap="square">
            <a:spAutoFit/>
          </a:bodyPr>
          <a:lstStyle/>
          <a:p>
            <a:pPr marL="171450" lvl="1" indent="-171450">
              <a:lnSpc>
                <a:spcPct val="120000"/>
              </a:lnSpc>
              <a:spcBef>
                <a:spcPts val="0"/>
              </a:spcBef>
              <a:buFont typeface="Wingdings" panose="05000000000000000000" pitchFamily="2" charset="2"/>
              <a:buChar char="Ø"/>
            </a:pPr>
            <a:r>
              <a:rPr lang="fr-FR" altLang="zh-CN" b="1" dirty="0"/>
              <a:t>Formation approfondie des enseignants</a:t>
            </a:r>
          </a:p>
          <a:p>
            <a:pPr marL="285750" lvl="1" indent="-285750">
              <a:lnSpc>
                <a:spcPct val="120000"/>
              </a:lnSpc>
              <a:spcBef>
                <a:spcPts val="0"/>
              </a:spcBef>
              <a:buFont typeface="Arial" panose="020B0604020202020204" pitchFamily="34" charset="0"/>
              <a:buChar char="•"/>
            </a:pPr>
            <a:r>
              <a:rPr lang="fr-FR" altLang="zh-CN" dirty="0"/>
              <a:t>Cohorte 1 enseignants: 7 formations au total directement par NJCTL entre août 2012 et été 2017</a:t>
            </a:r>
          </a:p>
          <a:p>
            <a:pPr marL="285750" lvl="1" indent="-285750">
              <a:lnSpc>
                <a:spcPct val="120000"/>
              </a:lnSpc>
              <a:spcBef>
                <a:spcPts val="0"/>
              </a:spcBef>
              <a:buFont typeface="Arial" panose="020B0604020202020204" pitchFamily="34" charset="0"/>
              <a:buChar char="•"/>
            </a:pPr>
            <a:r>
              <a:rPr lang="fr-FR" altLang="zh-CN" dirty="0"/>
              <a:t>Cohorte 2 enseignants: NJCTL a sélectionné quatre enseignants les plus performants de la cohorte 1 (août 2013) et les a formés en tant que formateurs. Ces enseignants ont ensuite formé la cohorte 2 sous la supervision de NJCTL.</a:t>
            </a:r>
          </a:p>
          <a:p>
            <a:pPr marL="285750" lvl="1" indent="-285750">
              <a:lnSpc>
                <a:spcPct val="120000"/>
              </a:lnSpc>
              <a:spcBef>
                <a:spcPts val="0"/>
              </a:spcBef>
              <a:buFont typeface="Arial" panose="020B0604020202020204" pitchFamily="34" charset="0"/>
              <a:buChar char="•"/>
            </a:pPr>
            <a:r>
              <a:rPr lang="fr-FR" altLang="zh-CN" dirty="0"/>
              <a:t>Cohorte 3 enseignants: </a:t>
            </a:r>
            <a:r>
              <a:rPr lang="fr-FR" altLang="zh-CN" dirty="0" err="1"/>
              <a:t>MoBSE</a:t>
            </a:r>
            <a:r>
              <a:rPr lang="fr-FR" altLang="zh-CN" dirty="0"/>
              <a:t> a pris le relais et utilise les meilleurs </a:t>
            </a:r>
            <a:r>
              <a:rPr lang="fr-FR" altLang="zh-CN" dirty="0" err="1"/>
              <a:t>enseigannts</a:t>
            </a:r>
            <a:r>
              <a:rPr lang="fr-FR" altLang="zh-CN" dirty="0"/>
              <a:t> de la cohorte 2 précédente pour former la troisième cohorte (avril 2016)</a:t>
            </a:r>
          </a:p>
          <a:p>
            <a:pPr marL="171450" lvl="1" indent="-171450">
              <a:lnSpc>
                <a:spcPct val="120000"/>
              </a:lnSpc>
              <a:spcBef>
                <a:spcPts val="0"/>
              </a:spcBef>
              <a:buFont typeface="Wingdings" panose="05000000000000000000" pitchFamily="2" charset="2"/>
              <a:buChar char="Ø"/>
            </a:pPr>
            <a:endParaRPr lang="fr-FR" altLang="zh-CN" b="1" dirty="0"/>
          </a:p>
          <a:p>
            <a:pPr marL="171450" lvl="1" indent="-171450">
              <a:lnSpc>
                <a:spcPct val="120000"/>
              </a:lnSpc>
              <a:spcBef>
                <a:spcPts val="0"/>
              </a:spcBef>
              <a:buFont typeface="Wingdings" panose="05000000000000000000" pitchFamily="2" charset="2"/>
              <a:buChar char="Ø"/>
            </a:pPr>
            <a:r>
              <a:rPr lang="fr-FR" altLang="zh-CN" b="1" dirty="0"/>
              <a:t>  Couverture graduelle des étudiants</a:t>
            </a:r>
          </a:p>
          <a:p>
            <a:pPr marL="0" lvl="1">
              <a:lnSpc>
                <a:spcPct val="120000"/>
              </a:lnSpc>
              <a:spcBef>
                <a:spcPts val="0"/>
              </a:spcBef>
            </a:pPr>
            <a:r>
              <a:rPr lang="fr-FR" altLang="zh-CN" dirty="0"/>
              <a:t>En moyenne, environ 26 élèves par école - tous les élèves d'une école donnée ne peuvent pas participer au programme - la plupart étant limités par la taille du laboratoire. (mécanisme varié de sélection des étudiants participants)</a:t>
            </a:r>
          </a:p>
          <a:p>
            <a:pPr marL="171450" lvl="1" indent="-171450">
              <a:lnSpc>
                <a:spcPct val="120000"/>
              </a:lnSpc>
              <a:spcBef>
                <a:spcPts val="0"/>
              </a:spcBef>
              <a:buFont typeface="Wingdings" panose="05000000000000000000" pitchFamily="2" charset="2"/>
              <a:buChar char="Ø"/>
            </a:pPr>
            <a:endParaRPr lang="fr-FR" altLang="zh-CN" b="1" dirty="0"/>
          </a:p>
          <a:p>
            <a:pPr marL="171450" lvl="1" indent="-171450">
              <a:lnSpc>
                <a:spcPct val="120000"/>
              </a:lnSpc>
              <a:spcBef>
                <a:spcPts val="0"/>
              </a:spcBef>
              <a:buFont typeface="Wingdings" panose="05000000000000000000" pitchFamily="2" charset="2"/>
              <a:buChar char="Ø"/>
            </a:pPr>
            <a:r>
              <a:rPr lang="fr-FR" altLang="zh-CN" b="1" dirty="0"/>
              <a:t>   </a:t>
            </a:r>
            <a:r>
              <a:rPr lang="fr-FR" altLang="zh-CN" dirty="0"/>
              <a:t>Direction de la science et de la technologie au ministère en charge de la supervision</a:t>
            </a:r>
            <a:endParaRPr lang="en-US" altLang="zh-CN" dirty="0">
              <a:solidFill>
                <a:srgbClr val="FF0000"/>
              </a:solidFill>
            </a:endParaRPr>
          </a:p>
        </p:txBody>
      </p:sp>
      <p:grpSp>
        <p:nvGrpSpPr>
          <p:cNvPr id="3" name="Group 2"/>
          <p:cNvGrpSpPr/>
          <p:nvPr/>
        </p:nvGrpSpPr>
        <p:grpSpPr>
          <a:xfrm>
            <a:off x="0" y="1287805"/>
            <a:ext cx="5983861" cy="867367"/>
            <a:chOff x="0" y="1287805"/>
            <a:chExt cx="5983861" cy="867367"/>
          </a:xfrm>
        </p:grpSpPr>
        <p:grpSp>
          <p:nvGrpSpPr>
            <p:cNvPr id="30" name="Group 29"/>
            <p:cNvGrpSpPr/>
            <p:nvPr/>
          </p:nvGrpSpPr>
          <p:grpSpPr>
            <a:xfrm>
              <a:off x="46181" y="1383315"/>
              <a:ext cx="5516092" cy="593393"/>
              <a:chOff x="46181" y="1589265"/>
              <a:chExt cx="5516092" cy="593393"/>
            </a:xfrm>
          </p:grpSpPr>
          <p:sp>
            <p:nvSpPr>
              <p:cNvPr id="7" name="矩形 24"/>
              <p:cNvSpPr/>
              <p:nvPr/>
            </p:nvSpPr>
            <p:spPr>
              <a:xfrm>
                <a:off x="46181" y="1589265"/>
                <a:ext cx="4301845" cy="394480"/>
              </a:xfrm>
              <a:prstGeom prst="rect">
                <a:avLst/>
              </a:prstGeom>
            </p:spPr>
            <p:txBody>
              <a:bodyPr wrap="square">
                <a:spAutoFit/>
              </a:bodyPr>
              <a:lstStyle/>
              <a:p>
                <a:pPr algn="ctr">
                  <a:lnSpc>
                    <a:spcPct val="120000"/>
                  </a:lnSpc>
                  <a:spcBef>
                    <a:spcPts val="0"/>
                  </a:spcBef>
                </a:pPr>
                <a:r>
                  <a:rPr lang="en-US" altLang="zh-CN" sz="2800" b="1" dirty="0">
                    <a:solidFill>
                      <a:schemeClr val="bg1"/>
                    </a:solidFill>
                  </a:rPr>
                  <a:t>What has been done?</a:t>
                </a:r>
              </a:p>
            </p:txBody>
          </p:sp>
          <p:grpSp>
            <p:nvGrpSpPr>
              <p:cNvPr id="14" name="组合 31"/>
              <p:cNvGrpSpPr/>
              <p:nvPr/>
            </p:nvGrpSpPr>
            <p:grpSpPr>
              <a:xfrm>
                <a:off x="5051503" y="1700686"/>
                <a:ext cx="510770" cy="481972"/>
                <a:chOff x="2528976" y="2863358"/>
                <a:chExt cx="246811" cy="359779"/>
              </a:xfrm>
              <a:solidFill>
                <a:sysClr val="window" lastClr="FFFFFF"/>
              </a:solidFill>
            </p:grpSpPr>
            <p:sp>
              <p:nvSpPr>
                <p:cNvPr id="15" name="AutoShape 113"/>
                <p:cNvSpPr/>
                <p:nvPr/>
              </p:nvSpPr>
              <p:spPr bwMode="auto">
                <a:xfrm>
                  <a:off x="2528976" y="2863358"/>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sp>
              <p:nvSpPr>
                <p:cNvPr id="16"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grpSp>
        <p:sp>
          <p:nvSpPr>
            <p:cNvPr id="28" name="矩形 21"/>
            <p:cNvSpPr/>
            <p:nvPr/>
          </p:nvSpPr>
          <p:spPr>
            <a:xfrm>
              <a:off x="0" y="1293523"/>
              <a:ext cx="5972432" cy="861649"/>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29" name="矩形 30"/>
            <p:cNvSpPr/>
            <p:nvPr/>
          </p:nvSpPr>
          <p:spPr>
            <a:xfrm>
              <a:off x="4652773" y="1287805"/>
              <a:ext cx="1331088" cy="861649"/>
            </a:xfrm>
            <a:prstGeom prst="rect">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36" name="矩形 24"/>
            <p:cNvSpPr/>
            <p:nvPr/>
          </p:nvSpPr>
          <p:spPr>
            <a:xfrm>
              <a:off x="46181" y="1391555"/>
              <a:ext cx="4301845" cy="609398"/>
            </a:xfrm>
            <a:prstGeom prst="rect">
              <a:avLst/>
            </a:prstGeom>
          </p:spPr>
          <p:txBody>
            <a:bodyPr wrap="square">
              <a:spAutoFit/>
            </a:bodyPr>
            <a:lstStyle/>
            <a:p>
              <a:pPr algn="ctr">
                <a:lnSpc>
                  <a:spcPct val="120000"/>
                </a:lnSpc>
                <a:spcBef>
                  <a:spcPts val="0"/>
                </a:spcBef>
              </a:pPr>
              <a:r>
                <a:rPr lang="fr-FR" altLang="zh-CN" sz="2800" b="1" dirty="0">
                  <a:solidFill>
                    <a:schemeClr val="bg1"/>
                  </a:solidFill>
                </a:rPr>
                <a:t>Ce qui a été fait</a:t>
              </a:r>
              <a:endParaRPr lang="en-US" altLang="zh-CN" sz="2800" b="1" dirty="0">
                <a:solidFill>
                  <a:schemeClr val="bg1"/>
                </a:solidFill>
              </a:endParaRPr>
            </a:p>
          </p:txBody>
        </p:sp>
        <p:grpSp>
          <p:nvGrpSpPr>
            <p:cNvPr id="23" name="组合 52"/>
            <p:cNvGrpSpPr/>
            <p:nvPr/>
          </p:nvGrpSpPr>
          <p:grpSpPr>
            <a:xfrm>
              <a:off x="5365879" y="1539477"/>
              <a:ext cx="329900" cy="331438"/>
              <a:chOff x="3191434" y="2145028"/>
              <a:chExt cx="359165" cy="359165"/>
            </a:xfrm>
            <a:solidFill>
              <a:sysClr val="window" lastClr="FFFFFF"/>
            </a:solidFill>
          </p:grpSpPr>
          <p:sp>
            <p:nvSpPr>
              <p:cNvPr id="24" name="AutoShape 123"/>
              <p:cNvSpPr>
                <a:spLocks/>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25" name="AutoShape 124"/>
              <p:cNvSpPr>
                <a:spLocks/>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26" name="AutoShape 125"/>
              <p:cNvSpPr>
                <a:spLocks/>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grpSp>
        <p:grpSp>
          <p:nvGrpSpPr>
            <p:cNvPr id="31" name="组合 52"/>
            <p:cNvGrpSpPr/>
            <p:nvPr/>
          </p:nvGrpSpPr>
          <p:grpSpPr>
            <a:xfrm>
              <a:off x="4928300" y="1539477"/>
              <a:ext cx="490827" cy="493115"/>
              <a:chOff x="3191434" y="2145028"/>
              <a:chExt cx="359165" cy="359165"/>
            </a:xfrm>
            <a:solidFill>
              <a:sysClr val="window" lastClr="FFFFFF"/>
            </a:solidFill>
          </p:grpSpPr>
          <p:sp>
            <p:nvSpPr>
              <p:cNvPr id="37" name="AutoShape 123"/>
              <p:cNvSpPr>
                <a:spLocks/>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38" name="AutoShape 124"/>
              <p:cNvSpPr>
                <a:spLocks/>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sp>
            <p:nvSpPr>
              <p:cNvPr id="39" name="AutoShape 125"/>
              <p:cNvSpPr>
                <a:spLocks/>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宋体"/>
                  <a:sym typeface="Gill Sans" charset="0"/>
                </a:endParaRPr>
              </a:p>
            </p:txBody>
          </p:sp>
        </p:grpSp>
      </p:grpSp>
    </p:spTree>
    <p:extLst>
      <p:ext uri="{BB962C8B-B14F-4D97-AF65-F5344CB8AC3E}">
        <p14:creationId xmlns:p14="http://schemas.microsoft.com/office/powerpoint/2010/main" val="33821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7388" y="6323211"/>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0"/>
            <a:ext cx="10949940" cy="1177290"/>
          </a:xfrm>
        </p:spPr>
        <p:txBody>
          <a:bodyPr>
            <a:normAutofit/>
          </a:bodyPr>
          <a:lstStyle/>
          <a:p>
            <a:r>
              <a:rPr lang="en-US" altLang="zh-CN" sz="4000" b="1" dirty="0"/>
              <a:t>2. </a:t>
            </a:r>
            <a:r>
              <a:rPr lang="fr-FR" altLang="zh-CN" sz="4000" b="1" dirty="0"/>
              <a:t>La mise en œuvre et ses défis</a:t>
            </a:r>
            <a:endParaRPr lang="zh-CN" altLang="en-US" sz="4000" dirty="0">
              <a:solidFill>
                <a:schemeClr val="tx1">
                  <a:lumMod val="75000"/>
                  <a:lumOff val="25000"/>
                </a:schemeClr>
              </a:solidFill>
            </a:endParaRPr>
          </a:p>
        </p:txBody>
      </p:sp>
      <p:grpSp>
        <p:nvGrpSpPr>
          <p:cNvPr id="9" name="Group 8"/>
          <p:cNvGrpSpPr/>
          <p:nvPr/>
        </p:nvGrpSpPr>
        <p:grpSpPr>
          <a:xfrm>
            <a:off x="5972432" y="1313138"/>
            <a:ext cx="6219568" cy="5521393"/>
            <a:chOff x="5972432" y="1313138"/>
            <a:chExt cx="6219568" cy="4383832"/>
          </a:xfrm>
        </p:grpSpPr>
        <p:grpSp>
          <p:nvGrpSpPr>
            <p:cNvPr id="8" name="Group 7"/>
            <p:cNvGrpSpPr/>
            <p:nvPr/>
          </p:nvGrpSpPr>
          <p:grpSpPr>
            <a:xfrm>
              <a:off x="5972432" y="1313138"/>
              <a:ext cx="6219568" cy="861649"/>
              <a:chOff x="5972432" y="1313138"/>
              <a:chExt cx="6219568" cy="861649"/>
            </a:xfrm>
          </p:grpSpPr>
          <p:sp>
            <p:nvSpPr>
              <p:cNvPr id="5" name="矩形 22"/>
              <p:cNvSpPr/>
              <p:nvPr/>
            </p:nvSpPr>
            <p:spPr>
              <a:xfrm>
                <a:off x="5972432" y="1313138"/>
                <a:ext cx="6219568" cy="861649"/>
              </a:xfrm>
              <a:prstGeom prst="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6" name="矩形 23"/>
              <p:cNvSpPr/>
              <p:nvPr/>
            </p:nvSpPr>
            <p:spPr>
              <a:xfrm>
                <a:off x="5972432" y="1313138"/>
                <a:ext cx="1331088" cy="861649"/>
              </a:xfrm>
              <a:prstGeom prst="rect">
                <a:avLst/>
              </a:prstGeom>
              <a:solidFill>
                <a:schemeClr val="accent6">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grpSp>
            <p:nvGrpSpPr>
              <p:cNvPr id="17" name="组合 34"/>
              <p:cNvGrpSpPr/>
              <p:nvPr/>
            </p:nvGrpSpPr>
            <p:grpSpPr>
              <a:xfrm>
                <a:off x="6341860" y="1576157"/>
                <a:ext cx="591773" cy="335610"/>
                <a:chOff x="1754188" y="3605213"/>
                <a:chExt cx="358775" cy="314325"/>
              </a:xfrm>
            </p:grpSpPr>
            <p:sp>
              <p:nvSpPr>
                <p:cNvPr id="18" name="AutoShape 103"/>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sp>
              <p:nvSpPr>
                <p:cNvPr id="19" name="AutoShape 104"/>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sp>
            <p:nvSpPr>
              <p:cNvPr id="25" name="矩形 24"/>
              <p:cNvSpPr/>
              <p:nvPr/>
            </p:nvSpPr>
            <p:spPr>
              <a:xfrm>
                <a:off x="7596837" y="1402720"/>
                <a:ext cx="4301845" cy="609398"/>
              </a:xfrm>
              <a:prstGeom prst="rect">
                <a:avLst/>
              </a:prstGeom>
            </p:spPr>
            <p:txBody>
              <a:bodyPr wrap="square">
                <a:spAutoFit/>
              </a:bodyPr>
              <a:lstStyle/>
              <a:p>
                <a:pPr algn="ctr">
                  <a:lnSpc>
                    <a:spcPct val="120000"/>
                  </a:lnSpc>
                  <a:spcBef>
                    <a:spcPts val="0"/>
                  </a:spcBef>
                </a:pPr>
                <a:r>
                  <a:rPr lang="fr-FR" altLang="zh-CN" sz="2800" b="1" dirty="0">
                    <a:solidFill>
                      <a:schemeClr val="bg1"/>
                    </a:solidFill>
                  </a:rPr>
                  <a:t>Ce qui peut être fait</a:t>
                </a:r>
                <a:endParaRPr lang="en-US" altLang="zh-CN" sz="2800" b="1" dirty="0">
                  <a:solidFill>
                    <a:schemeClr val="bg1"/>
                  </a:solidFill>
                </a:endParaRPr>
              </a:p>
            </p:txBody>
          </p:sp>
        </p:grpSp>
        <p:sp>
          <p:nvSpPr>
            <p:cNvPr id="26" name="Rectangle 25"/>
            <p:cNvSpPr/>
            <p:nvPr/>
          </p:nvSpPr>
          <p:spPr>
            <a:xfrm>
              <a:off x="7284465" y="2339381"/>
              <a:ext cx="4773150" cy="3357589"/>
            </a:xfrm>
            <a:prstGeom prst="rect">
              <a:avLst/>
            </a:prstGeom>
          </p:spPr>
          <p:txBody>
            <a:bodyPr wrap="square">
              <a:spAutoFit/>
            </a:bodyPr>
            <a:lstStyle/>
            <a:p>
              <a:pPr marL="342900" lvl="1" indent="-342900">
                <a:lnSpc>
                  <a:spcPct val="120000"/>
                </a:lnSpc>
                <a:buFont typeface="Wingdings" panose="05000000000000000000" pitchFamily="2" charset="2"/>
                <a:buChar char="ü"/>
              </a:pPr>
              <a:r>
                <a:rPr lang="fr-FR" altLang="zh-CN" sz="1400" dirty="0"/>
                <a:t>Permettre la maintenance ponctuelle et locale de l'équipement de </a:t>
              </a:r>
              <a:r>
                <a:rPr lang="fr-FR" altLang="zh-CN" sz="1400" dirty="0" err="1"/>
                <a:t>mani</a:t>
              </a:r>
              <a:r>
                <a:rPr lang="en-US" altLang="zh-CN" sz="1400" dirty="0" err="1"/>
                <a:t>ère</a:t>
              </a:r>
              <a:r>
                <a:rPr lang="en-US" altLang="zh-CN" sz="1400" dirty="0"/>
                <a:t> </a:t>
              </a:r>
              <a:r>
                <a:rPr lang="fr-FR" altLang="zh-CN" sz="1400" dirty="0"/>
                <a:t>périodique</a:t>
              </a:r>
            </a:p>
            <a:p>
              <a:pPr marL="342900" lvl="1" indent="-342900">
                <a:lnSpc>
                  <a:spcPct val="120000"/>
                </a:lnSpc>
                <a:buFont typeface="Wingdings" panose="05000000000000000000" pitchFamily="2" charset="2"/>
                <a:buChar char="ü"/>
              </a:pPr>
              <a:endParaRPr lang="fr-FR" altLang="zh-CN" sz="1400" dirty="0"/>
            </a:p>
            <a:p>
              <a:pPr marL="342900" lvl="1" indent="-342900">
                <a:lnSpc>
                  <a:spcPct val="120000"/>
                </a:lnSpc>
                <a:buFont typeface="Wingdings" panose="05000000000000000000" pitchFamily="2" charset="2"/>
                <a:buChar char="ü"/>
              </a:pPr>
              <a:r>
                <a:rPr lang="fr-FR" altLang="zh-CN" sz="1400" dirty="0"/>
                <a:t>Traiter le problème d'électricité non fiable (par exemple des panneaux solaires en Gambie)</a:t>
              </a:r>
            </a:p>
            <a:p>
              <a:pPr marL="342900" lvl="1" indent="-342900">
                <a:lnSpc>
                  <a:spcPct val="120000"/>
                </a:lnSpc>
                <a:buFont typeface="Wingdings" panose="05000000000000000000" pitchFamily="2" charset="2"/>
                <a:buChar char="ü"/>
              </a:pPr>
              <a:endParaRPr lang="fr-FR" altLang="zh-CN" sz="1400" dirty="0"/>
            </a:p>
            <a:p>
              <a:pPr marL="342900" lvl="1" indent="-342900">
                <a:lnSpc>
                  <a:spcPct val="120000"/>
                </a:lnSpc>
                <a:buFont typeface="Wingdings" panose="05000000000000000000" pitchFamily="2" charset="2"/>
                <a:buChar char="ü"/>
              </a:pPr>
              <a:r>
                <a:rPr lang="fr-FR" altLang="zh-CN" sz="1400" dirty="0"/>
                <a:t>Fournir suffisamment d'équipement et de matériel de soutien (p. Ex. guides, livres) à temps pour l'école</a:t>
              </a:r>
            </a:p>
            <a:p>
              <a:pPr marL="342900" lvl="1" indent="-342900">
                <a:lnSpc>
                  <a:spcPct val="120000"/>
                </a:lnSpc>
                <a:buFont typeface="Wingdings" panose="05000000000000000000" pitchFamily="2" charset="2"/>
                <a:buChar char="ü"/>
              </a:pPr>
              <a:endParaRPr lang="fr-FR" altLang="zh-CN" sz="1400" dirty="0"/>
            </a:p>
            <a:p>
              <a:pPr marL="342900" lvl="1" indent="-342900">
                <a:lnSpc>
                  <a:spcPct val="120000"/>
                </a:lnSpc>
                <a:buFont typeface="Wingdings" panose="05000000000000000000" pitchFamily="2" charset="2"/>
                <a:buChar char="ü"/>
              </a:pPr>
              <a:r>
                <a:rPr lang="fr-FR" altLang="zh-CN" sz="1400" dirty="0"/>
                <a:t>Préalablement à la formation en question, offrir une formation en informatique aux enseignants du programme, en particulier pour ceux qui ne sont pas familiers à l'ordinateur / la technologie</a:t>
              </a:r>
            </a:p>
            <a:p>
              <a:pPr marL="342900" lvl="1" indent="-342900">
                <a:lnSpc>
                  <a:spcPct val="120000"/>
                </a:lnSpc>
                <a:buFont typeface="Wingdings" panose="05000000000000000000" pitchFamily="2" charset="2"/>
                <a:buChar char="ü"/>
              </a:pPr>
              <a:endParaRPr lang="fr-FR" altLang="zh-CN" sz="1400" dirty="0"/>
            </a:p>
            <a:p>
              <a:pPr marL="342900" lvl="1" indent="-342900">
                <a:lnSpc>
                  <a:spcPct val="120000"/>
                </a:lnSpc>
                <a:buFont typeface="Wingdings" panose="05000000000000000000" pitchFamily="2" charset="2"/>
                <a:buChar char="ü"/>
              </a:pPr>
              <a:r>
                <a:rPr lang="fr-FR" altLang="zh-CN" sz="1400" dirty="0"/>
                <a:t>Envisager la formation en technologique dans les écoles normales</a:t>
              </a:r>
              <a:endParaRPr lang="en-US" altLang="zh-CN" sz="1400" dirty="0"/>
            </a:p>
          </p:txBody>
        </p:sp>
      </p:grpSp>
      <p:grpSp>
        <p:nvGrpSpPr>
          <p:cNvPr id="3" name="Group 2"/>
          <p:cNvGrpSpPr/>
          <p:nvPr/>
        </p:nvGrpSpPr>
        <p:grpSpPr>
          <a:xfrm>
            <a:off x="-459" y="1313138"/>
            <a:ext cx="6019072" cy="5341271"/>
            <a:chOff x="-459" y="1313138"/>
            <a:chExt cx="6019072" cy="5341271"/>
          </a:xfrm>
        </p:grpSpPr>
        <p:sp>
          <p:nvSpPr>
            <p:cNvPr id="24" name="Rectangle 23"/>
            <p:cNvSpPr/>
            <p:nvPr/>
          </p:nvSpPr>
          <p:spPr>
            <a:xfrm>
              <a:off x="97387" y="2253204"/>
              <a:ext cx="5921225" cy="4401205"/>
            </a:xfrm>
            <a:prstGeom prst="rect">
              <a:avLst/>
            </a:prstGeom>
          </p:spPr>
          <p:txBody>
            <a:bodyPr wrap="square">
              <a:spAutoFit/>
            </a:bodyPr>
            <a:lstStyle/>
            <a:p>
              <a:pPr marL="285750" lvl="2" indent="-285750">
                <a:lnSpc>
                  <a:spcPct val="140000"/>
                </a:lnSpc>
                <a:spcBef>
                  <a:spcPts val="0"/>
                </a:spcBef>
                <a:buFont typeface="Wingdings" panose="05000000000000000000" pitchFamily="2" charset="2"/>
                <a:buChar char="Ø"/>
              </a:pPr>
              <a:r>
                <a:rPr lang="en-US" altLang="zh-CN" sz="1400" dirty="0"/>
                <a:t> </a:t>
              </a:r>
              <a:r>
                <a:rPr lang="fr-FR" altLang="zh-CN" sz="1600" dirty="0"/>
                <a:t>Maintenance et traitement des défaillances techniques</a:t>
              </a:r>
            </a:p>
            <a:p>
              <a:pPr marL="285750" lvl="2" indent="-285750">
                <a:lnSpc>
                  <a:spcPct val="140000"/>
                </a:lnSpc>
                <a:spcBef>
                  <a:spcPts val="0"/>
                </a:spcBef>
                <a:buFont typeface="Arial" panose="020B0604020202020204" pitchFamily="34" charset="0"/>
                <a:buChar char="•"/>
              </a:pPr>
              <a:r>
                <a:rPr lang="fr-FR" altLang="zh-CN" sz="1400" dirty="0"/>
                <a:t>Manque de soutien sur place (compter sur une personne au ministère)</a:t>
              </a:r>
            </a:p>
            <a:p>
              <a:pPr marL="285750" lvl="2" indent="-285750">
                <a:lnSpc>
                  <a:spcPct val="140000"/>
                </a:lnSpc>
                <a:spcBef>
                  <a:spcPts val="0"/>
                </a:spcBef>
                <a:buFont typeface="Arial" panose="020B0604020202020204" pitchFamily="34" charset="0"/>
                <a:buChar char="•"/>
              </a:pPr>
              <a:r>
                <a:rPr lang="fr-FR" altLang="zh-CN" sz="1400" dirty="0"/>
                <a:t>Nécessité de remplacer l'équipement ou de savoir comment résoudre les pannes mineures</a:t>
              </a:r>
            </a:p>
            <a:p>
              <a:pPr marL="285750" lvl="2" indent="-285750">
                <a:lnSpc>
                  <a:spcPct val="140000"/>
                </a:lnSpc>
                <a:spcBef>
                  <a:spcPts val="0"/>
                </a:spcBef>
                <a:buFont typeface="Wingdings" panose="05000000000000000000" pitchFamily="2" charset="2"/>
                <a:buChar char="Ø"/>
              </a:pPr>
              <a:r>
                <a:rPr lang="fr-FR" altLang="zh-CN" sz="1600" dirty="0"/>
                <a:t>Anticiper les facteurs complémentaires nécessaires</a:t>
              </a:r>
            </a:p>
            <a:p>
              <a:pPr marL="285750" lvl="2" indent="-285750">
                <a:lnSpc>
                  <a:spcPct val="140000"/>
                </a:lnSpc>
                <a:spcBef>
                  <a:spcPts val="0"/>
                </a:spcBef>
                <a:buFont typeface="Arial" panose="020B0604020202020204" pitchFamily="34" charset="0"/>
                <a:buChar char="•"/>
              </a:pPr>
              <a:r>
                <a:rPr lang="fr-FR" altLang="zh-CN" sz="1400" dirty="0"/>
                <a:t>Électricité non fiable - plus tard adressée par la fourniture de panneaux solaires</a:t>
              </a:r>
            </a:p>
            <a:p>
              <a:pPr marL="285750" lvl="2" indent="-285750">
                <a:lnSpc>
                  <a:spcPct val="140000"/>
                </a:lnSpc>
                <a:spcBef>
                  <a:spcPts val="0"/>
                </a:spcBef>
                <a:buFont typeface="Arial" panose="020B0604020202020204" pitchFamily="34" charset="0"/>
                <a:buChar char="•"/>
              </a:pPr>
              <a:r>
                <a:rPr lang="fr-FR" altLang="zh-CN" sz="1400" dirty="0"/>
                <a:t>Ce manque d'ordinateur réduit l'efficacité de la préparation des cours par les enseignants</a:t>
              </a:r>
            </a:p>
            <a:p>
              <a:pPr marL="285750" lvl="2" indent="-285750">
                <a:lnSpc>
                  <a:spcPct val="140000"/>
                </a:lnSpc>
                <a:spcBef>
                  <a:spcPts val="0"/>
                </a:spcBef>
                <a:buFont typeface="Arial" panose="020B0604020202020204" pitchFamily="34" charset="0"/>
                <a:buChar char="•"/>
              </a:pPr>
              <a:r>
                <a:rPr lang="fr-FR" altLang="zh-CN" sz="1400" dirty="0"/>
                <a:t>Manque d'impressions pour les étudiants</a:t>
              </a:r>
            </a:p>
            <a:p>
              <a:pPr marL="285750" lvl="2" indent="-285750">
                <a:lnSpc>
                  <a:spcPct val="140000"/>
                </a:lnSpc>
                <a:spcBef>
                  <a:spcPts val="0"/>
                </a:spcBef>
                <a:buFont typeface="Arial" panose="020B0604020202020204" pitchFamily="34" charset="0"/>
                <a:buChar char="•"/>
              </a:pPr>
              <a:r>
                <a:rPr lang="fr-FR" altLang="zh-CN" sz="1400" dirty="0"/>
                <a:t>La conception de la formation des enseignants devrait prendre en compte le savoir-faire initial des enseignants en matière de technologie, non à une taille unique pour tout le monde (ce qui est encore plus important lors de la mise à l'échelle)</a:t>
              </a:r>
              <a:endParaRPr lang="en-US" altLang="zh-CN" sz="1400" dirty="0"/>
            </a:p>
          </p:txBody>
        </p:sp>
        <p:grpSp>
          <p:nvGrpSpPr>
            <p:cNvPr id="2" name="Group 1"/>
            <p:cNvGrpSpPr/>
            <p:nvPr/>
          </p:nvGrpSpPr>
          <p:grpSpPr>
            <a:xfrm>
              <a:off x="-459" y="1313138"/>
              <a:ext cx="6019072" cy="861649"/>
              <a:chOff x="-459" y="1313138"/>
              <a:chExt cx="6019072" cy="861649"/>
            </a:xfrm>
          </p:grpSpPr>
          <p:sp>
            <p:nvSpPr>
              <p:cNvPr id="4" name="矩形 21"/>
              <p:cNvSpPr/>
              <p:nvPr/>
            </p:nvSpPr>
            <p:spPr>
              <a:xfrm>
                <a:off x="-459" y="1313138"/>
                <a:ext cx="5972432" cy="861649"/>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7" name="矩形 24"/>
              <p:cNvSpPr/>
              <p:nvPr/>
            </p:nvSpPr>
            <p:spPr>
              <a:xfrm>
                <a:off x="46181" y="1391555"/>
                <a:ext cx="4301845" cy="574901"/>
              </a:xfrm>
              <a:prstGeom prst="rect">
                <a:avLst/>
              </a:prstGeom>
            </p:spPr>
            <p:txBody>
              <a:bodyPr wrap="square">
                <a:spAutoFit/>
              </a:bodyPr>
              <a:lstStyle/>
              <a:p>
                <a:pPr algn="ctr">
                  <a:lnSpc>
                    <a:spcPct val="120000"/>
                  </a:lnSpc>
                  <a:spcBef>
                    <a:spcPts val="0"/>
                  </a:spcBef>
                </a:pPr>
                <a:r>
                  <a:rPr lang="en-US" altLang="zh-CN" sz="2800" b="1" dirty="0" err="1">
                    <a:solidFill>
                      <a:schemeClr val="bg1"/>
                    </a:solidFill>
                  </a:rPr>
                  <a:t>Problèmes</a:t>
                </a:r>
                <a:r>
                  <a:rPr lang="en-US" altLang="zh-CN" sz="2800" b="1" dirty="0">
                    <a:solidFill>
                      <a:schemeClr val="bg1"/>
                    </a:solidFill>
                  </a:rPr>
                  <a:t> </a:t>
                </a:r>
                <a:r>
                  <a:rPr lang="en-US" altLang="zh-CN" sz="2800" b="1" dirty="0" err="1">
                    <a:solidFill>
                      <a:schemeClr val="bg1"/>
                    </a:solidFill>
                  </a:rPr>
                  <a:t>identifiés</a:t>
                </a:r>
                <a:endParaRPr lang="en-US" altLang="zh-CN" sz="2800" b="1" dirty="0">
                  <a:solidFill>
                    <a:schemeClr val="bg1"/>
                  </a:solidFill>
                </a:endParaRPr>
              </a:p>
            </p:txBody>
          </p:sp>
          <p:sp>
            <p:nvSpPr>
              <p:cNvPr id="13" name="矩形 30"/>
              <p:cNvSpPr/>
              <p:nvPr/>
            </p:nvSpPr>
            <p:spPr>
              <a:xfrm>
                <a:off x="4687525" y="1313138"/>
                <a:ext cx="1331088" cy="861649"/>
              </a:xfrm>
              <a:prstGeom prst="rect">
                <a:avLst/>
              </a:prstGeom>
              <a:solidFill>
                <a:schemeClr val="accent2">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23" name="AutoShape 126"/>
              <p:cNvSpPr/>
              <p:nvPr/>
            </p:nvSpPr>
            <p:spPr bwMode="auto">
              <a:xfrm>
                <a:off x="5212913" y="1492217"/>
                <a:ext cx="466201" cy="46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grpSp>
    </p:spTree>
    <p:extLst>
      <p:ext uri="{BB962C8B-B14F-4D97-AF65-F5344CB8AC3E}">
        <p14:creationId xmlns:p14="http://schemas.microsoft.com/office/powerpoint/2010/main" val="274851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181" y="6319243"/>
            <a:ext cx="2268622" cy="46947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0"/>
            <a:ext cx="10949940" cy="1177290"/>
          </a:xfrm>
        </p:spPr>
        <p:txBody>
          <a:bodyPr>
            <a:normAutofit/>
          </a:bodyPr>
          <a:lstStyle/>
          <a:p>
            <a:r>
              <a:rPr lang="en-US" altLang="zh-CN" sz="4000" b="1" dirty="0"/>
              <a:t>3. Impact et </a:t>
            </a:r>
            <a:r>
              <a:rPr lang="en-US" altLang="zh-CN" sz="4000" b="1" dirty="0" err="1"/>
              <a:t>moteurs</a:t>
            </a:r>
            <a:r>
              <a:rPr lang="en-US" altLang="zh-CN" sz="4000" b="1" dirty="0"/>
              <a:t> </a:t>
            </a:r>
            <a:r>
              <a:rPr lang="en-US" altLang="zh-CN" sz="4000" b="1" dirty="0" err="1"/>
              <a:t>d’impact</a:t>
            </a:r>
            <a:endParaRPr lang="zh-CN" altLang="en-US" sz="4000" dirty="0">
              <a:solidFill>
                <a:schemeClr val="tx1">
                  <a:lumMod val="75000"/>
                  <a:lumOff val="25000"/>
                </a:schemeClr>
              </a:solidFill>
            </a:endParaRPr>
          </a:p>
        </p:txBody>
      </p:sp>
      <p:sp>
        <p:nvSpPr>
          <p:cNvPr id="2" name="Rectangle 1"/>
          <p:cNvSpPr/>
          <p:nvPr/>
        </p:nvSpPr>
        <p:spPr>
          <a:xfrm>
            <a:off x="46181" y="-37643782"/>
            <a:ext cx="9097819" cy="5078313"/>
          </a:xfrm>
          <a:prstGeom prst="rect">
            <a:avLst/>
          </a:prstGeom>
        </p:spPr>
        <p:txBody>
          <a:bodyPr wrap="square">
            <a:spAutoFit/>
          </a:bodyPr>
          <a:lstStyle/>
          <a:p>
            <a:pPr marL="447675" lvl="2" indent="-180975">
              <a:lnSpc>
                <a:spcPct val="140000"/>
              </a:lnSpc>
              <a:spcBef>
                <a:spcPts val="0"/>
              </a:spcBef>
              <a:buFont typeface="Wingdings" panose="05000000000000000000" pitchFamily="2" charset="2"/>
              <a:buChar char="p"/>
            </a:pPr>
            <a:r>
              <a:rPr lang="en-US" altLang="zh-CN" sz="2000" dirty="0"/>
              <a:t> Maintenance et </a:t>
            </a:r>
            <a:r>
              <a:rPr lang="en-US" altLang="zh-CN" sz="2000" dirty="0" err="1"/>
              <a:t>traitement</a:t>
            </a:r>
            <a:r>
              <a:rPr lang="en-US" altLang="zh-CN" sz="2000" dirty="0"/>
              <a:t> des </a:t>
            </a:r>
            <a:r>
              <a:rPr lang="en-US" altLang="zh-CN" sz="2000" dirty="0" err="1"/>
              <a:t>problèmes</a:t>
            </a:r>
            <a:r>
              <a:rPr lang="en-US" altLang="zh-CN" sz="2000" dirty="0"/>
              <a:t> techniques</a:t>
            </a:r>
          </a:p>
          <a:p>
            <a:pPr marL="1362075" lvl="4" indent="-180975">
              <a:lnSpc>
                <a:spcPct val="140000"/>
              </a:lnSpc>
              <a:spcBef>
                <a:spcPts val="0"/>
              </a:spcBef>
              <a:buFont typeface="Wingdings" panose="05000000000000000000" pitchFamily="2" charset="2"/>
              <a:buChar char="p"/>
            </a:pPr>
            <a:r>
              <a:rPr lang="en-US" altLang="zh-CN" sz="2000" dirty="0" err="1"/>
              <a:t>Manque</a:t>
            </a:r>
            <a:r>
              <a:rPr lang="en-US" altLang="zh-CN" sz="2000" dirty="0"/>
              <a:t> </a:t>
            </a:r>
            <a:r>
              <a:rPr lang="en-US" altLang="zh-CN" sz="2000" dirty="0" err="1"/>
              <a:t>d’appui</a:t>
            </a:r>
            <a:r>
              <a:rPr lang="en-US" altLang="zh-CN" sz="2000" dirty="0"/>
              <a:t> sur le site (</a:t>
            </a:r>
            <a:r>
              <a:rPr lang="en-US" altLang="zh-CN" sz="2000" dirty="0" err="1"/>
              <a:t>une</a:t>
            </a:r>
            <a:r>
              <a:rPr lang="en-US" altLang="zh-CN" sz="2000" dirty="0"/>
              <a:t> </a:t>
            </a:r>
            <a:r>
              <a:rPr lang="en-US" altLang="zh-CN" sz="2000" dirty="0" err="1"/>
              <a:t>seule</a:t>
            </a:r>
            <a:r>
              <a:rPr lang="en-US" altLang="zh-CN" sz="2000" dirty="0"/>
              <a:t> </a:t>
            </a:r>
            <a:r>
              <a:rPr lang="en-US" altLang="zh-CN" sz="2000" dirty="0" err="1"/>
              <a:t>personne</a:t>
            </a:r>
            <a:r>
              <a:rPr lang="en-US" altLang="zh-CN" sz="2000" dirty="0"/>
              <a:t> au </a:t>
            </a:r>
            <a:r>
              <a:rPr lang="en-US" altLang="zh-CN" sz="2000" dirty="0" err="1"/>
              <a:t>Ministère</a:t>
            </a:r>
            <a:r>
              <a:rPr lang="en-US" altLang="zh-CN" sz="2000" dirty="0"/>
              <a:t>)</a:t>
            </a:r>
          </a:p>
          <a:p>
            <a:pPr marL="1362075" lvl="4" indent="-180975">
              <a:lnSpc>
                <a:spcPct val="140000"/>
              </a:lnSpc>
              <a:spcBef>
                <a:spcPts val="0"/>
              </a:spcBef>
              <a:buFont typeface="Wingdings" panose="05000000000000000000" pitchFamily="2" charset="2"/>
              <a:buChar char="p"/>
            </a:pPr>
            <a:r>
              <a:rPr lang="en-US" altLang="zh-CN" sz="2000" dirty="0" err="1"/>
              <a:t>Nécessité</a:t>
            </a:r>
            <a:r>
              <a:rPr lang="en-US" altLang="zh-CN" sz="2000" dirty="0"/>
              <a:t> de </a:t>
            </a:r>
            <a:r>
              <a:rPr lang="en-US" altLang="zh-CN" sz="2000" dirty="0" err="1"/>
              <a:t>remplacer</a:t>
            </a:r>
            <a:r>
              <a:rPr lang="en-US" altLang="zh-CN" sz="2000" dirty="0"/>
              <a:t> des </a:t>
            </a:r>
            <a:r>
              <a:rPr lang="en-US" altLang="zh-CN" sz="2000" dirty="0" err="1"/>
              <a:t>équipements</a:t>
            </a:r>
            <a:r>
              <a:rPr lang="en-US" altLang="zh-CN" sz="2000" dirty="0"/>
              <a:t> </a:t>
            </a:r>
            <a:r>
              <a:rPr lang="en-US" altLang="zh-CN" sz="2000" dirty="0" err="1"/>
              <a:t>ou</a:t>
            </a:r>
            <a:r>
              <a:rPr lang="en-US" altLang="zh-CN" sz="2000" dirty="0"/>
              <a:t> savoir faire sur comment </a:t>
            </a:r>
            <a:r>
              <a:rPr lang="en-US" altLang="zh-CN" sz="2000" dirty="0" err="1"/>
              <a:t>résoudre</a:t>
            </a:r>
            <a:r>
              <a:rPr lang="en-US" altLang="zh-CN" sz="2000" dirty="0"/>
              <a:t> les </a:t>
            </a:r>
            <a:r>
              <a:rPr lang="en-US" altLang="zh-CN" sz="2000" dirty="0" err="1"/>
              <a:t>pannes</a:t>
            </a:r>
            <a:r>
              <a:rPr lang="en-US" altLang="zh-CN" sz="2000" dirty="0"/>
              <a:t> </a:t>
            </a:r>
            <a:r>
              <a:rPr lang="en-US" altLang="zh-CN" sz="2000" dirty="0" err="1"/>
              <a:t>mineures</a:t>
            </a:r>
            <a:endParaRPr lang="en-US" altLang="zh-CN" sz="2000" dirty="0"/>
          </a:p>
          <a:p>
            <a:pPr marL="447675" lvl="2" indent="-180975">
              <a:lnSpc>
                <a:spcPct val="140000"/>
              </a:lnSpc>
              <a:spcBef>
                <a:spcPts val="0"/>
              </a:spcBef>
              <a:buFont typeface="Wingdings" panose="05000000000000000000" pitchFamily="2" charset="2"/>
              <a:buChar char="p"/>
            </a:pPr>
            <a:r>
              <a:rPr lang="en-US" altLang="zh-CN" sz="2000" dirty="0" err="1"/>
              <a:t>Anticiper</a:t>
            </a:r>
            <a:r>
              <a:rPr lang="en-US" altLang="zh-CN" sz="2000" dirty="0"/>
              <a:t> des </a:t>
            </a:r>
            <a:r>
              <a:rPr lang="en-US" altLang="zh-CN" sz="2000" dirty="0" err="1"/>
              <a:t>facteurs</a:t>
            </a:r>
            <a:r>
              <a:rPr lang="en-US" altLang="zh-CN" sz="2000" dirty="0"/>
              <a:t> </a:t>
            </a:r>
            <a:r>
              <a:rPr lang="en-US" altLang="zh-CN" sz="2000" dirty="0" err="1"/>
              <a:t>complementaires</a:t>
            </a:r>
            <a:r>
              <a:rPr lang="en-US" altLang="zh-CN" sz="2000" dirty="0"/>
              <a:t> </a:t>
            </a:r>
            <a:r>
              <a:rPr lang="en-US" altLang="zh-CN" sz="2000" dirty="0" err="1"/>
              <a:t>utiles</a:t>
            </a:r>
            <a:r>
              <a:rPr lang="en-US" altLang="zh-CN" sz="2000" dirty="0"/>
              <a:t> </a:t>
            </a:r>
          </a:p>
          <a:p>
            <a:pPr marL="266700" lvl="2">
              <a:lnSpc>
                <a:spcPct val="140000"/>
              </a:lnSpc>
              <a:spcBef>
                <a:spcPts val="0"/>
              </a:spcBef>
            </a:pPr>
            <a:r>
              <a:rPr lang="en-US" altLang="zh-CN" sz="2000" dirty="0"/>
              <a:t>	</a:t>
            </a:r>
            <a:r>
              <a:rPr lang="en-US" altLang="zh-CN" sz="2000" dirty="0" err="1"/>
              <a:t>Electricité</a:t>
            </a:r>
            <a:r>
              <a:rPr lang="en-US" altLang="zh-CN" sz="2000" dirty="0"/>
              <a:t> non </a:t>
            </a:r>
            <a:r>
              <a:rPr lang="en-US" altLang="zh-CN" sz="2000" dirty="0" err="1"/>
              <a:t>fiable</a:t>
            </a:r>
            <a:r>
              <a:rPr lang="en-US" altLang="zh-CN" sz="2000" dirty="0"/>
              <a:t> – </a:t>
            </a:r>
            <a:r>
              <a:rPr lang="en-US" altLang="zh-CN" sz="2000" dirty="0" err="1"/>
              <a:t>résolu</a:t>
            </a:r>
            <a:r>
              <a:rPr lang="en-US" altLang="zh-CN" sz="2000" dirty="0"/>
              <a:t> plus tars par </a:t>
            </a:r>
            <a:r>
              <a:rPr lang="en-US" altLang="zh-CN" sz="2000" dirty="0" err="1"/>
              <a:t>l’octroi</a:t>
            </a:r>
            <a:r>
              <a:rPr lang="en-US" altLang="zh-CN" sz="2000" dirty="0"/>
              <a:t> de </a:t>
            </a:r>
            <a:r>
              <a:rPr lang="en-US" altLang="zh-CN" sz="2000" dirty="0" err="1"/>
              <a:t>panneaux</a:t>
            </a:r>
            <a:r>
              <a:rPr lang="en-US" altLang="zh-CN" sz="2000" dirty="0"/>
              <a:t> </a:t>
            </a:r>
            <a:r>
              <a:rPr lang="en-US" altLang="zh-CN" sz="2000" dirty="0" err="1"/>
              <a:t>solaires</a:t>
            </a:r>
            <a:endParaRPr lang="en-US" altLang="zh-CN" sz="2000" dirty="0"/>
          </a:p>
          <a:p>
            <a:pPr marL="715963" lvl="1" indent="-174625">
              <a:lnSpc>
                <a:spcPct val="130000"/>
              </a:lnSpc>
              <a:spcBef>
                <a:spcPts val="0"/>
              </a:spcBef>
            </a:pPr>
            <a:r>
              <a:rPr lang="en-US" altLang="zh-CN" sz="2000" dirty="0"/>
              <a:t>Le </a:t>
            </a:r>
            <a:r>
              <a:rPr lang="en-US" altLang="zh-CN" sz="2000" dirty="0" err="1"/>
              <a:t>manque</a:t>
            </a:r>
            <a:r>
              <a:rPr lang="en-US" altLang="zh-CN" sz="2000" dirty="0"/>
              <a:t> </a:t>
            </a:r>
            <a:r>
              <a:rPr lang="en-US" altLang="zh-CN" sz="2000" dirty="0" err="1"/>
              <a:t>d’ordinateur</a:t>
            </a:r>
            <a:r>
              <a:rPr lang="en-US" altLang="zh-CN" sz="2000" dirty="0"/>
              <a:t> </a:t>
            </a:r>
            <a:r>
              <a:rPr lang="en-US" altLang="zh-CN" sz="2000" dirty="0" err="1"/>
              <a:t>réduit</a:t>
            </a:r>
            <a:r>
              <a:rPr lang="en-US" altLang="zh-CN" sz="2000" dirty="0"/>
              <a:t> </a:t>
            </a:r>
            <a:r>
              <a:rPr lang="en-US" altLang="zh-CN" sz="2000" dirty="0" err="1"/>
              <a:t>l’efficacité</a:t>
            </a:r>
            <a:r>
              <a:rPr lang="en-US" altLang="zh-CN" sz="2000" dirty="0"/>
              <a:t> de la preparation de </a:t>
            </a:r>
            <a:r>
              <a:rPr lang="en-US" altLang="zh-CN" sz="2000" dirty="0" err="1"/>
              <a:t>classe</a:t>
            </a:r>
            <a:r>
              <a:rPr lang="en-US" altLang="zh-CN" sz="2000" dirty="0"/>
              <a:t> par les </a:t>
            </a:r>
            <a:r>
              <a:rPr lang="en-US" altLang="zh-CN" sz="2000" dirty="0" err="1"/>
              <a:t>enseignants</a:t>
            </a:r>
            <a:endParaRPr lang="en-US" altLang="zh-CN" sz="2000" dirty="0"/>
          </a:p>
          <a:p>
            <a:pPr marL="715963" lvl="1" indent="-174625">
              <a:lnSpc>
                <a:spcPct val="130000"/>
              </a:lnSpc>
              <a:spcBef>
                <a:spcPts val="0"/>
              </a:spcBef>
            </a:pPr>
            <a:r>
              <a:rPr lang="en-US" altLang="zh-CN" sz="2000" dirty="0" err="1"/>
              <a:t>Polycopes</a:t>
            </a:r>
            <a:r>
              <a:rPr lang="en-US" altLang="zh-CN" sz="2000" dirty="0"/>
              <a:t> pour les </a:t>
            </a:r>
            <a:r>
              <a:rPr lang="en-US" altLang="zh-CN" sz="2000" dirty="0" err="1"/>
              <a:t>étudiants</a:t>
            </a:r>
            <a:r>
              <a:rPr lang="en-US" altLang="zh-CN" sz="2000" dirty="0"/>
              <a:t> </a:t>
            </a:r>
            <a:r>
              <a:rPr lang="en-US" altLang="zh-CN" sz="2000" dirty="0" err="1"/>
              <a:t>nécessaires</a:t>
            </a:r>
            <a:endParaRPr lang="en-US" altLang="zh-CN" sz="2000" dirty="0"/>
          </a:p>
          <a:p>
            <a:pPr marL="715963" lvl="1" indent="-174625">
              <a:lnSpc>
                <a:spcPct val="130000"/>
              </a:lnSpc>
              <a:spcBef>
                <a:spcPts val="0"/>
              </a:spcBef>
            </a:pPr>
            <a:r>
              <a:rPr lang="en-US" altLang="zh-CN" sz="2000" dirty="0"/>
              <a:t>Le design de la formation des </a:t>
            </a:r>
            <a:r>
              <a:rPr lang="en-US" altLang="zh-CN" sz="2000" dirty="0" err="1"/>
              <a:t>enseignants</a:t>
            </a:r>
            <a:r>
              <a:rPr lang="en-US" altLang="zh-CN" sz="2000" dirty="0"/>
              <a:t> </a:t>
            </a:r>
            <a:r>
              <a:rPr lang="en-US" altLang="zh-CN" sz="2000" dirty="0" err="1"/>
              <a:t>devraiet</a:t>
            </a:r>
            <a:r>
              <a:rPr lang="en-US" altLang="zh-CN" sz="2000" dirty="0"/>
              <a:t> </a:t>
            </a:r>
            <a:r>
              <a:rPr lang="en-US" altLang="zh-CN" sz="2000" dirty="0" err="1"/>
              <a:t>prendre</a:t>
            </a:r>
            <a:r>
              <a:rPr lang="en-US" altLang="zh-CN" sz="2000" dirty="0"/>
              <a:t> </a:t>
            </a:r>
            <a:r>
              <a:rPr lang="en-US" altLang="zh-CN" sz="2000" dirty="0" err="1"/>
              <a:t>en</a:t>
            </a:r>
            <a:r>
              <a:rPr lang="en-US" altLang="zh-CN" sz="2000" dirty="0"/>
              <a:t> </a:t>
            </a:r>
            <a:r>
              <a:rPr lang="en-US" altLang="zh-CN" sz="2000" dirty="0" err="1"/>
              <a:t>compte</a:t>
            </a:r>
            <a:r>
              <a:rPr lang="en-US" altLang="zh-CN" sz="2000" dirty="0"/>
              <a:t> le savoir faire des </a:t>
            </a:r>
            <a:r>
              <a:rPr lang="en-US" altLang="zh-CN" sz="2000" dirty="0" err="1"/>
              <a:t>enseignants</a:t>
            </a:r>
            <a:r>
              <a:rPr lang="en-US" altLang="zh-CN" sz="2000" dirty="0"/>
              <a:t> </a:t>
            </a:r>
            <a:r>
              <a:rPr lang="en-US" altLang="zh-CN" sz="2000" dirty="0" err="1"/>
              <a:t>en</a:t>
            </a:r>
            <a:r>
              <a:rPr lang="en-US" altLang="zh-CN" sz="2000" dirty="0"/>
              <a:t> </a:t>
            </a:r>
            <a:r>
              <a:rPr lang="en-US" altLang="zh-CN" sz="2000" dirty="0" err="1"/>
              <a:t>matière</a:t>
            </a:r>
            <a:r>
              <a:rPr lang="en-US" altLang="zh-CN" sz="2000" dirty="0"/>
              <a:t> de </a:t>
            </a:r>
            <a:r>
              <a:rPr lang="en-US" altLang="zh-CN" sz="2000" dirty="0" err="1"/>
              <a:t>technologie</a:t>
            </a:r>
            <a:r>
              <a:rPr lang="en-US" altLang="zh-CN" sz="2000" dirty="0"/>
              <a:t> – pas de </a:t>
            </a:r>
            <a:r>
              <a:rPr lang="en-US" altLang="zh-CN" sz="2000" dirty="0" err="1"/>
              <a:t>taille</a:t>
            </a:r>
            <a:r>
              <a:rPr lang="en-US" altLang="zh-CN" sz="2000" dirty="0"/>
              <a:t> unique pour tout le monde (encore plus important </a:t>
            </a:r>
            <a:r>
              <a:rPr lang="en-US" altLang="zh-CN" sz="2000" dirty="0" err="1"/>
              <a:t>lors</a:t>
            </a:r>
            <a:r>
              <a:rPr lang="en-US" altLang="zh-CN" sz="2000" dirty="0"/>
              <a:t> de la </a:t>
            </a:r>
            <a:r>
              <a:rPr lang="en-US" altLang="zh-CN" sz="2000" dirty="0" err="1"/>
              <a:t>mise</a:t>
            </a:r>
            <a:r>
              <a:rPr lang="en-US" altLang="zh-CN" sz="2000" dirty="0"/>
              <a:t> à </a:t>
            </a:r>
            <a:r>
              <a:rPr lang="en-US" altLang="zh-CN" sz="2000"/>
              <a:t>l’échelle)</a:t>
            </a:r>
            <a:endParaRPr lang="en-US" altLang="zh-CN" sz="2000" dirty="0"/>
          </a:p>
        </p:txBody>
      </p:sp>
      <p:sp>
        <p:nvSpPr>
          <p:cNvPr id="24" name="Content Placeholder 2"/>
          <p:cNvSpPr>
            <a:spLocks noGrp="1"/>
          </p:cNvSpPr>
          <p:nvPr>
            <p:ph idx="1"/>
          </p:nvPr>
        </p:nvSpPr>
        <p:spPr>
          <a:xfrm>
            <a:off x="150975" y="2176137"/>
            <a:ext cx="11655100" cy="2196758"/>
          </a:xfrm>
        </p:spPr>
        <p:txBody>
          <a:bodyPr>
            <a:normAutofit fontScale="70000" lnSpcReduction="20000"/>
          </a:bodyPr>
          <a:lstStyle/>
          <a:p>
            <a:pPr>
              <a:lnSpc>
                <a:spcPct val="120000"/>
              </a:lnSpc>
              <a:spcBef>
                <a:spcPts val="0"/>
              </a:spcBef>
              <a:buFont typeface="Wingdings" panose="05000000000000000000" pitchFamily="2" charset="2"/>
              <a:buChar char="Ø"/>
            </a:pPr>
            <a:r>
              <a:rPr lang="en-US" altLang="zh-CN" sz="2100" dirty="0">
                <a:solidFill>
                  <a:schemeClr val="accent5"/>
                </a:solidFill>
              </a:rPr>
              <a:t> </a:t>
            </a:r>
            <a:r>
              <a:rPr lang="en-US" altLang="zh-CN" sz="2100" dirty="0" err="1">
                <a:solidFill>
                  <a:schemeClr val="accent5"/>
                </a:solidFill>
              </a:rPr>
              <a:t>Pratiques</a:t>
            </a:r>
            <a:r>
              <a:rPr lang="en-US" altLang="zh-CN" sz="2100" dirty="0">
                <a:solidFill>
                  <a:schemeClr val="accent5"/>
                </a:solidFill>
              </a:rPr>
              <a:t>, attitudes et perceptions</a:t>
            </a:r>
          </a:p>
          <a:p>
            <a:pPr>
              <a:lnSpc>
                <a:spcPct val="120000"/>
              </a:lnSpc>
              <a:spcBef>
                <a:spcPts val="0"/>
              </a:spcBef>
              <a:buFont typeface="Wingdings" panose="05000000000000000000" pitchFamily="2" charset="2"/>
              <a:buChar char="q"/>
            </a:pPr>
            <a:r>
              <a:rPr lang="en-US" altLang="zh-CN" sz="1900" dirty="0" err="1"/>
              <a:t>Enseignants</a:t>
            </a:r>
            <a:endParaRPr lang="en-US" altLang="zh-CN" sz="1900" dirty="0"/>
          </a:p>
          <a:p>
            <a:pPr marL="898525" lvl="1" indent="-182563">
              <a:lnSpc>
                <a:spcPct val="130000"/>
              </a:lnSpc>
              <a:spcBef>
                <a:spcPts val="0"/>
              </a:spcBef>
            </a:pPr>
            <a:r>
              <a:rPr lang="fr-FR" altLang="zh-CN" sz="1900" dirty="0"/>
              <a:t>Opinions favorables par une écrasante majorité malgré les problèmes identifiés (plus de 80% d'enseignants de mathématiques et 95% d'enseignants de sciences)</a:t>
            </a:r>
          </a:p>
          <a:p>
            <a:pPr marL="898525" lvl="1" indent="-182563">
              <a:lnSpc>
                <a:spcPct val="130000"/>
              </a:lnSpc>
              <a:spcBef>
                <a:spcPts val="0"/>
              </a:spcBef>
            </a:pPr>
            <a:r>
              <a:rPr lang="fr-FR" altLang="zh-CN" sz="1900" dirty="0"/>
              <a:t>La majorité des enseignants ayant des opinions négatives sont ceux qui ont moins d'expérience en enseignement (9 ans vs 3 ans)</a:t>
            </a:r>
          </a:p>
          <a:p>
            <a:pPr marL="898525" lvl="1" indent="-182563">
              <a:lnSpc>
                <a:spcPct val="130000"/>
              </a:lnSpc>
              <a:spcBef>
                <a:spcPts val="0"/>
              </a:spcBef>
            </a:pPr>
            <a:r>
              <a:rPr lang="fr-FR" altLang="zh-CN" sz="1900" dirty="0"/>
              <a:t>Une plus grande interaction et participation sont observées comme les caractéristiques les plus importantes que les enseignants soulignent. (aide également à simplifier les matériaux de cours et la préparation)</a:t>
            </a:r>
          </a:p>
          <a:p>
            <a:pPr>
              <a:lnSpc>
                <a:spcPct val="120000"/>
              </a:lnSpc>
              <a:spcBef>
                <a:spcPts val="0"/>
              </a:spcBef>
              <a:buFont typeface="Wingdings" panose="05000000000000000000" pitchFamily="2" charset="2"/>
              <a:buChar char="q"/>
            </a:pPr>
            <a:r>
              <a:rPr lang="en-US" altLang="zh-CN" sz="1900" dirty="0" err="1"/>
              <a:t>Élèves</a:t>
            </a:r>
            <a:endParaRPr lang="en-US" altLang="zh-CN" sz="1900" dirty="0"/>
          </a:p>
          <a:p>
            <a:pPr lvl="1" indent="30163">
              <a:lnSpc>
                <a:spcPct val="120000"/>
              </a:lnSpc>
              <a:spcBef>
                <a:spcPts val="0"/>
              </a:spcBef>
            </a:pPr>
            <a:r>
              <a:rPr lang="en-US" altLang="zh-CN" sz="1900" dirty="0"/>
              <a:t> </a:t>
            </a:r>
            <a:r>
              <a:rPr lang="fr-FR" altLang="zh-CN" sz="1900" dirty="0"/>
              <a:t>Intérêt autodéclaré à  la matière à cause de la participation au programme PSI-PMI </a:t>
            </a:r>
            <a:endParaRPr lang="en-US" altLang="zh-CN" sz="1900" dirty="0"/>
          </a:p>
        </p:txBody>
      </p:sp>
      <p:sp>
        <p:nvSpPr>
          <p:cNvPr id="9" name="Rectangle 8"/>
          <p:cNvSpPr/>
          <p:nvPr/>
        </p:nvSpPr>
        <p:spPr>
          <a:xfrm>
            <a:off x="150975" y="4208414"/>
            <a:ext cx="12041025" cy="1975926"/>
          </a:xfrm>
          <a:prstGeom prst="rect">
            <a:avLst/>
          </a:prstGeom>
        </p:spPr>
        <p:txBody>
          <a:bodyPr wrap="square">
            <a:spAutoFit/>
          </a:bodyPr>
          <a:lstStyle/>
          <a:p>
            <a:pPr>
              <a:lnSpc>
                <a:spcPct val="120000"/>
              </a:lnSpc>
              <a:spcBef>
                <a:spcPts val="0"/>
              </a:spcBef>
              <a:buFont typeface="Wingdings" panose="05000000000000000000" pitchFamily="2" charset="2"/>
              <a:buChar char="Ø"/>
            </a:pPr>
            <a:r>
              <a:rPr lang="en-US" altLang="zh-CN" sz="1600" dirty="0">
                <a:solidFill>
                  <a:schemeClr val="accent5"/>
                </a:solidFill>
              </a:rPr>
              <a:t> </a:t>
            </a:r>
            <a:r>
              <a:rPr lang="en-US" altLang="zh-CN" dirty="0">
                <a:solidFill>
                  <a:schemeClr val="accent5"/>
                </a:solidFill>
              </a:rPr>
              <a:t>Les </a:t>
            </a:r>
            <a:r>
              <a:rPr lang="en-US" altLang="zh-CN" dirty="0" err="1">
                <a:solidFill>
                  <a:schemeClr val="accent5"/>
                </a:solidFill>
              </a:rPr>
              <a:t>résultats</a:t>
            </a:r>
            <a:r>
              <a:rPr lang="en-US" altLang="zh-CN" dirty="0">
                <a:solidFill>
                  <a:schemeClr val="accent5"/>
                </a:solidFill>
              </a:rPr>
              <a:t> </a:t>
            </a:r>
            <a:r>
              <a:rPr lang="en-US" altLang="zh-CN" dirty="0" err="1">
                <a:solidFill>
                  <a:schemeClr val="accent5"/>
                </a:solidFill>
              </a:rPr>
              <a:t>d'apprentissage</a:t>
            </a:r>
            <a:endParaRPr lang="en-US" altLang="zh-CN" dirty="0">
              <a:solidFill>
                <a:schemeClr val="accent5"/>
              </a:solidFill>
            </a:endParaRPr>
          </a:p>
          <a:p>
            <a:pPr lvl="1">
              <a:lnSpc>
                <a:spcPct val="120000"/>
              </a:lnSpc>
              <a:spcBef>
                <a:spcPts val="0"/>
              </a:spcBef>
              <a:buFont typeface="Wingdings" panose="05000000000000000000" pitchFamily="2" charset="2"/>
              <a:buChar char="n"/>
            </a:pPr>
            <a:r>
              <a:rPr lang="en-US" altLang="zh-CN" sz="1400" dirty="0"/>
              <a:t>   </a:t>
            </a:r>
            <a:r>
              <a:rPr lang="fr-FR" altLang="zh-CN" sz="1400" dirty="0"/>
              <a:t>Les étudiants du programme PSI-PMI ont obtenu un score supérieur de 21% à un test de mathématiques par rapport à un groupe d'étudiants comparables non-PSI-PMI provenant d'écoles non-PMI-PMI.</a:t>
            </a:r>
          </a:p>
          <a:p>
            <a:pPr lvl="1">
              <a:lnSpc>
                <a:spcPct val="120000"/>
              </a:lnSpc>
              <a:spcBef>
                <a:spcPts val="0"/>
              </a:spcBef>
              <a:buFont typeface="Wingdings" panose="05000000000000000000" pitchFamily="2" charset="2"/>
              <a:buChar char="n"/>
            </a:pPr>
            <a:r>
              <a:rPr lang="fr-FR" altLang="zh-CN" sz="1400" dirty="0"/>
              <a:t>    Ils ont obtenu des notes à peu près équivalentes à celles d'un groupe comparable d'élèves des mêmes écoles qui ne suivent pas le PSI-PMI</a:t>
            </a:r>
          </a:p>
          <a:p>
            <a:pPr lvl="1">
              <a:lnSpc>
                <a:spcPct val="120000"/>
              </a:lnSpc>
              <a:spcBef>
                <a:spcPts val="0"/>
              </a:spcBef>
              <a:buFont typeface="Wingdings" panose="05000000000000000000" pitchFamily="2" charset="2"/>
              <a:buChar char="n"/>
            </a:pPr>
            <a:r>
              <a:rPr lang="fr-FR" altLang="zh-CN" sz="1400" dirty="0"/>
              <a:t>   Les élèves des écoles PSI-PMI qui n'ont pas suivi le PSI-PMI ont obtenu la même note que les élèves des écoles non-PMI-PSI</a:t>
            </a:r>
          </a:p>
          <a:p>
            <a:pPr marL="742950" lvl="1" indent="-285750">
              <a:lnSpc>
                <a:spcPct val="120000"/>
              </a:lnSpc>
              <a:spcBef>
                <a:spcPts val="0"/>
              </a:spcBef>
              <a:buFont typeface="Wingdings" panose="05000000000000000000" pitchFamily="2" charset="2"/>
              <a:buChar char="q"/>
            </a:pPr>
            <a:r>
              <a:rPr lang="fr-FR" altLang="zh-CN" sz="1400" dirty="0"/>
              <a:t>Qui en profite le plus: l'effet est entièrement impulsé par les élèves qui ont des performances de base plus élevées (meilleure performance dans l'examen de fin d'études GABECE Math-grade) et l'effet ne semble pas provenir de facteurs socioéconomiques</a:t>
            </a:r>
            <a:endParaRPr lang="en-US" altLang="zh-CN" sz="1400" dirty="0"/>
          </a:p>
        </p:txBody>
      </p:sp>
      <p:grpSp>
        <p:nvGrpSpPr>
          <p:cNvPr id="10" name="Group 9"/>
          <p:cNvGrpSpPr/>
          <p:nvPr/>
        </p:nvGrpSpPr>
        <p:grpSpPr>
          <a:xfrm>
            <a:off x="0" y="1259339"/>
            <a:ext cx="5972432" cy="865291"/>
            <a:chOff x="0" y="1259339"/>
            <a:chExt cx="5972432" cy="865291"/>
          </a:xfrm>
        </p:grpSpPr>
        <p:sp>
          <p:nvSpPr>
            <p:cNvPr id="29" name="矩形 21"/>
            <p:cNvSpPr/>
            <p:nvPr/>
          </p:nvSpPr>
          <p:spPr>
            <a:xfrm>
              <a:off x="0" y="1259339"/>
              <a:ext cx="5972432" cy="861649"/>
            </a:xfrm>
            <a:prstGeom prst="rect">
              <a:avLst/>
            </a:prstGeom>
            <a:solidFill>
              <a:schemeClr val="accent6">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36" name="矩形 30"/>
            <p:cNvSpPr/>
            <p:nvPr/>
          </p:nvSpPr>
          <p:spPr>
            <a:xfrm>
              <a:off x="4597637" y="1259339"/>
              <a:ext cx="1374795" cy="865291"/>
            </a:xfrm>
            <a:prstGeom prst="rect">
              <a:avLst/>
            </a:prstGeom>
            <a:solidFill>
              <a:schemeClr val="accent6">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37" name="Freeform 100"/>
            <p:cNvSpPr>
              <a:spLocks noEditPoints="1"/>
            </p:cNvSpPr>
            <p:nvPr/>
          </p:nvSpPr>
          <p:spPr bwMode="auto">
            <a:xfrm>
              <a:off x="4990337" y="1405109"/>
              <a:ext cx="581522" cy="560423"/>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endParaRPr>
            </a:p>
          </p:txBody>
        </p:sp>
        <p:sp>
          <p:nvSpPr>
            <p:cNvPr id="38" name="矩形 24"/>
            <p:cNvSpPr/>
            <p:nvPr/>
          </p:nvSpPr>
          <p:spPr>
            <a:xfrm>
              <a:off x="46181" y="1391555"/>
              <a:ext cx="4301845" cy="574901"/>
            </a:xfrm>
            <a:prstGeom prst="rect">
              <a:avLst/>
            </a:prstGeom>
          </p:spPr>
          <p:txBody>
            <a:bodyPr wrap="square">
              <a:spAutoFit/>
            </a:bodyPr>
            <a:lstStyle/>
            <a:p>
              <a:pPr algn="ctr">
                <a:lnSpc>
                  <a:spcPct val="120000"/>
                </a:lnSpc>
                <a:spcBef>
                  <a:spcPts val="0"/>
                </a:spcBef>
              </a:pPr>
              <a:r>
                <a:rPr lang="en-US" altLang="zh-CN" sz="2800" b="1" dirty="0" err="1">
                  <a:solidFill>
                    <a:schemeClr val="bg1"/>
                  </a:solidFill>
                </a:rPr>
                <a:t>Qu'est-ce</a:t>
              </a:r>
              <a:r>
                <a:rPr lang="en-US" altLang="zh-CN" sz="2800" b="1" dirty="0">
                  <a:solidFill>
                    <a:schemeClr val="bg1"/>
                  </a:solidFill>
                </a:rPr>
                <a:t> </a:t>
              </a:r>
              <a:r>
                <a:rPr lang="en-US" altLang="zh-CN" sz="2800" b="1" dirty="0" err="1">
                  <a:solidFill>
                    <a:schemeClr val="bg1"/>
                  </a:solidFill>
                </a:rPr>
                <a:t>qu'on</a:t>
              </a:r>
              <a:r>
                <a:rPr lang="en-US" altLang="zh-CN" sz="2800" b="1" dirty="0">
                  <a:solidFill>
                    <a:schemeClr val="bg1"/>
                  </a:solidFill>
                </a:rPr>
                <a:t> a </a:t>
              </a:r>
              <a:r>
                <a:rPr lang="en-US" altLang="zh-CN" sz="2800" b="1" dirty="0" err="1">
                  <a:solidFill>
                    <a:schemeClr val="bg1"/>
                  </a:solidFill>
                </a:rPr>
                <a:t>trouvé</a:t>
              </a:r>
              <a:r>
                <a:rPr lang="en-US" altLang="zh-CN" sz="2800" b="1" dirty="0">
                  <a:solidFill>
                    <a:schemeClr val="bg1"/>
                  </a:solidFill>
                </a:rPr>
                <a:t>?</a:t>
              </a:r>
            </a:p>
          </p:txBody>
        </p:sp>
      </p:grpSp>
    </p:spTree>
    <p:extLst>
      <p:ext uri="{BB962C8B-B14F-4D97-AF65-F5344CB8AC3E}">
        <p14:creationId xmlns:p14="http://schemas.microsoft.com/office/powerpoint/2010/main" val="31425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 calcmode="lin" valueType="num">
                                      <p:cBhvr additive="base">
                                        <p:cTn id="17" dur="500" fill="hold"/>
                                        <p:tgtEl>
                                          <p:spTgt spid="24">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4">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 calcmode="lin" valueType="num">
                                      <p:cBhvr additive="base">
                                        <p:cTn id="21" dur="500" fill="hold"/>
                                        <p:tgtEl>
                                          <p:spTgt spid="24">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4">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4">
                                            <p:txEl>
                                              <p:pRg st="3" end="3"/>
                                            </p:txEl>
                                          </p:spTgt>
                                        </p:tgtEl>
                                        <p:attrNameLst>
                                          <p:attrName>style.visibility</p:attrName>
                                        </p:attrNameLst>
                                      </p:cBhvr>
                                      <p:to>
                                        <p:strVal val="visible"/>
                                      </p:to>
                                    </p:set>
                                    <p:anim calcmode="lin" valueType="num">
                                      <p:cBhvr additive="base">
                                        <p:cTn id="25" dur="500" fill="hold"/>
                                        <p:tgtEl>
                                          <p:spTgt spid="2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4">
                                            <p:txEl>
                                              <p:pRg st="4" end="4"/>
                                            </p:txEl>
                                          </p:spTgt>
                                        </p:tgtEl>
                                        <p:attrNameLst>
                                          <p:attrName>style.visibility</p:attrName>
                                        </p:attrNameLst>
                                      </p:cBhvr>
                                      <p:to>
                                        <p:strVal val="visible"/>
                                      </p:to>
                                    </p:set>
                                    <p:anim calcmode="lin" valueType="num">
                                      <p:cBhvr additive="base">
                                        <p:cTn id="29" dur="500" fill="hold"/>
                                        <p:tgtEl>
                                          <p:spTgt spid="24">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4">
                                            <p:txEl>
                                              <p:pRg st="5" end="5"/>
                                            </p:txEl>
                                          </p:spTgt>
                                        </p:tgtEl>
                                        <p:attrNameLst>
                                          <p:attrName>style.visibility</p:attrName>
                                        </p:attrNameLst>
                                      </p:cBhvr>
                                      <p:to>
                                        <p:strVal val="visible"/>
                                      </p:to>
                                    </p:set>
                                    <p:anim calcmode="lin" valueType="num">
                                      <p:cBhvr additive="base">
                                        <p:cTn id="35" dur="500" fill="hold"/>
                                        <p:tgtEl>
                                          <p:spTgt spid="24">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4">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4">
                                            <p:txEl>
                                              <p:pRg st="6" end="6"/>
                                            </p:txEl>
                                          </p:spTgt>
                                        </p:tgtEl>
                                        <p:attrNameLst>
                                          <p:attrName>style.visibility</p:attrName>
                                        </p:attrNameLst>
                                      </p:cBhvr>
                                      <p:to>
                                        <p:strVal val="visible"/>
                                      </p:to>
                                    </p:set>
                                    <p:anim calcmode="lin" valueType="num">
                                      <p:cBhvr additive="base">
                                        <p:cTn id="39" dur="500" fill="hold"/>
                                        <p:tgtEl>
                                          <p:spTgt spid="24">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949940" y="0"/>
            <a:ext cx="1242060" cy="11772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4" descr="Image result for world bank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388" y="6323211"/>
            <a:ext cx="2268622" cy="46947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971973" y="1313138"/>
            <a:ext cx="6219568" cy="4277582"/>
            <a:chOff x="5972432" y="1313138"/>
            <a:chExt cx="6219568" cy="4277582"/>
          </a:xfrm>
        </p:grpSpPr>
        <p:grpSp>
          <p:nvGrpSpPr>
            <p:cNvPr id="10" name="Group 9"/>
            <p:cNvGrpSpPr/>
            <p:nvPr/>
          </p:nvGrpSpPr>
          <p:grpSpPr>
            <a:xfrm>
              <a:off x="5972432" y="1313138"/>
              <a:ext cx="6219568" cy="861649"/>
              <a:chOff x="5972432" y="1313138"/>
              <a:chExt cx="6219568" cy="861649"/>
            </a:xfrm>
          </p:grpSpPr>
          <p:sp>
            <p:nvSpPr>
              <p:cNvPr id="5" name="矩形 22"/>
              <p:cNvSpPr/>
              <p:nvPr/>
            </p:nvSpPr>
            <p:spPr>
              <a:xfrm>
                <a:off x="5972432" y="1313138"/>
                <a:ext cx="6219568" cy="861649"/>
              </a:xfrm>
              <a:prstGeom prst="rect">
                <a:avLst/>
              </a:prstGeom>
              <a:solidFill>
                <a:schemeClr val="accent6">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6" name="矩形 23"/>
              <p:cNvSpPr/>
              <p:nvPr/>
            </p:nvSpPr>
            <p:spPr>
              <a:xfrm>
                <a:off x="5972432" y="1313138"/>
                <a:ext cx="1331088" cy="861649"/>
              </a:xfrm>
              <a:prstGeom prst="rect">
                <a:avLst/>
              </a:prstGeom>
              <a:solidFill>
                <a:schemeClr val="accent6">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grpSp>
            <p:nvGrpSpPr>
              <p:cNvPr id="17" name="组合 34"/>
              <p:cNvGrpSpPr/>
              <p:nvPr/>
            </p:nvGrpSpPr>
            <p:grpSpPr>
              <a:xfrm>
                <a:off x="6341860" y="1576157"/>
                <a:ext cx="591773" cy="335610"/>
                <a:chOff x="1754188" y="3605213"/>
                <a:chExt cx="358775" cy="314325"/>
              </a:xfrm>
            </p:grpSpPr>
            <p:sp>
              <p:nvSpPr>
                <p:cNvPr id="18" name="AutoShape 103"/>
                <p:cNvSpPr/>
                <p:nvPr/>
              </p:nvSpPr>
              <p:spPr bwMode="auto">
                <a:xfrm>
                  <a:off x="1811338" y="3660775"/>
                  <a:ext cx="128587" cy="84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sp>
              <p:nvSpPr>
                <p:cNvPr id="19" name="AutoShape 104"/>
                <p:cNvSpPr/>
                <p:nvPr/>
              </p:nvSpPr>
              <p:spPr bwMode="auto">
                <a:xfrm>
                  <a:off x="1754188" y="3605213"/>
                  <a:ext cx="358775" cy="314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sp>
            <p:nvSpPr>
              <p:cNvPr id="25" name="矩形 24"/>
              <p:cNvSpPr/>
              <p:nvPr/>
            </p:nvSpPr>
            <p:spPr>
              <a:xfrm>
                <a:off x="7596837" y="1402720"/>
                <a:ext cx="4301845" cy="609398"/>
              </a:xfrm>
              <a:prstGeom prst="rect">
                <a:avLst/>
              </a:prstGeom>
            </p:spPr>
            <p:txBody>
              <a:bodyPr wrap="square">
                <a:spAutoFit/>
              </a:bodyPr>
              <a:lstStyle/>
              <a:p>
                <a:pPr algn="ctr">
                  <a:lnSpc>
                    <a:spcPct val="120000"/>
                  </a:lnSpc>
                  <a:spcBef>
                    <a:spcPts val="0"/>
                  </a:spcBef>
                </a:pPr>
                <a:r>
                  <a:rPr lang="fr-FR" altLang="zh-CN" sz="2800" b="1" dirty="0">
                    <a:solidFill>
                      <a:schemeClr val="bg1"/>
                    </a:solidFill>
                  </a:rPr>
                  <a:t>Ce qui peut être fait</a:t>
                </a:r>
              </a:p>
            </p:txBody>
          </p:sp>
        </p:grpSp>
        <p:sp>
          <p:nvSpPr>
            <p:cNvPr id="26" name="Rectangle 25"/>
            <p:cNvSpPr/>
            <p:nvPr/>
          </p:nvSpPr>
          <p:spPr>
            <a:xfrm>
              <a:off x="6018613" y="2339381"/>
              <a:ext cx="6039002" cy="3251339"/>
            </a:xfrm>
            <a:prstGeom prst="rect">
              <a:avLst/>
            </a:prstGeom>
          </p:spPr>
          <p:txBody>
            <a:bodyPr wrap="square">
              <a:spAutoFit/>
            </a:bodyPr>
            <a:lstStyle/>
            <a:p>
              <a:pPr marL="358775" lvl="1" indent="-358775">
                <a:lnSpc>
                  <a:spcPct val="120000"/>
                </a:lnSpc>
                <a:spcBef>
                  <a:spcPts val="0"/>
                </a:spcBef>
                <a:buFont typeface="Wingdings" panose="05000000000000000000" pitchFamily="2" charset="2"/>
                <a:buChar char="ü"/>
              </a:pPr>
              <a:r>
                <a:rPr lang="fr-FR" altLang="zh-CN" dirty="0"/>
                <a:t>Sachez que tous les résultats indiquent que le programme profite surtout aux élèves les plus performants et peut être préjudiciable aux élèves les moins performants (nécessité d'identifier les causes de la mise en œuvre, en particulier avec les enseignants)</a:t>
              </a:r>
            </a:p>
            <a:p>
              <a:pPr marL="358775" lvl="1" indent="-358775">
                <a:lnSpc>
                  <a:spcPct val="120000"/>
                </a:lnSpc>
                <a:spcBef>
                  <a:spcPts val="0"/>
                </a:spcBef>
                <a:buFont typeface="Wingdings" panose="05000000000000000000" pitchFamily="2" charset="2"/>
                <a:buChar char="ü"/>
              </a:pPr>
              <a:endParaRPr lang="fr-FR" altLang="zh-CN" dirty="0"/>
            </a:p>
            <a:p>
              <a:pPr marL="358775" lvl="1" indent="-358775">
                <a:lnSpc>
                  <a:spcPct val="120000"/>
                </a:lnSpc>
                <a:spcBef>
                  <a:spcPts val="0"/>
                </a:spcBef>
                <a:buFont typeface="Wingdings" panose="05000000000000000000" pitchFamily="2" charset="2"/>
                <a:buChar char="ü"/>
              </a:pPr>
              <a:r>
                <a:rPr lang="fr-FR" altLang="zh-CN" dirty="0"/>
                <a:t>Concevoir des programmes pilotes pour que vous puissiez en tirer des leçons (échantillonnage, etc.)</a:t>
              </a:r>
              <a:endParaRPr lang="en-US" altLang="zh-CN" dirty="0"/>
            </a:p>
            <a:p>
              <a:pPr marL="0" lvl="1">
                <a:lnSpc>
                  <a:spcPct val="120000"/>
                </a:lnSpc>
                <a:spcBef>
                  <a:spcPts val="0"/>
                </a:spcBef>
              </a:pPr>
              <a:endParaRPr lang="en-US" altLang="zh-CN" sz="1400" dirty="0"/>
            </a:p>
            <a:p>
              <a:pPr marL="0" lvl="1">
                <a:lnSpc>
                  <a:spcPct val="120000"/>
                </a:lnSpc>
                <a:spcBef>
                  <a:spcPts val="0"/>
                </a:spcBef>
              </a:pPr>
              <a:endParaRPr lang="en-US" altLang="zh-CN" sz="1400" dirty="0"/>
            </a:p>
          </p:txBody>
        </p:sp>
      </p:grpSp>
      <p:grpSp>
        <p:nvGrpSpPr>
          <p:cNvPr id="9" name="Group 8"/>
          <p:cNvGrpSpPr/>
          <p:nvPr/>
        </p:nvGrpSpPr>
        <p:grpSpPr>
          <a:xfrm>
            <a:off x="-459" y="1313138"/>
            <a:ext cx="6019072" cy="2694392"/>
            <a:chOff x="-459" y="1313138"/>
            <a:chExt cx="6019072" cy="2694392"/>
          </a:xfrm>
        </p:grpSpPr>
        <p:sp>
          <p:nvSpPr>
            <p:cNvPr id="24" name="Rectangle 23"/>
            <p:cNvSpPr/>
            <p:nvPr/>
          </p:nvSpPr>
          <p:spPr>
            <a:xfrm>
              <a:off x="97388" y="2253204"/>
              <a:ext cx="4862557" cy="1754326"/>
            </a:xfrm>
            <a:prstGeom prst="rect">
              <a:avLst/>
            </a:prstGeom>
          </p:spPr>
          <p:txBody>
            <a:bodyPr wrap="square">
              <a:spAutoFit/>
            </a:bodyPr>
            <a:lstStyle/>
            <a:p>
              <a:pPr marL="358775" lvl="2" indent="-358775">
                <a:lnSpc>
                  <a:spcPct val="120000"/>
                </a:lnSpc>
                <a:spcBef>
                  <a:spcPts val="0"/>
                </a:spcBef>
                <a:buFont typeface="Wingdings" panose="05000000000000000000" pitchFamily="2" charset="2"/>
                <a:buChar char="Ø"/>
              </a:pPr>
              <a:r>
                <a:rPr lang="fr-FR" altLang="zh-CN" dirty="0"/>
                <a:t>Confirmer les résultats d'impact avec WASSCE</a:t>
              </a:r>
            </a:p>
            <a:p>
              <a:pPr marL="358775" lvl="2" indent="-358775">
                <a:lnSpc>
                  <a:spcPct val="120000"/>
                </a:lnSpc>
                <a:spcBef>
                  <a:spcPts val="0"/>
                </a:spcBef>
                <a:buFont typeface="Wingdings" panose="05000000000000000000" pitchFamily="2" charset="2"/>
                <a:buChar char="Ø"/>
              </a:pPr>
              <a:endParaRPr lang="fr-FR" altLang="zh-CN" dirty="0"/>
            </a:p>
            <a:p>
              <a:pPr marL="358775" lvl="2" indent="-358775">
                <a:lnSpc>
                  <a:spcPct val="120000"/>
                </a:lnSpc>
                <a:spcBef>
                  <a:spcPts val="0"/>
                </a:spcBef>
                <a:buFont typeface="Wingdings" panose="05000000000000000000" pitchFamily="2" charset="2"/>
                <a:buChar char="Ø"/>
              </a:pPr>
              <a:r>
                <a:rPr lang="fr-FR" altLang="zh-CN" dirty="0"/>
                <a:t>Évaluer pourquoi le programme profite uniquement aux élèves performants et que peut-on y apporter?</a:t>
              </a:r>
              <a:endParaRPr lang="en-US" altLang="zh-CN" dirty="0"/>
            </a:p>
          </p:txBody>
        </p:sp>
        <p:grpSp>
          <p:nvGrpSpPr>
            <p:cNvPr id="8" name="Group 7"/>
            <p:cNvGrpSpPr/>
            <p:nvPr/>
          </p:nvGrpSpPr>
          <p:grpSpPr>
            <a:xfrm>
              <a:off x="-459" y="1313138"/>
              <a:ext cx="6019072" cy="861649"/>
              <a:chOff x="-459" y="1313138"/>
              <a:chExt cx="6019072" cy="861649"/>
            </a:xfrm>
          </p:grpSpPr>
          <p:sp>
            <p:nvSpPr>
              <p:cNvPr id="4" name="矩形 21"/>
              <p:cNvSpPr/>
              <p:nvPr/>
            </p:nvSpPr>
            <p:spPr>
              <a:xfrm>
                <a:off x="-459" y="1313138"/>
                <a:ext cx="5972432" cy="861649"/>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7" name="矩形 24"/>
              <p:cNvSpPr/>
              <p:nvPr/>
            </p:nvSpPr>
            <p:spPr>
              <a:xfrm>
                <a:off x="46181" y="1391555"/>
                <a:ext cx="4301845" cy="574901"/>
              </a:xfrm>
              <a:prstGeom prst="rect">
                <a:avLst/>
              </a:prstGeom>
              <a:solidFill>
                <a:schemeClr val="accent5">
                  <a:lumMod val="75000"/>
                </a:schemeClr>
              </a:solidFill>
            </p:spPr>
            <p:txBody>
              <a:bodyPr wrap="square">
                <a:spAutoFit/>
              </a:bodyPr>
              <a:lstStyle/>
              <a:p>
                <a:pPr algn="ctr">
                  <a:lnSpc>
                    <a:spcPct val="120000"/>
                  </a:lnSpc>
                  <a:spcBef>
                    <a:spcPts val="0"/>
                  </a:spcBef>
                </a:pPr>
                <a:r>
                  <a:rPr lang="en-US" altLang="zh-CN" sz="2800" b="1" dirty="0" err="1">
                    <a:solidFill>
                      <a:schemeClr val="bg1"/>
                    </a:solidFill>
                  </a:rPr>
                  <a:t>Prochaines</a:t>
                </a:r>
                <a:r>
                  <a:rPr lang="en-US" altLang="zh-CN" sz="2800" b="1" dirty="0">
                    <a:solidFill>
                      <a:schemeClr val="bg1"/>
                    </a:solidFill>
                  </a:rPr>
                  <a:t> </a:t>
                </a:r>
                <a:r>
                  <a:rPr lang="en-US" altLang="zh-CN" sz="2800" b="1" dirty="0" err="1">
                    <a:solidFill>
                      <a:schemeClr val="bg1"/>
                    </a:solidFill>
                  </a:rPr>
                  <a:t>étapes</a:t>
                </a:r>
                <a:endParaRPr lang="en-US" altLang="zh-CN" sz="2800" b="1" dirty="0">
                  <a:solidFill>
                    <a:schemeClr val="bg1"/>
                  </a:solidFill>
                </a:endParaRPr>
              </a:p>
            </p:txBody>
          </p:sp>
          <p:sp>
            <p:nvSpPr>
              <p:cNvPr id="13" name="矩形 30"/>
              <p:cNvSpPr/>
              <p:nvPr/>
            </p:nvSpPr>
            <p:spPr>
              <a:xfrm>
                <a:off x="4687525" y="1313138"/>
                <a:ext cx="1331088" cy="861649"/>
              </a:xfrm>
              <a:prstGeom prst="rect">
                <a:avLst/>
              </a:prstGeom>
              <a:solidFill>
                <a:schemeClr val="accent5">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Light"/>
                  <a:ea typeface="华文细黑" panose="02010600040101010101" pitchFamily="2" charset="-122"/>
                  <a:cs typeface="+mn-cs"/>
                </a:endParaRPr>
              </a:p>
            </p:txBody>
          </p:sp>
          <p:sp>
            <p:nvSpPr>
              <p:cNvPr id="23" name="AutoShape 126"/>
              <p:cNvSpPr/>
              <p:nvPr/>
            </p:nvSpPr>
            <p:spPr bwMode="auto">
              <a:xfrm>
                <a:off x="5212913" y="1492217"/>
                <a:ext cx="466201" cy="46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ysClr val="window" lastClr="FFFFFF"/>
              </a:solidFill>
              <a:ln>
                <a:noFill/>
              </a:ln>
              <a:effectLst/>
            </p:spPr>
            <p:txBody>
              <a:bodyPr lIns="19050" tIns="19050" rIns="19050" bIns="19050"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华文细黑" panose="02010600040101010101" pitchFamily="2" charset="-122"/>
                  <a:sym typeface="Gill Sans" charset="0"/>
                </a:endParaRPr>
              </a:p>
            </p:txBody>
          </p:sp>
        </p:grpSp>
      </p:grpSp>
      <p:sp>
        <p:nvSpPr>
          <p:cNvPr id="27" name="Title 1"/>
          <p:cNvSpPr>
            <a:spLocks noGrp="1"/>
          </p:cNvSpPr>
          <p:nvPr>
            <p:ph type="title"/>
          </p:nvPr>
        </p:nvSpPr>
        <p:spPr>
          <a:xfrm>
            <a:off x="0" y="0"/>
            <a:ext cx="10949940" cy="1177290"/>
          </a:xfrm>
        </p:spPr>
        <p:txBody>
          <a:bodyPr>
            <a:normAutofit/>
          </a:bodyPr>
          <a:lstStyle/>
          <a:p>
            <a:r>
              <a:rPr lang="en-US" altLang="zh-CN" sz="4000" b="1" dirty="0"/>
              <a:t>3. Impact et </a:t>
            </a:r>
            <a:r>
              <a:rPr lang="en-US" altLang="zh-CN" sz="4000" b="1" dirty="0" err="1"/>
              <a:t>moteurs</a:t>
            </a:r>
            <a:r>
              <a:rPr lang="en-US" altLang="zh-CN" sz="4000" b="1" dirty="0"/>
              <a:t> </a:t>
            </a:r>
            <a:r>
              <a:rPr lang="en-US" altLang="zh-CN" sz="4000" b="1" dirty="0" err="1"/>
              <a:t>d’impact</a:t>
            </a:r>
            <a:endParaRPr lang="zh-CN" altLang="en-US" sz="4000" dirty="0">
              <a:solidFill>
                <a:schemeClr val="tx1">
                  <a:lumMod val="75000"/>
                  <a:lumOff val="25000"/>
                </a:schemeClr>
              </a:solidFill>
            </a:endParaRPr>
          </a:p>
        </p:txBody>
      </p:sp>
    </p:spTree>
    <p:extLst>
      <p:ext uri="{BB962C8B-B14F-4D97-AF65-F5344CB8AC3E}">
        <p14:creationId xmlns:p14="http://schemas.microsoft.com/office/powerpoint/2010/main" val="22718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1373</Words>
  <Application>Microsoft Office PowerPoint</Application>
  <PresentationFormat>Widescreen</PresentationFormat>
  <Paragraphs>158</Paragraphs>
  <Slides>12</Slides>
  <Notes>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12</vt:i4>
      </vt:variant>
    </vt:vector>
  </HeadingPairs>
  <TitlesOfParts>
    <vt:vector size="29" baseType="lpstr">
      <vt:lpstr>宋体</vt:lpstr>
      <vt:lpstr>微软雅黑 Light</vt:lpstr>
      <vt:lpstr>Arial</vt:lpstr>
      <vt:lpstr>Calibri</vt:lpstr>
      <vt:lpstr>Calibri Light</vt:lpstr>
      <vt:lpstr>DokChampa</vt:lpstr>
      <vt:lpstr>Gill Sans</vt:lpstr>
      <vt:lpstr>Hiragino Sans GB W6</vt:lpstr>
      <vt:lpstr>Impact</vt:lpstr>
      <vt:lpstr>Open Sans Light</vt:lpstr>
      <vt:lpstr>华文细黑</vt:lpstr>
      <vt:lpstr>Tahoma</vt:lpstr>
      <vt:lpstr>Times New Roman</vt:lpstr>
      <vt:lpstr>Wingdings</vt:lpstr>
      <vt:lpstr>时尚中黑简体</vt:lpstr>
      <vt:lpstr>造字工房文研（非商用）常规体</vt:lpstr>
      <vt:lpstr>Office Theme</vt:lpstr>
      <vt:lpstr>PowerPoint Presentation</vt:lpstr>
      <vt:lpstr>Contexte: PSI-PMI en Gambie et cette étude</vt:lpstr>
      <vt:lpstr>Aperçu de cette présentation  Trois séries de questions explorées</vt:lpstr>
      <vt:lpstr>1. Design et contenu</vt:lpstr>
      <vt:lpstr>1. Design et contenu</vt:lpstr>
      <vt:lpstr>2. La mise en œuvre et ses défis</vt:lpstr>
      <vt:lpstr>2. La mise en œuvre et ses défis</vt:lpstr>
      <vt:lpstr>3. Impact et moteurs d’impact</vt:lpstr>
      <vt:lpstr>3. Impact et moteurs d’impact</vt:lpstr>
      <vt:lpstr>Principales informations et recommandations</vt:lpstr>
      <vt:lpstr>Annexe 1: Impact hétérogène du PSI-PMI</vt:lpstr>
      <vt:lpstr>Annexe 2: Écoles du programme PSI-PMI en Gambie</vt:lpstr>
    </vt:vector>
  </TitlesOfParts>
  <Company>THOMSON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 Yanbin</dc:creator>
  <cp:lastModifiedBy>Santamaria, David</cp:lastModifiedBy>
  <cp:revision>117</cp:revision>
  <dcterms:created xsi:type="dcterms:W3CDTF">2018-05-27T16:59:48Z</dcterms:created>
  <dcterms:modified xsi:type="dcterms:W3CDTF">2018-06-05T19:52:57Z</dcterms:modified>
</cp:coreProperties>
</file>