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1" r:id="rId2"/>
    <p:sldId id="257" r:id="rId3"/>
    <p:sldId id="259" r:id="rId4"/>
    <p:sldId id="258" r:id="rId5"/>
    <p:sldId id="263"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E6563E-FD07-4584-9586-372CEABBF367}" type="datetimeFigureOut">
              <a:rPr lang="fr-FR" smtClean="0"/>
              <a:pPr/>
              <a:t>05/06/2018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6DBA36-CFCB-4156-9928-A29D21502402}"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B2DA009-04DB-4C7D-B73F-D4CD8DE32284}"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3996418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714927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3887615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879886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294112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1882238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3928848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1915096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3849742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3158259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A92F747-AE10-44DB-8266-5E17AFB478CB}" type="datetimeFigureOut">
              <a:rPr lang="fr-FR" smtClean="0"/>
              <a:pPr/>
              <a:t>05/06/2018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95026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2F747-AE10-44DB-8266-5E17AFB478CB}" type="datetimeFigureOut">
              <a:rPr lang="fr-FR" smtClean="0"/>
              <a:pPr/>
              <a:t>05/06/2018</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F79FED-3081-4CC7-8A8F-449A96AF8BD6}" type="slidenum">
              <a:rPr lang="fr-FR" smtClean="0"/>
              <a:pPr/>
              <a:t>‹#›</a:t>
            </a:fld>
            <a:endParaRPr lang="fr-FR" dirty="0"/>
          </a:p>
        </p:txBody>
      </p:sp>
    </p:spTree>
    <p:extLst>
      <p:ext uri="{BB962C8B-B14F-4D97-AF65-F5344CB8AC3E}">
        <p14:creationId xmlns:p14="http://schemas.microsoft.com/office/powerpoint/2010/main" val="2594650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 descr="MS4SSA"/>
          <p:cNvPicPr/>
          <p:nvPr/>
        </p:nvPicPr>
        <p:blipFill>
          <a:blip r:embed="rId3">
            <a:extLst>
              <a:ext uri="{28A0092B-C50C-407E-A947-70E740481C1C}">
                <a14:useLocalDpi xmlns:a14="http://schemas.microsoft.com/office/drawing/2010/main" val="0"/>
              </a:ext>
            </a:extLst>
          </a:blip>
          <a:srcRect/>
          <a:stretch>
            <a:fillRect/>
          </a:stretch>
        </p:blipFill>
        <p:spPr bwMode="auto">
          <a:xfrm>
            <a:off x="1571605" y="142876"/>
            <a:ext cx="2143139" cy="2143116"/>
          </a:xfrm>
          <a:prstGeom prst="rect">
            <a:avLst/>
          </a:prstGeom>
          <a:noFill/>
          <a:ln>
            <a:noFill/>
          </a:ln>
        </p:spPr>
      </p:pic>
      <p:sp>
        <p:nvSpPr>
          <p:cNvPr id="2052" name="AutoShape 4" descr="Résultats de recherche d'images"/>
          <p:cNvSpPr>
            <a:spLocks noChangeAspect="1" noChangeArrowheads="1"/>
          </p:cNvSpPr>
          <p:nvPr/>
        </p:nvSpPr>
        <p:spPr bwMode="auto">
          <a:xfrm>
            <a:off x="155575" y="-2560638"/>
            <a:ext cx="8001000" cy="53340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056" name="Picture 8" descr="Drapeau"/>
          <p:cNvPicPr>
            <a:picLocks noChangeAspect="1" noChangeArrowheads="1"/>
          </p:cNvPicPr>
          <p:nvPr/>
        </p:nvPicPr>
        <p:blipFill>
          <a:blip r:embed="rId4"/>
          <a:srcRect/>
          <a:stretch>
            <a:fillRect/>
          </a:stretch>
        </p:blipFill>
        <p:spPr bwMode="auto">
          <a:xfrm>
            <a:off x="4500562" y="5472349"/>
            <a:ext cx="1119188" cy="742734"/>
          </a:xfrm>
          <a:prstGeom prst="rect">
            <a:avLst/>
          </a:prstGeom>
          <a:noFill/>
        </p:spPr>
      </p:pic>
      <p:sp>
        <p:nvSpPr>
          <p:cNvPr id="10" name="ZoneTexte 9"/>
          <p:cNvSpPr txBox="1"/>
          <p:nvPr/>
        </p:nvSpPr>
        <p:spPr>
          <a:xfrm>
            <a:off x="4357686" y="4552954"/>
            <a:ext cx="4786346" cy="369332"/>
          </a:xfrm>
          <a:prstGeom prst="rect">
            <a:avLst/>
          </a:prstGeom>
          <a:noFill/>
        </p:spPr>
        <p:txBody>
          <a:bodyPr wrap="square" rtlCol="0">
            <a:spAutoFit/>
          </a:bodyPr>
          <a:lstStyle/>
          <a:p>
            <a:r>
              <a:rPr lang="fr-FR" b="1" dirty="0" smtClean="0">
                <a:solidFill>
                  <a:srgbClr val="C00000"/>
                </a:solidFill>
              </a:rPr>
              <a:t>      Benin                  Burkina Faso            </a:t>
            </a:r>
            <a:r>
              <a:rPr lang="fr-FR" b="1" dirty="0" err="1" smtClean="0">
                <a:solidFill>
                  <a:srgbClr val="C00000"/>
                </a:solidFill>
              </a:rPr>
              <a:t>Guinea</a:t>
            </a:r>
            <a:endParaRPr lang="fr-FR" b="1" dirty="0" smtClean="0">
              <a:solidFill>
                <a:srgbClr val="C00000"/>
              </a:solidFill>
            </a:endParaRPr>
          </a:p>
        </p:txBody>
      </p:sp>
      <p:pic>
        <p:nvPicPr>
          <p:cNvPr id="2062" name="Picture 14" descr="Drapeau"/>
          <p:cNvPicPr>
            <a:picLocks noChangeAspect="1" noChangeArrowheads="1"/>
          </p:cNvPicPr>
          <p:nvPr/>
        </p:nvPicPr>
        <p:blipFill>
          <a:blip r:embed="rId5"/>
          <a:srcRect/>
          <a:stretch>
            <a:fillRect/>
          </a:stretch>
        </p:blipFill>
        <p:spPr bwMode="auto">
          <a:xfrm>
            <a:off x="6099513" y="5500702"/>
            <a:ext cx="1163311" cy="719138"/>
          </a:xfrm>
          <a:prstGeom prst="rect">
            <a:avLst/>
          </a:prstGeom>
          <a:noFill/>
        </p:spPr>
      </p:pic>
      <p:pic>
        <p:nvPicPr>
          <p:cNvPr id="2064" name="Picture 16" descr="Drapeau"/>
          <p:cNvPicPr>
            <a:picLocks noChangeAspect="1" noChangeArrowheads="1"/>
          </p:cNvPicPr>
          <p:nvPr/>
        </p:nvPicPr>
        <p:blipFill>
          <a:blip r:embed="rId6"/>
          <a:srcRect/>
          <a:stretch>
            <a:fillRect/>
          </a:stretch>
        </p:blipFill>
        <p:spPr bwMode="auto">
          <a:xfrm>
            <a:off x="7929586" y="3898572"/>
            <a:ext cx="1143008" cy="695325"/>
          </a:xfrm>
          <a:prstGeom prst="rect">
            <a:avLst/>
          </a:prstGeom>
          <a:noFill/>
        </p:spPr>
      </p:pic>
      <p:sp>
        <p:nvSpPr>
          <p:cNvPr id="16" name="ZoneTexte 15"/>
          <p:cNvSpPr txBox="1"/>
          <p:nvPr/>
        </p:nvSpPr>
        <p:spPr>
          <a:xfrm>
            <a:off x="4286280" y="6274378"/>
            <a:ext cx="4786314" cy="369332"/>
          </a:xfrm>
          <a:prstGeom prst="rect">
            <a:avLst/>
          </a:prstGeom>
          <a:noFill/>
        </p:spPr>
        <p:txBody>
          <a:bodyPr wrap="square" rtlCol="0">
            <a:spAutoFit/>
          </a:bodyPr>
          <a:lstStyle/>
          <a:p>
            <a:r>
              <a:rPr lang="fr-FR" b="1" dirty="0" smtClean="0">
                <a:solidFill>
                  <a:srgbClr val="C00000"/>
                </a:solidFill>
              </a:rPr>
              <a:t>      </a:t>
            </a:r>
            <a:r>
              <a:rPr lang="fr-FR" b="1" dirty="0" err="1" smtClean="0">
                <a:solidFill>
                  <a:srgbClr val="C00000"/>
                </a:solidFill>
              </a:rPr>
              <a:t>Mauritania</a:t>
            </a:r>
            <a:r>
              <a:rPr lang="fr-FR" b="1" dirty="0" smtClean="0">
                <a:solidFill>
                  <a:srgbClr val="C00000"/>
                </a:solidFill>
              </a:rPr>
              <a:t>                 Togo                   Niger</a:t>
            </a:r>
          </a:p>
        </p:txBody>
      </p:sp>
      <p:pic>
        <p:nvPicPr>
          <p:cNvPr id="2066" name="Picture 18" descr="Drapeau"/>
          <p:cNvPicPr>
            <a:picLocks noChangeAspect="1" noChangeArrowheads="1"/>
          </p:cNvPicPr>
          <p:nvPr/>
        </p:nvPicPr>
        <p:blipFill>
          <a:blip r:embed="rId7"/>
          <a:srcRect/>
          <a:stretch>
            <a:fillRect/>
          </a:stretch>
        </p:blipFill>
        <p:spPr bwMode="auto">
          <a:xfrm>
            <a:off x="4714876" y="3910011"/>
            <a:ext cx="1047750" cy="695325"/>
          </a:xfrm>
          <a:prstGeom prst="rect">
            <a:avLst/>
          </a:prstGeom>
          <a:noFill/>
        </p:spPr>
      </p:pic>
      <p:pic>
        <p:nvPicPr>
          <p:cNvPr id="2070" name="Picture 22" descr="Drapeau"/>
          <p:cNvPicPr>
            <a:picLocks noChangeAspect="1" noChangeArrowheads="1"/>
          </p:cNvPicPr>
          <p:nvPr/>
        </p:nvPicPr>
        <p:blipFill>
          <a:blip r:embed="rId8"/>
          <a:srcRect/>
          <a:stretch>
            <a:fillRect/>
          </a:stretch>
        </p:blipFill>
        <p:spPr bwMode="auto">
          <a:xfrm>
            <a:off x="6215074" y="3898572"/>
            <a:ext cx="1047750" cy="695325"/>
          </a:xfrm>
          <a:prstGeom prst="rect">
            <a:avLst/>
          </a:prstGeom>
          <a:noFill/>
        </p:spPr>
      </p:pic>
      <p:pic>
        <p:nvPicPr>
          <p:cNvPr id="2072" name="Picture 24" descr="Drapeau"/>
          <p:cNvPicPr>
            <a:picLocks noChangeAspect="1" noChangeArrowheads="1"/>
          </p:cNvPicPr>
          <p:nvPr/>
        </p:nvPicPr>
        <p:blipFill>
          <a:blip r:embed="rId9"/>
          <a:srcRect/>
          <a:stretch>
            <a:fillRect/>
          </a:stretch>
        </p:blipFill>
        <p:spPr bwMode="auto">
          <a:xfrm>
            <a:off x="7858148" y="5500702"/>
            <a:ext cx="1143008" cy="714380"/>
          </a:xfrm>
          <a:prstGeom prst="rect">
            <a:avLst/>
          </a:prstGeom>
          <a:noFill/>
        </p:spPr>
      </p:pic>
      <p:pic>
        <p:nvPicPr>
          <p:cNvPr id="1026" name="Picture 2"/>
          <p:cNvPicPr>
            <a:picLocks noChangeAspect="1" noChangeArrowheads="1"/>
          </p:cNvPicPr>
          <p:nvPr/>
        </p:nvPicPr>
        <p:blipFill>
          <a:blip r:embed="rId10"/>
          <a:srcRect/>
          <a:stretch>
            <a:fillRect/>
          </a:stretch>
        </p:blipFill>
        <p:spPr bwMode="auto">
          <a:xfrm>
            <a:off x="4667885" y="142853"/>
            <a:ext cx="4476114" cy="3714775"/>
          </a:xfrm>
          <a:prstGeom prst="rect">
            <a:avLst/>
          </a:prstGeom>
          <a:noFill/>
          <a:ln w="9525">
            <a:noFill/>
            <a:miter lim="800000"/>
            <a:headEnd/>
            <a:tailEnd/>
          </a:ln>
          <a:effectLst/>
        </p:spPr>
      </p:pic>
      <p:sp>
        <p:nvSpPr>
          <p:cNvPr id="15" name="Rectangle 14"/>
          <p:cNvSpPr/>
          <p:nvPr/>
        </p:nvSpPr>
        <p:spPr>
          <a:xfrm>
            <a:off x="142876" y="2357430"/>
            <a:ext cx="4572000" cy="1446550"/>
          </a:xfrm>
          <a:prstGeom prst="rect">
            <a:avLst/>
          </a:prstGeom>
        </p:spPr>
        <p:txBody>
          <a:bodyPr wrap="square">
            <a:spAutoFit/>
          </a:bodyPr>
          <a:lstStyle/>
          <a:p>
            <a:pPr algn="ctr"/>
            <a:r>
              <a:rPr lang="en-US" sz="4400" b="1" dirty="0" smtClean="0">
                <a:solidFill>
                  <a:srgbClr val="FF0000"/>
                </a:solidFill>
                <a:latin typeface="Arial Black" pitchFamily="34" charset="0"/>
              </a:rPr>
              <a:t>MS4SSA-NIGER  Node</a:t>
            </a:r>
            <a:endParaRPr lang="fr-FR" sz="4400" dirty="0">
              <a:latin typeface="Arial Black" pitchFamily="34" charset="0"/>
            </a:endParaRPr>
          </a:p>
        </p:txBody>
      </p:sp>
      <p:sp>
        <p:nvSpPr>
          <p:cNvPr id="17" name="Sous-titre 2"/>
          <p:cNvSpPr txBox="1">
            <a:spLocks/>
          </p:cNvSpPr>
          <p:nvPr/>
        </p:nvSpPr>
        <p:spPr>
          <a:xfrm>
            <a:off x="214314" y="3929066"/>
            <a:ext cx="4143372" cy="1752600"/>
          </a:xfrm>
          <a:prstGeom prst="rect">
            <a:avLst/>
          </a:prstGeom>
        </p:spPr>
        <p:txBody>
          <a:bodyPr vert="horz" lIns="91440" tIns="45720" rIns="91440" bIns="45720" rtlCol="0">
            <a:normAutofit/>
          </a:bodyPr>
          <a:lstStyle/>
          <a:p>
            <a:pPr marL="342900" lvl="0" indent="-342900" algn="ctr"/>
            <a:r>
              <a:rPr kumimoji="0" lang="en-US" sz="4000" b="1" i="0" u="none" strike="noStrike" kern="1200" cap="none" spc="0" normalizeH="0" baseline="0" noProof="0" dirty="0" smtClean="0">
                <a:ln>
                  <a:noFill/>
                </a:ln>
                <a:solidFill>
                  <a:srgbClr val="0000CC"/>
                </a:solidFill>
                <a:effectLst/>
                <a:uLnTx/>
                <a:uFillTx/>
                <a:latin typeface="+mn-lt"/>
                <a:ea typeface="+mn-ea"/>
                <a:cs typeface="+mn-cs"/>
              </a:rPr>
              <a:t>Activities</a:t>
            </a:r>
            <a:r>
              <a:rPr kumimoji="0" lang="en-US" sz="4000" b="1" i="0" u="none" strike="noStrike" kern="1200" cap="none" spc="0" normalizeH="0" noProof="0" dirty="0" smtClean="0">
                <a:ln>
                  <a:noFill/>
                </a:ln>
                <a:solidFill>
                  <a:srgbClr val="0000CC"/>
                </a:solidFill>
                <a:effectLst/>
                <a:uLnTx/>
                <a:uFillTx/>
                <a:latin typeface="+mn-lt"/>
                <a:ea typeface="+mn-ea"/>
                <a:cs typeface="+mn-cs"/>
              </a:rPr>
              <a:t> done </a:t>
            </a:r>
            <a:r>
              <a:rPr lang="en-US" sz="4000" dirty="0" smtClean="0"/>
              <a:t/>
            </a:r>
            <a:br>
              <a:rPr lang="en-US" sz="4000" dirty="0" smtClean="0"/>
            </a:br>
            <a:r>
              <a:rPr lang="en-US" sz="4000" b="1" dirty="0" smtClean="0">
                <a:solidFill>
                  <a:srgbClr val="0000CC"/>
                </a:solidFill>
              </a:rPr>
              <a:t>since May 2017</a:t>
            </a:r>
            <a:endParaRPr kumimoji="0" lang="en-US" sz="4000" b="1" i="0" u="none" strike="noStrike" kern="1200" cap="none" spc="0" normalizeH="0" baseline="0" noProof="0" dirty="0">
              <a:ln>
                <a:noFill/>
              </a:ln>
              <a:solidFill>
                <a:srgbClr val="0000CC"/>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14356"/>
            <a:ext cx="9144000" cy="6143644"/>
          </a:xfrm>
        </p:spPr>
        <p:txBody>
          <a:bodyPr>
            <a:normAutofit fontScale="62500" lnSpcReduction="20000"/>
          </a:bodyPr>
          <a:lstStyle/>
          <a:p>
            <a:pPr algn="just">
              <a:buFont typeface="Wingdings" pitchFamily="2" charset="2"/>
              <a:buChar char="§"/>
            </a:pPr>
            <a:r>
              <a:rPr lang="en-US" sz="4500" b="1" dirty="0" smtClean="0">
                <a:solidFill>
                  <a:srgbClr val="0070C0"/>
                </a:solidFill>
                <a:latin typeface="Arial" pitchFamily="34" charset="0"/>
                <a:cs typeface="Arial" pitchFamily="34" charset="0"/>
              </a:rPr>
              <a:t>Exchange and sharing of information with the academic authorities (Teachers-researchers of the ENS, the Rector/President of the University and the University Council) and politicians (Cabinet of Ministers); </a:t>
            </a:r>
          </a:p>
          <a:p>
            <a:pPr algn="just">
              <a:buFont typeface="Wingdings" pitchFamily="2" charset="2"/>
              <a:buChar char="§"/>
            </a:pPr>
            <a:r>
              <a:rPr lang="en-US" sz="4500" b="1" dirty="0" smtClean="0">
                <a:latin typeface="Arial" pitchFamily="34" charset="0"/>
                <a:cs typeface="Arial" pitchFamily="34" charset="0"/>
              </a:rPr>
              <a:t>Passage on June 26, 2017, live on Nigerien public television (“</a:t>
            </a:r>
            <a:r>
              <a:rPr lang="en-US" sz="4500" b="1" dirty="0" err="1" smtClean="0">
                <a:latin typeface="Arial" pitchFamily="34" charset="0"/>
                <a:cs typeface="Arial" pitchFamily="34" charset="0"/>
              </a:rPr>
              <a:t>Télé</a:t>
            </a:r>
            <a:r>
              <a:rPr lang="en-US" sz="4500" b="1" dirty="0" smtClean="0">
                <a:latin typeface="Arial" pitchFamily="34" charset="0"/>
                <a:cs typeface="Arial" pitchFamily="34" charset="0"/>
              </a:rPr>
              <a:t> Sahel”) at 8:30 pm at the time of the news as “Guest of the TV News” to explain the missions of the Node</a:t>
            </a:r>
            <a:r>
              <a:rPr lang="fr-FR" sz="4500" b="1" dirty="0" smtClean="0">
                <a:latin typeface="Arial" pitchFamily="34" charset="0"/>
                <a:cs typeface="Arial" pitchFamily="34" charset="0"/>
              </a:rPr>
              <a:t>;</a:t>
            </a:r>
          </a:p>
          <a:p>
            <a:pPr algn="just">
              <a:buFont typeface="Wingdings" pitchFamily="2" charset="2"/>
              <a:buChar char="§"/>
            </a:pPr>
            <a:r>
              <a:rPr lang="en-US" sz="4500" b="1" dirty="0" smtClean="0">
                <a:solidFill>
                  <a:schemeClr val="accent6">
                    <a:lumMod val="75000"/>
                  </a:schemeClr>
                </a:solidFill>
                <a:latin typeface="Arial" pitchFamily="34" charset="0"/>
                <a:cs typeface="Arial" pitchFamily="34" charset="0"/>
              </a:rPr>
              <a:t>Share the results of the conference with the Nigerien Government (communication in Cabinet Council of the Primer Minister and Council of Ministers to the Presidency of the Republic). To this end, the Council of Ministers congratulated the MS4SSA team from Niger for this result;</a:t>
            </a:r>
            <a:endParaRPr lang="fr-FR" sz="4500" b="1" dirty="0" smtClean="0">
              <a:latin typeface="Arial" pitchFamily="34" charset="0"/>
              <a:cs typeface="Arial" pitchFamily="34" charset="0"/>
            </a:endParaRPr>
          </a:p>
          <a:p>
            <a:pPr>
              <a:buFontTx/>
              <a:buChar char="-"/>
            </a:pPr>
            <a:endParaRPr lang="fr-FR" b="1" dirty="0"/>
          </a:p>
        </p:txBody>
      </p:sp>
      <p:sp>
        <p:nvSpPr>
          <p:cNvPr id="5" name="Titre 1"/>
          <p:cNvSpPr>
            <a:spLocks noGrp="1"/>
          </p:cNvSpPr>
          <p:nvPr>
            <p:ph type="title"/>
          </p:nvPr>
        </p:nvSpPr>
        <p:spPr>
          <a:xfrm>
            <a:off x="0" y="-24"/>
            <a:ext cx="9144000" cy="642942"/>
          </a:xfrm>
          <a:solidFill>
            <a:srgbClr val="FFFF00"/>
          </a:solidFill>
        </p:spPr>
        <p:txBody>
          <a:bodyPr>
            <a:noAutofit/>
          </a:bodyPr>
          <a:lstStyle/>
          <a:p>
            <a:r>
              <a:rPr lang="en-US" sz="3600" b="1" smtClean="0">
                <a:solidFill>
                  <a:srgbClr val="0000CC"/>
                </a:solidFill>
                <a:latin typeface="Arial Black" pitchFamily="34" charset="0"/>
              </a:rPr>
              <a:t>Activities done since May 2017</a:t>
            </a:r>
            <a:endParaRPr lang="en-US" sz="3600" b="1">
              <a:solidFill>
                <a:srgbClr val="0000CC"/>
              </a:solidFill>
              <a:latin typeface="Arial Black" pitchFamily="34" charset="0"/>
            </a:endParaRPr>
          </a:p>
        </p:txBody>
      </p:sp>
    </p:spTree>
    <p:extLst>
      <p:ext uri="{BB962C8B-B14F-4D97-AF65-F5344CB8AC3E}">
        <p14:creationId xmlns:p14="http://schemas.microsoft.com/office/powerpoint/2010/main" val="29092905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 y="357166"/>
            <a:ext cx="9144032" cy="6500834"/>
          </a:xfrm>
        </p:spPr>
        <p:txBody>
          <a:bodyPr>
            <a:noAutofit/>
          </a:bodyPr>
          <a:lstStyle/>
          <a:p>
            <a:pPr marL="177800" indent="-177800" algn="just">
              <a:spcBef>
                <a:spcPts val="0"/>
              </a:spcBef>
              <a:buFont typeface="Wingdings" pitchFamily="2" charset="2"/>
              <a:buChar char="§"/>
            </a:pPr>
            <a:r>
              <a:rPr lang="en-US" sz="2600" b="1" dirty="0" smtClean="0">
                <a:latin typeface="Arial" pitchFamily="34" charset="0"/>
                <a:cs typeface="Arial" pitchFamily="34" charset="0"/>
              </a:rPr>
              <a:t>Presentation of the project to the group of local education partners composed of TFPs and civil society;</a:t>
            </a:r>
            <a:endParaRPr lang="fr-FR" sz="2600" b="1" dirty="0" smtClean="0">
              <a:latin typeface="Arial" pitchFamily="34" charset="0"/>
              <a:cs typeface="Arial" pitchFamily="34" charset="0"/>
            </a:endParaRPr>
          </a:p>
          <a:p>
            <a:pPr marL="177800" indent="-177800" algn="just">
              <a:spcBef>
                <a:spcPts val="0"/>
              </a:spcBef>
              <a:buFont typeface="Wingdings" pitchFamily="2" charset="2"/>
              <a:buChar char="§"/>
            </a:pPr>
            <a:r>
              <a:rPr lang="en-US" sz="2600" b="1" dirty="0" smtClean="0">
                <a:solidFill>
                  <a:srgbClr val="0070C0"/>
                </a:solidFill>
                <a:latin typeface="Arial" pitchFamily="34" charset="0"/>
                <a:cs typeface="Arial" pitchFamily="34" charset="0"/>
              </a:rPr>
              <a:t>Exchanges with other member countries of the Node;</a:t>
            </a:r>
            <a:r>
              <a:rPr lang="fr-FR" sz="2600" b="1" dirty="0" smtClean="0">
                <a:solidFill>
                  <a:srgbClr val="0070C0"/>
                </a:solidFill>
                <a:latin typeface="Arial" pitchFamily="34" charset="0"/>
                <a:cs typeface="Arial" pitchFamily="34" charset="0"/>
              </a:rPr>
              <a:t> </a:t>
            </a:r>
          </a:p>
          <a:p>
            <a:pPr marL="177800" indent="-177800" algn="just">
              <a:spcBef>
                <a:spcPts val="0"/>
              </a:spcBef>
              <a:buFont typeface="Wingdings" pitchFamily="2" charset="2"/>
              <a:buChar char="§"/>
            </a:pPr>
            <a:r>
              <a:rPr lang="en-US" sz="2600" b="1" dirty="0" smtClean="0">
                <a:solidFill>
                  <a:schemeClr val="accent6">
                    <a:lumMod val="75000"/>
                  </a:schemeClr>
                </a:solidFill>
                <a:latin typeface="Arial" pitchFamily="34" charset="0"/>
                <a:cs typeface="Arial" pitchFamily="34" charset="0"/>
              </a:rPr>
              <a:t>Participation in several videoconferences with WPI and NJCTL;</a:t>
            </a:r>
            <a:endParaRPr lang="fr-FR" sz="2600" b="1" dirty="0" smtClean="0">
              <a:solidFill>
                <a:schemeClr val="accent6">
                  <a:lumMod val="75000"/>
                </a:schemeClr>
              </a:solidFill>
              <a:latin typeface="Arial" pitchFamily="34" charset="0"/>
              <a:cs typeface="Arial" pitchFamily="34" charset="0"/>
            </a:endParaRPr>
          </a:p>
          <a:p>
            <a:pPr marL="177800" indent="-177800" algn="just">
              <a:spcBef>
                <a:spcPts val="0"/>
              </a:spcBef>
              <a:buFont typeface="Wingdings" pitchFamily="2" charset="2"/>
              <a:buChar char="§"/>
            </a:pPr>
            <a:r>
              <a:rPr lang="en-US" sz="2600" b="1" dirty="0" smtClean="0">
                <a:latin typeface="Arial" pitchFamily="34" charset="0"/>
                <a:cs typeface="Arial" pitchFamily="34" charset="0"/>
              </a:rPr>
              <a:t>Integration of the MS4SSA into the logical framework of the Multi-Year Expenditure Document (DPPD) of the Ministry of Secondary Education;</a:t>
            </a:r>
            <a:r>
              <a:rPr lang="fr-FR" sz="2600" b="1" dirty="0" smtClean="0">
                <a:latin typeface="Arial" pitchFamily="34" charset="0"/>
                <a:cs typeface="Arial" pitchFamily="34" charset="0"/>
              </a:rPr>
              <a:t>  </a:t>
            </a:r>
          </a:p>
          <a:p>
            <a:pPr marL="177800" indent="-177800" algn="just">
              <a:spcBef>
                <a:spcPts val="0"/>
              </a:spcBef>
              <a:buFont typeface="Wingdings" pitchFamily="2" charset="2"/>
              <a:buChar char="§"/>
            </a:pPr>
            <a:r>
              <a:rPr lang="en-US" sz="2600" b="1" dirty="0" smtClean="0">
                <a:solidFill>
                  <a:srgbClr val="0070C0"/>
                </a:solidFill>
                <a:latin typeface="Arial" pitchFamily="34" charset="0"/>
                <a:cs typeface="Arial" pitchFamily="34" charset="0"/>
              </a:rPr>
              <a:t> Funding of the MS4SSA Trainer Training Workshop and Training of Experimental Teachers by Ministry of secondary school</a:t>
            </a:r>
            <a:r>
              <a:rPr lang="fr-FR" sz="2600" b="1" dirty="0" smtClean="0">
                <a:solidFill>
                  <a:srgbClr val="0070C0"/>
                </a:solidFill>
                <a:latin typeface="Arial" pitchFamily="34" charset="0"/>
                <a:cs typeface="Arial" pitchFamily="34" charset="0"/>
              </a:rPr>
              <a:t>;</a:t>
            </a:r>
          </a:p>
          <a:p>
            <a:pPr marL="177800" indent="-177800" algn="just">
              <a:spcBef>
                <a:spcPts val="0"/>
              </a:spcBef>
              <a:buFont typeface="Wingdings" pitchFamily="2" charset="2"/>
              <a:buChar char="§"/>
            </a:pPr>
            <a:r>
              <a:rPr lang="en-US" sz="2600" b="1" dirty="0" smtClean="0">
                <a:latin typeface="Arial" pitchFamily="34" charset="0"/>
                <a:cs typeface="Arial" pitchFamily="34" charset="0"/>
              </a:rPr>
              <a:t>Pilot schools have been chosen throughout the country;</a:t>
            </a:r>
          </a:p>
          <a:p>
            <a:pPr marL="177800" indent="-177800" algn="just">
              <a:spcBef>
                <a:spcPts val="0"/>
              </a:spcBef>
              <a:buFont typeface="Wingdings" pitchFamily="2" charset="2"/>
              <a:buChar char="§"/>
            </a:pPr>
            <a:r>
              <a:rPr lang="en-US" sz="2600" b="1" dirty="0" smtClean="0">
                <a:solidFill>
                  <a:schemeClr val="accent6">
                    <a:lumMod val="75000"/>
                  </a:schemeClr>
                </a:solidFill>
                <a:latin typeface="Arial" pitchFamily="34" charset="0"/>
                <a:cs typeface="Arial" pitchFamily="34" charset="0"/>
              </a:rPr>
              <a:t>Establishment and </a:t>
            </a:r>
            <a:r>
              <a:rPr lang="en-US" sz="2600" b="1" dirty="0" err="1" smtClean="0">
                <a:solidFill>
                  <a:schemeClr val="accent6">
                    <a:lumMod val="75000"/>
                  </a:schemeClr>
                </a:solidFill>
                <a:latin typeface="Arial" pitchFamily="34" charset="0"/>
                <a:cs typeface="Arial" pitchFamily="34" charset="0"/>
              </a:rPr>
              <a:t>operationalization</a:t>
            </a:r>
            <a:r>
              <a:rPr lang="en-US" sz="2600" b="1" dirty="0" smtClean="0">
                <a:solidFill>
                  <a:schemeClr val="accent6">
                    <a:lumMod val="75000"/>
                  </a:schemeClr>
                </a:solidFill>
                <a:latin typeface="Arial" pitchFamily="34" charset="0"/>
                <a:cs typeface="Arial" pitchFamily="34" charset="0"/>
              </a:rPr>
              <a:t> of the organizing committee of a workshop/training for participants from Node member countries from 17</a:t>
            </a:r>
            <a:r>
              <a:rPr lang="en-US" sz="2600" b="1" baseline="30000" dirty="0" smtClean="0">
                <a:solidFill>
                  <a:schemeClr val="accent6">
                    <a:lumMod val="75000"/>
                  </a:schemeClr>
                </a:solidFill>
                <a:latin typeface="Arial" pitchFamily="34" charset="0"/>
                <a:cs typeface="Arial" pitchFamily="34" charset="0"/>
              </a:rPr>
              <a:t>th</a:t>
            </a:r>
            <a:r>
              <a:rPr lang="en-US" sz="2600" b="1" dirty="0" smtClean="0">
                <a:solidFill>
                  <a:schemeClr val="accent6">
                    <a:lumMod val="75000"/>
                  </a:schemeClr>
                </a:solidFill>
                <a:latin typeface="Arial" pitchFamily="34" charset="0"/>
                <a:cs typeface="Arial" pitchFamily="34" charset="0"/>
              </a:rPr>
              <a:t> to 24</a:t>
            </a:r>
            <a:r>
              <a:rPr lang="en-US" sz="2600" b="1" baseline="30000" dirty="0" smtClean="0">
                <a:solidFill>
                  <a:schemeClr val="accent6">
                    <a:lumMod val="75000"/>
                  </a:schemeClr>
                </a:solidFill>
                <a:latin typeface="Arial" pitchFamily="34" charset="0"/>
                <a:cs typeface="Arial" pitchFamily="34" charset="0"/>
              </a:rPr>
              <a:t>th</a:t>
            </a:r>
            <a:r>
              <a:rPr lang="en-US" sz="2600" b="1" dirty="0" smtClean="0">
                <a:solidFill>
                  <a:schemeClr val="accent6">
                    <a:lumMod val="75000"/>
                  </a:schemeClr>
                </a:solidFill>
                <a:latin typeface="Arial" pitchFamily="34" charset="0"/>
                <a:cs typeface="Arial" pitchFamily="34" charset="0"/>
              </a:rPr>
              <a:t> June 2018.</a:t>
            </a:r>
          </a:p>
        </p:txBody>
      </p:sp>
      <p:sp>
        <p:nvSpPr>
          <p:cNvPr id="5" name="Titre 1"/>
          <p:cNvSpPr>
            <a:spLocks noGrp="1"/>
          </p:cNvSpPr>
          <p:nvPr>
            <p:ph type="title"/>
          </p:nvPr>
        </p:nvSpPr>
        <p:spPr>
          <a:xfrm>
            <a:off x="0" y="-24"/>
            <a:ext cx="9144000" cy="428628"/>
          </a:xfrm>
          <a:solidFill>
            <a:srgbClr val="FFFF00"/>
          </a:solidFill>
        </p:spPr>
        <p:txBody>
          <a:bodyPr>
            <a:noAutofit/>
          </a:bodyPr>
          <a:lstStyle/>
          <a:p>
            <a:r>
              <a:rPr lang="en-US" sz="3600" b="1" dirty="0" smtClean="0">
                <a:solidFill>
                  <a:srgbClr val="0000CC"/>
                </a:solidFill>
                <a:latin typeface="Arial Black" pitchFamily="34" charset="0"/>
              </a:rPr>
              <a:t>Activities done since May 2017</a:t>
            </a:r>
            <a:endParaRPr lang="en-US" sz="3600" b="1" dirty="0">
              <a:solidFill>
                <a:srgbClr val="0000CC"/>
              </a:solidFill>
              <a:latin typeface="Arial Black" pitchFamily="34" charset="0"/>
            </a:endParaRPr>
          </a:p>
        </p:txBody>
      </p:sp>
    </p:spTree>
    <p:extLst>
      <p:ext uri="{BB962C8B-B14F-4D97-AF65-F5344CB8AC3E}">
        <p14:creationId xmlns:p14="http://schemas.microsoft.com/office/powerpoint/2010/main" val="2909290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57166"/>
            <a:ext cx="9144000" cy="6500834"/>
          </a:xfrm>
        </p:spPr>
        <p:txBody>
          <a:bodyPr>
            <a:normAutofit fontScale="85000" lnSpcReduction="10000"/>
          </a:bodyPr>
          <a:lstStyle/>
          <a:p>
            <a:pPr marL="0" indent="0">
              <a:buNone/>
            </a:pPr>
            <a:r>
              <a:rPr lang="en-US" b="1" dirty="0" smtClean="0">
                <a:solidFill>
                  <a:srgbClr val="FF0000"/>
                </a:solidFill>
              </a:rPr>
              <a:t>The translation of the modules to be used during the training from 17</a:t>
            </a:r>
            <a:r>
              <a:rPr lang="en-US" b="1" baseline="30000" dirty="0" smtClean="0">
                <a:solidFill>
                  <a:srgbClr val="FF0000"/>
                </a:solidFill>
              </a:rPr>
              <a:t>th</a:t>
            </a:r>
            <a:r>
              <a:rPr lang="en-US" b="1" dirty="0" smtClean="0">
                <a:solidFill>
                  <a:srgbClr val="FF0000"/>
                </a:solidFill>
              </a:rPr>
              <a:t>  to 24</a:t>
            </a:r>
            <a:r>
              <a:rPr lang="en-US" b="1" baseline="30000" dirty="0" smtClean="0">
                <a:solidFill>
                  <a:srgbClr val="FF0000"/>
                </a:solidFill>
              </a:rPr>
              <a:t>th</a:t>
            </a:r>
            <a:r>
              <a:rPr lang="en-US" b="1" dirty="0" smtClean="0">
                <a:solidFill>
                  <a:srgbClr val="FF0000"/>
                </a:solidFill>
              </a:rPr>
              <a:t>  June 2018:</a:t>
            </a:r>
          </a:p>
          <a:p>
            <a:pPr marL="95250" indent="-95250" algn="just">
              <a:buFont typeface="Wingdings" pitchFamily="2" charset="2"/>
              <a:buChar char="§"/>
            </a:pPr>
            <a:r>
              <a:rPr lang="en-US" sz="3300" b="1" dirty="0" smtClean="0">
                <a:solidFill>
                  <a:srgbClr val="0000CC"/>
                </a:solidFill>
              </a:rPr>
              <a:t> Translation strategy: </a:t>
            </a:r>
            <a:r>
              <a:rPr lang="en-US" sz="3300" dirty="0" smtClean="0">
                <a:solidFill>
                  <a:srgbClr val="0000CC"/>
                </a:solidFill>
              </a:rPr>
              <a:t>It is provided individually by members of the MS4SSA team in Niger, each according to their disciplinary skills, supported by competent people in English;</a:t>
            </a:r>
          </a:p>
          <a:p>
            <a:pPr marL="95250" indent="-95250" algn="just">
              <a:buFont typeface="Wingdings" pitchFamily="2" charset="2"/>
              <a:buChar char="§"/>
            </a:pPr>
            <a:r>
              <a:rPr lang="en-US" sz="3300" b="1" dirty="0" smtClean="0"/>
              <a:t> What was done: </a:t>
            </a:r>
            <a:r>
              <a:rPr lang="en-US" sz="3300" dirty="0" smtClean="0"/>
              <a:t>the modules sent by the NJCTL and used during the training were identified and then categorized by discipline;</a:t>
            </a:r>
          </a:p>
          <a:p>
            <a:pPr marL="95250" indent="-95250" algn="just">
              <a:buFont typeface="Wingdings" pitchFamily="2" charset="2"/>
              <a:buChar char="§"/>
            </a:pPr>
            <a:r>
              <a:rPr lang="en-US" sz="3300" dirty="0" smtClean="0">
                <a:solidFill>
                  <a:srgbClr val="008000"/>
                </a:solidFill>
              </a:rPr>
              <a:t> </a:t>
            </a:r>
            <a:r>
              <a:rPr lang="en-US" sz="3300" b="1" dirty="0" smtClean="0">
                <a:solidFill>
                  <a:srgbClr val="008000"/>
                </a:solidFill>
              </a:rPr>
              <a:t>What's going on: </a:t>
            </a:r>
            <a:r>
              <a:rPr lang="en-US" sz="3300" dirty="0" smtClean="0">
                <a:solidFill>
                  <a:srgbClr val="008000"/>
                </a:solidFill>
              </a:rPr>
              <a:t>These modules are being translated;</a:t>
            </a:r>
          </a:p>
          <a:p>
            <a:pPr marL="95250" indent="-95250" algn="just">
              <a:buFont typeface="Wingdings" pitchFamily="2" charset="2"/>
              <a:buChar char="§"/>
            </a:pPr>
            <a:r>
              <a:rPr lang="en-US" sz="3300" dirty="0" smtClean="0">
                <a:solidFill>
                  <a:srgbClr val="0000CC"/>
                </a:solidFill>
              </a:rPr>
              <a:t> </a:t>
            </a:r>
            <a:r>
              <a:rPr lang="en-US" sz="3300" b="1" dirty="0" smtClean="0">
                <a:solidFill>
                  <a:srgbClr val="0000CC"/>
                </a:solidFill>
              </a:rPr>
              <a:t>What has been discussed: </a:t>
            </a:r>
            <a:r>
              <a:rPr lang="en-US" sz="3300" dirty="0" smtClean="0">
                <a:solidFill>
                  <a:srgbClr val="0000CC"/>
                </a:solidFill>
              </a:rPr>
              <a:t>the WPI modules to be translated are waiting;</a:t>
            </a:r>
          </a:p>
          <a:p>
            <a:pPr marL="95250" indent="-95250" algn="just">
              <a:buFont typeface="Wingdings" pitchFamily="2" charset="2"/>
              <a:buChar char="§"/>
            </a:pPr>
            <a:r>
              <a:rPr lang="en-US" sz="3300" b="1" dirty="0" smtClean="0"/>
              <a:t> Difficulties: </a:t>
            </a:r>
            <a:r>
              <a:rPr lang="en-US" sz="3300" dirty="0" smtClean="0"/>
              <a:t>No particular difficulties;</a:t>
            </a:r>
          </a:p>
          <a:p>
            <a:pPr marL="95250" indent="-95250" algn="just">
              <a:buFont typeface="Wingdings" pitchFamily="2" charset="2"/>
              <a:buChar char="§"/>
            </a:pPr>
            <a:r>
              <a:rPr lang="en-US" sz="3300" b="1" dirty="0" smtClean="0">
                <a:solidFill>
                  <a:srgbClr val="FFC000"/>
                </a:solidFill>
              </a:rPr>
              <a:t> Alignment of curricula between French and English: </a:t>
            </a:r>
            <a:r>
              <a:rPr lang="en-US" sz="3300" dirty="0" smtClean="0">
                <a:solidFill>
                  <a:srgbClr val="FFC000"/>
                </a:solidFill>
              </a:rPr>
              <a:t>NJCTL modules do not fully cover our programs throughout the 2</a:t>
            </a:r>
            <a:r>
              <a:rPr lang="en-US" sz="3300" baseline="30000" dirty="0" smtClean="0">
                <a:solidFill>
                  <a:srgbClr val="FFC000"/>
                </a:solidFill>
              </a:rPr>
              <a:t>nd</a:t>
            </a:r>
            <a:r>
              <a:rPr lang="en-US" sz="3300" dirty="0" smtClean="0">
                <a:solidFill>
                  <a:srgbClr val="FFC000"/>
                </a:solidFill>
              </a:rPr>
              <a:t> level of secondary school (for the 1</a:t>
            </a:r>
            <a:r>
              <a:rPr lang="en-US" sz="3300" baseline="30000" dirty="0" smtClean="0">
                <a:solidFill>
                  <a:srgbClr val="FFC000"/>
                </a:solidFill>
              </a:rPr>
              <a:t>st</a:t>
            </a:r>
            <a:r>
              <a:rPr lang="en-US" sz="3300" dirty="0" smtClean="0">
                <a:solidFill>
                  <a:srgbClr val="FFC000"/>
                </a:solidFill>
              </a:rPr>
              <a:t> level it is acceptable).</a:t>
            </a:r>
            <a:endParaRPr lang="en-US" sz="3300" b="1" dirty="0" smtClean="0">
              <a:solidFill>
                <a:srgbClr val="FFC000"/>
              </a:solidFill>
            </a:endParaRPr>
          </a:p>
        </p:txBody>
      </p:sp>
      <p:sp>
        <p:nvSpPr>
          <p:cNvPr id="8" name="Titre 1"/>
          <p:cNvSpPr>
            <a:spLocks noGrp="1"/>
          </p:cNvSpPr>
          <p:nvPr>
            <p:ph type="title"/>
          </p:nvPr>
        </p:nvSpPr>
        <p:spPr>
          <a:xfrm>
            <a:off x="0" y="-24"/>
            <a:ext cx="9144000" cy="357190"/>
          </a:xfrm>
          <a:solidFill>
            <a:srgbClr val="FFFF00"/>
          </a:solidFill>
        </p:spPr>
        <p:txBody>
          <a:bodyPr>
            <a:noAutofit/>
          </a:bodyPr>
          <a:lstStyle/>
          <a:p>
            <a:r>
              <a:rPr lang="en-US" sz="3600" b="1" dirty="0" smtClean="0">
                <a:solidFill>
                  <a:srgbClr val="0000CC"/>
                </a:solidFill>
                <a:latin typeface="Arial Black" pitchFamily="34" charset="0"/>
              </a:rPr>
              <a:t>Activities done since May 2017</a:t>
            </a:r>
            <a:endParaRPr lang="en-US" sz="3600" b="1" dirty="0">
              <a:solidFill>
                <a:srgbClr val="0000CC"/>
              </a:solidFill>
              <a:latin typeface="Arial Black" pitchFamily="34" charset="0"/>
            </a:endParaRPr>
          </a:p>
        </p:txBody>
      </p:sp>
    </p:spTree>
    <p:extLst>
      <p:ext uri="{BB962C8B-B14F-4D97-AF65-F5344CB8AC3E}">
        <p14:creationId xmlns:p14="http://schemas.microsoft.com/office/powerpoint/2010/main" val="3836845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71480"/>
            <a:ext cx="9144032" cy="6286520"/>
          </a:xfrm>
        </p:spPr>
        <p:txBody>
          <a:bodyPr>
            <a:normAutofit/>
          </a:bodyPr>
          <a:lstStyle/>
          <a:p>
            <a:pPr marL="177800" lvl="0" indent="-177800" algn="just"/>
            <a:r>
              <a:rPr lang="en-US" b="1" dirty="0" smtClean="0">
                <a:solidFill>
                  <a:schemeClr val="accent6">
                    <a:lumMod val="75000"/>
                  </a:schemeClr>
                </a:solidFill>
              </a:rPr>
              <a:t>Train an important pool (20 per country) of qualified trainers of trainers</a:t>
            </a:r>
            <a:r>
              <a:rPr lang="en-US" dirty="0" smtClean="0"/>
              <a:t> </a:t>
            </a:r>
            <a:r>
              <a:rPr lang="en-US" dirty="0" smtClean="0">
                <a:solidFill>
                  <a:schemeClr val="accent6">
                    <a:lumMod val="75000"/>
                  </a:schemeClr>
                </a:solidFill>
              </a:rPr>
              <a:t>(Inspectors and Faculty members) in Mathematics and Science</a:t>
            </a:r>
            <a:r>
              <a:rPr lang="fr-FR" dirty="0" smtClean="0">
                <a:solidFill>
                  <a:schemeClr val="accent6">
                    <a:lumMod val="75000"/>
                  </a:schemeClr>
                </a:solidFill>
              </a:rPr>
              <a:t>;</a:t>
            </a:r>
          </a:p>
          <a:p>
            <a:pPr marL="177800" lvl="0" indent="-177800" algn="just"/>
            <a:r>
              <a:rPr lang="en-US" b="1" dirty="0" smtClean="0">
                <a:solidFill>
                  <a:srgbClr val="009900"/>
                </a:solidFill>
              </a:rPr>
              <a:t>Train a significant number (120 per country each year) of secondary school teachers in post </a:t>
            </a:r>
            <a:r>
              <a:rPr lang="en-US" dirty="0" smtClean="0">
                <a:solidFill>
                  <a:srgbClr val="009900"/>
                </a:solidFill>
              </a:rPr>
              <a:t>(1</a:t>
            </a:r>
            <a:r>
              <a:rPr lang="en-US" baseline="30000" dirty="0" smtClean="0">
                <a:solidFill>
                  <a:srgbClr val="009900"/>
                </a:solidFill>
              </a:rPr>
              <a:t>st</a:t>
            </a:r>
            <a:r>
              <a:rPr lang="en-US" dirty="0" smtClean="0">
                <a:solidFill>
                  <a:srgbClr val="009900"/>
                </a:solidFill>
              </a:rPr>
              <a:t> and 2</a:t>
            </a:r>
            <a:r>
              <a:rPr lang="en-US" baseline="30000" dirty="0" smtClean="0">
                <a:solidFill>
                  <a:srgbClr val="009900"/>
                </a:solidFill>
              </a:rPr>
              <a:t>nd</a:t>
            </a:r>
            <a:r>
              <a:rPr lang="en-US" dirty="0" smtClean="0">
                <a:solidFill>
                  <a:srgbClr val="009900"/>
                </a:solidFill>
              </a:rPr>
              <a:t> level of secondary schools) educational and disciplinary</a:t>
            </a:r>
            <a:r>
              <a:rPr lang="fr-FR" dirty="0" smtClean="0">
                <a:solidFill>
                  <a:srgbClr val="009900"/>
                </a:solidFill>
              </a:rPr>
              <a:t>;</a:t>
            </a:r>
          </a:p>
          <a:p>
            <a:pPr marL="177800" indent="-177800" algn="just"/>
            <a:r>
              <a:rPr lang="fr-FR" b="1" dirty="0" smtClean="0">
                <a:solidFill>
                  <a:srgbClr val="0000CC"/>
                </a:solidFill>
              </a:rPr>
              <a:t> </a:t>
            </a:r>
            <a:r>
              <a:rPr lang="en-US" b="1" dirty="0" smtClean="0">
                <a:solidFill>
                  <a:srgbClr val="0000CC"/>
                </a:solidFill>
              </a:rPr>
              <a:t>Training at the selected pilot schools </a:t>
            </a:r>
            <a:r>
              <a:rPr lang="en-US" dirty="0" smtClean="0">
                <a:solidFill>
                  <a:srgbClr val="0000CC"/>
                </a:solidFill>
              </a:rPr>
              <a:t>will be provided by the trained secondary teachers under the supervision of the trainers of trainers (Inspectors and Faculty members) trained in the first place.</a:t>
            </a:r>
            <a:endParaRPr lang="fr-FR" dirty="0" smtClean="0">
              <a:solidFill>
                <a:srgbClr val="0000CC"/>
              </a:solidFill>
            </a:endParaRPr>
          </a:p>
          <a:p>
            <a:pPr marL="177800" lvl="0" indent="-177800"/>
            <a:endParaRPr lang="fr-FR" dirty="0" smtClean="0"/>
          </a:p>
          <a:p>
            <a:pPr>
              <a:buFontTx/>
              <a:buChar char="-"/>
            </a:pPr>
            <a:endParaRPr lang="en-US" b="1" dirty="0" smtClean="0"/>
          </a:p>
          <a:p>
            <a:pPr>
              <a:buFontTx/>
              <a:buChar char="-"/>
            </a:pPr>
            <a:endParaRPr lang="fr-FR" b="1" dirty="0" smtClean="0"/>
          </a:p>
        </p:txBody>
      </p:sp>
      <p:sp>
        <p:nvSpPr>
          <p:cNvPr id="6" name="Titre 1"/>
          <p:cNvSpPr>
            <a:spLocks noGrp="1"/>
          </p:cNvSpPr>
          <p:nvPr>
            <p:ph type="title"/>
          </p:nvPr>
        </p:nvSpPr>
        <p:spPr>
          <a:xfrm>
            <a:off x="0" y="-24"/>
            <a:ext cx="9144000" cy="500066"/>
          </a:xfrm>
          <a:solidFill>
            <a:srgbClr val="FFFF00"/>
          </a:solidFill>
        </p:spPr>
        <p:txBody>
          <a:bodyPr>
            <a:noAutofit/>
          </a:bodyPr>
          <a:lstStyle/>
          <a:p>
            <a:r>
              <a:rPr lang="fr-FR" sz="3600" b="1" dirty="0" smtClean="0">
                <a:solidFill>
                  <a:srgbClr val="0000CC"/>
                </a:solidFill>
                <a:latin typeface="Arial Black" pitchFamily="34" charset="0"/>
              </a:rPr>
              <a:t>A</a:t>
            </a:r>
            <a:r>
              <a:rPr lang="en-US" sz="3600" b="1" dirty="0" err="1" smtClean="0">
                <a:solidFill>
                  <a:srgbClr val="0000CC"/>
                </a:solidFill>
                <a:latin typeface="Arial Black" pitchFamily="34" charset="0"/>
              </a:rPr>
              <a:t>ctivities</a:t>
            </a:r>
            <a:r>
              <a:rPr lang="en-US" sz="3600" b="1" dirty="0" smtClean="0">
                <a:solidFill>
                  <a:srgbClr val="0000CC"/>
                </a:solidFill>
                <a:latin typeface="Arial Black" pitchFamily="34" charset="0"/>
              </a:rPr>
              <a:t> to be conducted</a:t>
            </a:r>
            <a:endParaRPr lang="fr-FR" sz="3600" b="1" dirty="0">
              <a:solidFill>
                <a:srgbClr val="0000CC"/>
              </a:solidFill>
              <a:latin typeface="Arial Black" pitchFamily="34" charset="0"/>
            </a:endParaRPr>
          </a:p>
        </p:txBody>
      </p:sp>
    </p:spTree>
    <p:extLst>
      <p:ext uri="{BB962C8B-B14F-4D97-AF65-F5344CB8AC3E}">
        <p14:creationId xmlns:p14="http://schemas.microsoft.com/office/powerpoint/2010/main" val="3836845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494</Words>
  <Application>Microsoft Office PowerPoint</Application>
  <PresentationFormat>On-screen Show (4:3)</PresentationFormat>
  <Paragraphs>30</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Arial Black</vt:lpstr>
      <vt:lpstr>Calibri</vt:lpstr>
      <vt:lpstr>Wingdings</vt:lpstr>
      <vt:lpstr>Thème Office</vt:lpstr>
      <vt:lpstr>PowerPoint Presentation</vt:lpstr>
      <vt:lpstr>Activities done since May 2017</vt:lpstr>
      <vt:lpstr>Activities done since May 2017</vt:lpstr>
      <vt:lpstr>Activities done since May 2017</vt:lpstr>
      <vt:lpstr>Activities to be conducted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Noeud MS4SSA-NIGER</dc:title>
  <dc:creator>Bachir</dc:creator>
  <cp:lastModifiedBy>Santamaria, David</cp:lastModifiedBy>
  <cp:revision>52</cp:revision>
  <dcterms:created xsi:type="dcterms:W3CDTF">2018-05-28T08:11:02Z</dcterms:created>
  <dcterms:modified xsi:type="dcterms:W3CDTF">2018-06-05T13:53:49Z</dcterms:modified>
</cp:coreProperties>
</file>