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59" r:id="rId4"/>
    <p:sldId id="262" r:id="rId5"/>
    <p:sldId id="258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563E-FD07-4584-9586-372CEABBF367}" type="datetimeFigureOut">
              <a:rPr lang="fr-FR" smtClean="0"/>
              <a:pPr/>
              <a:t>05/06/2018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DBA36-CFCB-4156-9928-A29D2150240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DA009-04DB-4C7D-B73F-D4CD8DE3228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18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492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7615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988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11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223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884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5096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74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25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26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2F747-AE10-44DB-8266-5E17AFB478CB}" type="datetimeFigureOut">
              <a:rPr lang="fr-FR" smtClean="0"/>
              <a:pPr/>
              <a:t>05/06/2018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79FED-3081-4CC7-8A8F-449A96AF8BD6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650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MS4SSA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05" y="142876"/>
            <a:ext cx="2143139" cy="2143116"/>
          </a:xfrm>
          <a:prstGeom prst="rect">
            <a:avLst/>
          </a:prstGeom>
          <a:noFill/>
          <a:ln>
            <a:noFill/>
          </a:ln>
        </p:spPr>
      </p:pic>
      <p:sp>
        <p:nvSpPr>
          <p:cNvPr id="2052" name="AutoShape 4" descr="Résultats de recherche d'images"/>
          <p:cNvSpPr>
            <a:spLocks noChangeAspect="1" noChangeArrowheads="1"/>
          </p:cNvSpPr>
          <p:nvPr/>
        </p:nvSpPr>
        <p:spPr bwMode="auto">
          <a:xfrm>
            <a:off x="155575" y="-2560638"/>
            <a:ext cx="8001000" cy="5334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6" name="Picture 8" descr="Drapea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5472349"/>
            <a:ext cx="1119188" cy="742734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4357686" y="4552954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      Benin                  Burkina Faso            Guinée</a:t>
            </a:r>
          </a:p>
        </p:txBody>
      </p:sp>
      <p:pic>
        <p:nvPicPr>
          <p:cNvPr id="2062" name="Picture 14" descr="Drapeau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9513" y="5500702"/>
            <a:ext cx="1163311" cy="719138"/>
          </a:xfrm>
          <a:prstGeom prst="rect">
            <a:avLst/>
          </a:prstGeom>
          <a:noFill/>
        </p:spPr>
      </p:pic>
      <p:pic>
        <p:nvPicPr>
          <p:cNvPr id="2064" name="Picture 16" descr="Drapeau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929586" y="3898572"/>
            <a:ext cx="1143008" cy="695325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4286280" y="6274378"/>
            <a:ext cx="4786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      Mauritanie                 Togo                   Niger</a:t>
            </a:r>
          </a:p>
        </p:txBody>
      </p:sp>
      <p:pic>
        <p:nvPicPr>
          <p:cNvPr id="2066" name="Picture 18" descr="Drapeau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14876" y="3910011"/>
            <a:ext cx="1047750" cy="695325"/>
          </a:xfrm>
          <a:prstGeom prst="rect">
            <a:avLst/>
          </a:prstGeom>
          <a:noFill/>
        </p:spPr>
      </p:pic>
      <p:pic>
        <p:nvPicPr>
          <p:cNvPr id="2070" name="Picture 22" descr="Drapeau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74" y="3898572"/>
            <a:ext cx="1047750" cy="695325"/>
          </a:xfrm>
          <a:prstGeom prst="rect">
            <a:avLst/>
          </a:prstGeom>
          <a:noFill/>
        </p:spPr>
      </p:pic>
      <p:pic>
        <p:nvPicPr>
          <p:cNvPr id="2072" name="Picture 24" descr="Drapeau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58148" y="5500702"/>
            <a:ext cx="1143008" cy="71438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667885" y="142853"/>
            <a:ext cx="4476114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71438" y="2411078"/>
            <a:ext cx="457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Arial Black" pitchFamily="34" charset="0"/>
              </a:rPr>
              <a:t>MS4SSA-NIGER  Node</a:t>
            </a:r>
            <a:endParaRPr lang="fr-FR" sz="4400" dirty="0">
              <a:latin typeface="Arial Black" pitchFamily="34" charset="0"/>
            </a:endParaRPr>
          </a:p>
        </p:txBody>
      </p:sp>
      <p:sp>
        <p:nvSpPr>
          <p:cNvPr id="17" name="Sous-titre 2"/>
          <p:cNvSpPr txBox="1">
            <a:spLocks/>
          </p:cNvSpPr>
          <p:nvPr/>
        </p:nvSpPr>
        <p:spPr>
          <a:xfrm>
            <a:off x="214314" y="3962416"/>
            <a:ext cx="4143372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Activités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réalisées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depuis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Mai 2017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94"/>
            <a:ext cx="9144000" cy="5715016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Echanges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partage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l’information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avec  les 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autorités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académiques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Enseignants-chercheurs de l'ENS, le Recteur/Président de l’Université et le Conseil d'Université)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fr-FR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politiques (Cabinet des Ministres) </a:t>
            </a:r>
            <a:r>
              <a:rPr lang="en-US" sz="45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pPr algn="just">
              <a:buFont typeface="Wingdings" pitchFamily="2" charset="2"/>
              <a:buChar char="§"/>
            </a:pPr>
            <a:r>
              <a:rPr lang="fr-FR" sz="4500" b="1" dirty="0" smtClean="0">
                <a:latin typeface="Arial" pitchFamily="34" charset="0"/>
                <a:cs typeface="Arial" pitchFamily="34" charset="0"/>
              </a:rPr>
              <a:t>Passage le 26 Juin 2017, en direct à la télévision publique nigérienne (Télé Sahel) à 20H30 à l'heure du journal comme invité du Journal télévisé pour expliquer les missions du Nœud;</a:t>
            </a:r>
          </a:p>
          <a:p>
            <a:pPr algn="just">
              <a:buFont typeface="Wingdings" pitchFamily="2" charset="2"/>
              <a:buChar char="§"/>
            </a:pPr>
            <a:r>
              <a:rPr lang="fr-FR" sz="4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Partager les résultats de la conférence avec le Gouvernement nigérien (communication en Conseil de Cabinet à la Primature et en Conseil des Ministres à la Présidence de la République). A cet effet, le Conseil des Ministres a félicité l'équipe MS4SSA du Niger pour ce résultat;</a:t>
            </a:r>
            <a:endParaRPr lang="fr-FR" sz="4500" b="1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endParaRPr lang="fr-FR" b="1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642942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Activités</a:t>
            </a:r>
            <a:r>
              <a:rPr lang="en-US" sz="3600" b="1" dirty="0" smtClean="0">
                <a:solidFill>
                  <a:srgbClr val="0000CC"/>
                </a:solidFill>
                <a:latin typeface="Arial Black" pitchFamily="34" charset="0"/>
              </a:rPr>
              <a:t> </a:t>
            </a:r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réalisées</a:t>
            </a:r>
            <a:r>
              <a:rPr lang="en-US" sz="3600" b="1" dirty="0" smtClean="0">
                <a:solidFill>
                  <a:srgbClr val="0000CC"/>
                </a:solidFill>
                <a:latin typeface="Arial Black" pitchFamily="34" charset="0"/>
              </a:rPr>
              <a:t> depuis Mai 2017</a:t>
            </a:r>
            <a:endParaRPr lang="fr-FR" sz="3600" b="1" dirty="0">
              <a:solidFill>
                <a:srgbClr val="0000CC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29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500066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fr-FR" sz="3400" b="1" dirty="0" smtClean="0">
                <a:solidFill>
                  <a:srgbClr val="0000CC"/>
                </a:solidFill>
                <a:latin typeface="Arial Black" pitchFamily="34" charset="0"/>
              </a:rPr>
              <a:t>Activités</a:t>
            </a:r>
            <a:r>
              <a:rPr lang="en-US" sz="3400" b="1" dirty="0" smtClean="0">
                <a:solidFill>
                  <a:srgbClr val="0000CC"/>
                </a:solidFill>
                <a:latin typeface="Arial Black" pitchFamily="34" charset="0"/>
              </a:rPr>
              <a:t> </a:t>
            </a:r>
            <a:r>
              <a:rPr lang="fr-FR" sz="3400" b="1" dirty="0" smtClean="0">
                <a:solidFill>
                  <a:srgbClr val="0000CC"/>
                </a:solidFill>
                <a:latin typeface="Arial Black" pitchFamily="34" charset="0"/>
              </a:rPr>
              <a:t>réalisées</a:t>
            </a:r>
            <a:r>
              <a:rPr lang="en-US" sz="3400" b="1" dirty="0" smtClean="0">
                <a:solidFill>
                  <a:srgbClr val="0000CC"/>
                </a:solidFill>
                <a:latin typeface="Arial Black" pitchFamily="34" charset="0"/>
              </a:rPr>
              <a:t> depuis Mai 2017</a:t>
            </a:r>
            <a:endParaRPr lang="fr-FR" sz="3400" b="1" dirty="0">
              <a:solidFill>
                <a:srgbClr val="0000CC"/>
              </a:solidFill>
              <a:latin typeface="Arial Black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>
            <a:noAutofit/>
          </a:bodyPr>
          <a:lstStyle/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/>
              <a:t>Présentation du projet au groupe  des partenaires locaux de éducation compose des PTF et de la société civile;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0000CC"/>
                </a:solidFill>
              </a:rPr>
              <a:t>Echanges</a:t>
            </a:r>
            <a:r>
              <a:rPr lang="en-US" sz="2800" b="1" dirty="0" smtClean="0">
                <a:solidFill>
                  <a:srgbClr val="0000CC"/>
                </a:solidFill>
              </a:rPr>
              <a:t> avec les </a:t>
            </a:r>
            <a:r>
              <a:rPr lang="fr-FR" sz="2800" b="1" dirty="0" smtClean="0">
                <a:solidFill>
                  <a:srgbClr val="0000CC"/>
                </a:solidFill>
              </a:rPr>
              <a:t>autres</a:t>
            </a:r>
            <a:r>
              <a:rPr lang="en-US" sz="2800" b="1" dirty="0" smtClean="0">
                <a:solidFill>
                  <a:srgbClr val="0000CC"/>
                </a:solidFill>
              </a:rPr>
              <a:t> pays </a:t>
            </a:r>
            <a:r>
              <a:rPr lang="fr-FR" sz="2800" b="1" dirty="0" smtClean="0">
                <a:solidFill>
                  <a:srgbClr val="0000CC"/>
                </a:solidFill>
              </a:rPr>
              <a:t>membres</a:t>
            </a:r>
            <a:r>
              <a:rPr lang="en-US" sz="2800" b="1" dirty="0" smtClean="0">
                <a:solidFill>
                  <a:srgbClr val="0000CC"/>
                </a:solidFill>
              </a:rPr>
              <a:t> du </a:t>
            </a:r>
            <a:r>
              <a:rPr lang="fr-FR" sz="2800" b="1" dirty="0" smtClean="0">
                <a:solidFill>
                  <a:srgbClr val="0000CC"/>
                </a:solidFill>
              </a:rPr>
              <a:t>Nœud;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Participation à plusieurs visioconférence avec le WPI et le NJCTL;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/>
              <a:t>Intégration du MS4SSA dans le cadre logique du document pluriannuel des dépenses (DPPD) du Ministère des Enseignements Secondaires;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0070C0"/>
                </a:solidFill>
              </a:rPr>
              <a:t>Financement par le MES de atelier de formation des formateurs MS4SSA et de la formation des enseignants expérimentateurs;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/>
              <a:t>Des écoles pilotes ont été choisies dans tout le pays.</a:t>
            </a:r>
          </a:p>
          <a:p>
            <a:pPr marL="273050" indent="-27305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chemeClr val="accent6">
                    <a:lumMod val="75000"/>
                  </a:schemeClr>
                </a:solidFill>
              </a:rPr>
              <a:t>Mise en place et opérationnalisation du comité d’organisation d’un atelier/formation aux participants des pays membres du Nœud du 17 au 24 Juin.</a:t>
            </a:r>
            <a:endParaRPr lang="fr-F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90929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fr-FR" b="1" dirty="0" smtClean="0">
                <a:solidFill>
                  <a:srgbClr val="FF0000"/>
                </a:solidFill>
                <a:latin typeface="Arial Black" pitchFamily="34" charset="0"/>
              </a:rPr>
              <a:t>La traduction des modules à utiliser pour l’atelier formation du 17 au 24 juin 2018</a:t>
            </a:r>
            <a:r>
              <a:rPr lang="fr-FR" b="1" dirty="0" smtClean="0">
                <a:solidFill>
                  <a:srgbClr val="FF0000"/>
                </a:solidFill>
              </a:rPr>
              <a:t>: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Stratégie de traduction: elle</a:t>
            </a:r>
            <a:r>
              <a:rPr lang="fr-FR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est assurée individuellement par les membres de l’équipe MS4SSA du Niger, chacun selon ses compétences disciplinaires, appuyée par des personnes compétentes en anglais;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Ce qui a été fait 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les modules envoyés par le NJCTL et a utilisé lors de la formation ont été identifiés, puis classés par discipline;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Ce qui est en cours: C</a:t>
            </a:r>
            <a:r>
              <a:rPr lang="fr-FR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es modules sont en cours de traduction.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Ce qui a été discuté: </a:t>
            </a:r>
            <a:r>
              <a:rPr lang="fr-FR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les modules du WPI à traduire</a:t>
            </a:r>
            <a:r>
              <a:rPr lang="fr-FR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sont attendons;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Difficultés: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Pas de difficultés particulières;</a:t>
            </a:r>
          </a:p>
          <a:p>
            <a:pPr marL="177800" indent="-177800" algn="just">
              <a:buFontTx/>
              <a:buChar char="-"/>
            </a:pPr>
            <a:r>
              <a:rPr lang="fr-FR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Alignement des curricula entre francophone et anglophone</a:t>
            </a:r>
            <a:r>
              <a:rPr lang="fr-FR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 les modules du NJCTL ne couvrent pas entièrement nos programmes sur tout du Lycée (pour le niveau Collège c’est acceptable).  </a:t>
            </a:r>
            <a:endParaRPr lang="en-US" b="1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500066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Activités</a:t>
            </a:r>
            <a:r>
              <a:rPr lang="en-US" sz="3600" b="1" dirty="0" smtClean="0">
                <a:solidFill>
                  <a:srgbClr val="0000CC"/>
                </a:solidFill>
                <a:latin typeface="Arial Black" pitchFamily="34" charset="0"/>
              </a:rPr>
              <a:t> </a:t>
            </a:r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réalisées</a:t>
            </a:r>
            <a:r>
              <a:rPr lang="en-US" sz="3600" b="1" dirty="0" smtClean="0">
                <a:solidFill>
                  <a:srgbClr val="0000CC"/>
                </a:solidFill>
                <a:latin typeface="Arial Black" pitchFamily="34" charset="0"/>
              </a:rPr>
              <a:t> depuis Mai 2017</a:t>
            </a:r>
            <a:endParaRPr lang="fr-FR" sz="3600" b="1" dirty="0">
              <a:solidFill>
                <a:srgbClr val="0000CC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32" cy="6286520"/>
          </a:xfrm>
        </p:spPr>
        <p:txBody>
          <a:bodyPr>
            <a:normAutofit lnSpcReduction="10000"/>
          </a:bodyPr>
          <a:lstStyle/>
          <a:p>
            <a:pPr marL="177800" lvl="0" indent="-177800" algn="just"/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Former un vivier important (20 par pays) de formateurs de formateurs</a:t>
            </a:r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 qualifiés (Inspecteurs et Enseignants-chercheurs) en Mathématiques et Sciences ;</a:t>
            </a:r>
          </a:p>
          <a:p>
            <a:pPr marL="177800" lvl="0" indent="-177800" algn="just"/>
            <a:r>
              <a:rPr lang="fr-FR" b="1" dirty="0" smtClean="0">
                <a:solidFill>
                  <a:srgbClr val="009900"/>
                </a:solidFill>
              </a:rPr>
              <a:t>Former les un nombre significatif (120 par pays chaque année) d’enseignants du secondaire en poste </a:t>
            </a:r>
            <a:r>
              <a:rPr lang="fr-FR" dirty="0" smtClean="0">
                <a:solidFill>
                  <a:srgbClr val="009900"/>
                </a:solidFill>
              </a:rPr>
              <a:t>(collèges et lycées) le plan pédagogique et disciplinaire ;</a:t>
            </a:r>
          </a:p>
          <a:p>
            <a:pPr marL="177800" indent="-177800" algn="just"/>
            <a:r>
              <a:rPr lang="fr-FR" b="1" dirty="0" smtClean="0">
                <a:solidFill>
                  <a:srgbClr val="0000CC"/>
                </a:solidFill>
              </a:rPr>
              <a:t>La formation au niveau des écoles pilotes choisies </a:t>
            </a:r>
            <a:r>
              <a:rPr lang="fr-FR" dirty="0" smtClean="0">
                <a:solidFill>
                  <a:srgbClr val="0000CC"/>
                </a:solidFill>
              </a:rPr>
              <a:t>sera assurée par les enseignants du secondaires formés sous la supervision des formateurs de formateurs (Inspecteurs et Enseignants-chercheurs) formés en premier lieu.</a:t>
            </a:r>
          </a:p>
          <a:p>
            <a:pPr marL="177800" lvl="0" indent="-177800"/>
            <a:endParaRPr lang="fr-FR" dirty="0" smtClean="0"/>
          </a:p>
          <a:p>
            <a:pPr>
              <a:buFontTx/>
              <a:buChar char="-"/>
            </a:pPr>
            <a:endParaRPr lang="en-US" b="1" dirty="0" smtClean="0"/>
          </a:p>
          <a:p>
            <a:pPr>
              <a:buFontTx/>
              <a:buChar char="-"/>
            </a:pPr>
            <a:endParaRPr lang="fr-FR" b="1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-24"/>
            <a:ext cx="9144000" cy="500066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Futures activités</a:t>
            </a:r>
            <a:r>
              <a:rPr lang="en-US" sz="3600" b="1" dirty="0" smtClean="0">
                <a:solidFill>
                  <a:srgbClr val="0000CC"/>
                </a:solidFill>
                <a:latin typeface="Arial Black" pitchFamily="34" charset="0"/>
              </a:rPr>
              <a:t> à </a:t>
            </a:r>
            <a:r>
              <a:rPr lang="fr-FR" sz="3600" b="1" dirty="0" smtClean="0">
                <a:solidFill>
                  <a:srgbClr val="0000CC"/>
                </a:solidFill>
                <a:latin typeface="Arial Black" pitchFamily="34" charset="0"/>
              </a:rPr>
              <a:t>menées</a:t>
            </a:r>
            <a:endParaRPr lang="fr-FR" sz="3600" b="1" dirty="0">
              <a:solidFill>
                <a:srgbClr val="0000CC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490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Thème Office</vt:lpstr>
      <vt:lpstr>PowerPoint Presentation</vt:lpstr>
      <vt:lpstr>Activités réalisées depuis Mai 2017</vt:lpstr>
      <vt:lpstr>Activités réalisées depuis Mai 2017</vt:lpstr>
      <vt:lpstr>Activités réalisées depuis Mai 2017</vt:lpstr>
      <vt:lpstr>Futures activités à menées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Noeud MS4SSA-NIGER</dc:title>
  <dc:creator>Bachir</dc:creator>
  <cp:lastModifiedBy>Santamaria, David</cp:lastModifiedBy>
  <cp:revision>48</cp:revision>
  <dcterms:created xsi:type="dcterms:W3CDTF">2018-05-28T08:11:02Z</dcterms:created>
  <dcterms:modified xsi:type="dcterms:W3CDTF">2018-06-05T19:50:08Z</dcterms:modified>
</cp:coreProperties>
</file>