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CB282-D2EC-4493-A1E4-4319214F55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0365F56-BC6B-458C-81B1-6786720AD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91EDFF-9FAF-4408-9E78-B3C2C4A2FFEB}"/>
              </a:ext>
            </a:extLst>
          </p:cNvPr>
          <p:cNvSpPr>
            <a:spLocks noGrp="1"/>
          </p:cNvSpPr>
          <p:nvPr>
            <p:ph type="dt" sz="half" idx="10"/>
          </p:nvPr>
        </p:nvSpPr>
        <p:spPr/>
        <p:txBody>
          <a:bodyPr/>
          <a:lstStyle/>
          <a:p>
            <a:fld id="{EF8DF94A-2368-4B81-91AA-8398FD2BA9A8}" type="datetimeFigureOut">
              <a:rPr lang="en-GB" smtClean="0"/>
              <a:t>12/06/2018</a:t>
            </a:fld>
            <a:endParaRPr lang="en-GB"/>
          </a:p>
        </p:txBody>
      </p:sp>
      <p:sp>
        <p:nvSpPr>
          <p:cNvPr id="5" name="Footer Placeholder 4">
            <a:extLst>
              <a:ext uri="{FF2B5EF4-FFF2-40B4-BE49-F238E27FC236}">
                <a16:creationId xmlns:a16="http://schemas.microsoft.com/office/drawing/2014/main" id="{E64B3BF4-FD74-445A-BE57-75034DD2CB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4EB8E-A2D3-4FD5-A33B-746A35605D3B}"/>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225502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F107-D6F9-4A41-8245-C5596F779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927226-BED4-4876-A086-1121E85BCE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27521D-CCC7-46F7-AF8C-AEBBD1AB5C24}"/>
              </a:ext>
            </a:extLst>
          </p:cNvPr>
          <p:cNvSpPr>
            <a:spLocks noGrp="1"/>
          </p:cNvSpPr>
          <p:nvPr>
            <p:ph type="dt" sz="half" idx="10"/>
          </p:nvPr>
        </p:nvSpPr>
        <p:spPr/>
        <p:txBody>
          <a:bodyPr/>
          <a:lstStyle/>
          <a:p>
            <a:fld id="{EF8DF94A-2368-4B81-91AA-8398FD2BA9A8}" type="datetimeFigureOut">
              <a:rPr lang="en-GB" smtClean="0"/>
              <a:t>12/06/2018</a:t>
            </a:fld>
            <a:endParaRPr lang="en-GB"/>
          </a:p>
        </p:txBody>
      </p:sp>
      <p:sp>
        <p:nvSpPr>
          <p:cNvPr id="5" name="Footer Placeholder 4">
            <a:extLst>
              <a:ext uri="{FF2B5EF4-FFF2-40B4-BE49-F238E27FC236}">
                <a16:creationId xmlns:a16="http://schemas.microsoft.com/office/drawing/2014/main" id="{3F2C64C4-C499-44EF-B6A0-6F7102E67A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39C98B-34AB-4AE0-A330-221887DFE92B}"/>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91659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B9EDFC-09E4-4B70-A4BA-915D6B1F23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752103-C650-4FBA-9679-98A3B481226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D8282B-F76B-4969-A632-351CAF257800}"/>
              </a:ext>
            </a:extLst>
          </p:cNvPr>
          <p:cNvSpPr>
            <a:spLocks noGrp="1"/>
          </p:cNvSpPr>
          <p:nvPr>
            <p:ph type="dt" sz="half" idx="10"/>
          </p:nvPr>
        </p:nvSpPr>
        <p:spPr/>
        <p:txBody>
          <a:bodyPr/>
          <a:lstStyle/>
          <a:p>
            <a:fld id="{EF8DF94A-2368-4B81-91AA-8398FD2BA9A8}" type="datetimeFigureOut">
              <a:rPr lang="en-GB" smtClean="0"/>
              <a:t>12/06/2018</a:t>
            </a:fld>
            <a:endParaRPr lang="en-GB"/>
          </a:p>
        </p:txBody>
      </p:sp>
      <p:sp>
        <p:nvSpPr>
          <p:cNvPr id="5" name="Footer Placeholder 4">
            <a:extLst>
              <a:ext uri="{FF2B5EF4-FFF2-40B4-BE49-F238E27FC236}">
                <a16:creationId xmlns:a16="http://schemas.microsoft.com/office/drawing/2014/main" id="{981BBE90-2E14-4CD4-8228-94A3A694F8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2D9D83-3B7E-4863-B0E4-94334A9F6028}"/>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71645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6A73-BC0A-41D7-B1EB-350B97D9C4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9F9D2B-3B61-4F03-BF57-2DA7D0E818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56CFC6-972B-4DAE-8A95-2F9948FA3B91}"/>
              </a:ext>
            </a:extLst>
          </p:cNvPr>
          <p:cNvSpPr>
            <a:spLocks noGrp="1"/>
          </p:cNvSpPr>
          <p:nvPr>
            <p:ph type="dt" sz="half" idx="10"/>
          </p:nvPr>
        </p:nvSpPr>
        <p:spPr/>
        <p:txBody>
          <a:bodyPr/>
          <a:lstStyle/>
          <a:p>
            <a:fld id="{EF8DF94A-2368-4B81-91AA-8398FD2BA9A8}" type="datetimeFigureOut">
              <a:rPr lang="en-GB" smtClean="0"/>
              <a:t>12/06/2018</a:t>
            </a:fld>
            <a:endParaRPr lang="en-GB"/>
          </a:p>
        </p:txBody>
      </p:sp>
      <p:sp>
        <p:nvSpPr>
          <p:cNvPr id="5" name="Footer Placeholder 4">
            <a:extLst>
              <a:ext uri="{FF2B5EF4-FFF2-40B4-BE49-F238E27FC236}">
                <a16:creationId xmlns:a16="http://schemas.microsoft.com/office/drawing/2014/main" id="{11B72086-BD00-42A6-8D56-7285EFCFAE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34E866-8003-4975-8943-5E6E54C7D1BE}"/>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99644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1C65-69D9-449D-BCBA-9F2628D41D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BD80A6-CC18-4DCC-BFB5-1580F248FD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17B3E7-525A-4B33-9EFA-C3F347283414}"/>
              </a:ext>
            </a:extLst>
          </p:cNvPr>
          <p:cNvSpPr>
            <a:spLocks noGrp="1"/>
          </p:cNvSpPr>
          <p:nvPr>
            <p:ph type="dt" sz="half" idx="10"/>
          </p:nvPr>
        </p:nvSpPr>
        <p:spPr/>
        <p:txBody>
          <a:bodyPr/>
          <a:lstStyle/>
          <a:p>
            <a:fld id="{EF8DF94A-2368-4B81-91AA-8398FD2BA9A8}" type="datetimeFigureOut">
              <a:rPr lang="en-GB" smtClean="0"/>
              <a:t>12/06/2018</a:t>
            </a:fld>
            <a:endParaRPr lang="en-GB"/>
          </a:p>
        </p:txBody>
      </p:sp>
      <p:sp>
        <p:nvSpPr>
          <p:cNvPr id="5" name="Footer Placeholder 4">
            <a:extLst>
              <a:ext uri="{FF2B5EF4-FFF2-40B4-BE49-F238E27FC236}">
                <a16:creationId xmlns:a16="http://schemas.microsoft.com/office/drawing/2014/main" id="{DA073163-FDD1-4F10-8A95-213D2C8B5E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70AD5E-4AC4-44D3-9825-195F9A702CE3}"/>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177871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6AEFD-1C34-40F7-9F93-995A87E701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BCB14F-EF69-4310-B5D7-CEF5DC3919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29C0078-5448-4F85-9E41-4BE716CC64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36D7D4-2DE6-4C63-8802-CCC9E5131D07}"/>
              </a:ext>
            </a:extLst>
          </p:cNvPr>
          <p:cNvSpPr>
            <a:spLocks noGrp="1"/>
          </p:cNvSpPr>
          <p:nvPr>
            <p:ph type="dt" sz="half" idx="10"/>
          </p:nvPr>
        </p:nvSpPr>
        <p:spPr/>
        <p:txBody>
          <a:bodyPr/>
          <a:lstStyle/>
          <a:p>
            <a:fld id="{EF8DF94A-2368-4B81-91AA-8398FD2BA9A8}" type="datetimeFigureOut">
              <a:rPr lang="en-GB" smtClean="0"/>
              <a:t>12/06/2018</a:t>
            </a:fld>
            <a:endParaRPr lang="en-GB"/>
          </a:p>
        </p:txBody>
      </p:sp>
      <p:sp>
        <p:nvSpPr>
          <p:cNvPr id="6" name="Footer Placeholder 5">
            <a:extLst>
              <a:ext uri="{FF2B5EF4-FFF2-40B4-BE49-F238E27FC236}">
                <a16:creationId xmlns:a16="http://schemas.microsoft.com/office/drawing/2014/main" id="{AA6CA635-1F4D-407F-9B98-8D9E615B0F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26237D-8687-4AFB-B2DB-9CD1F59DFD01}"/>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258810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75378-58B9-474A-904E-861FD363704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EF153B-9801-40D0-888C-7CF61999C9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3D952E-DC3B-4CBA-9F04-C853A84AC60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1B3EBD-46E3-444D-B154-EC08523668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56EF23-4B1D-475C-A6A3-10365D57E9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DA777FB-D304-4BC7-9D1B-47419B5520CA}"/>
              </a:ext>
            </a:extLst>
          </p:cNvPr>
          <p:cNvSpPr>
            <a:spLocks noGrp="1"/>
          </p:cNvSpPr>
          <p:nvPr>
            <p:ph type="dt" sz="half" idx="10"/>
          </p:nvPr>
        </p:nvSpPr>
        <p:spPr/>
        <p:txBody>
          <a:bodyPr/>
          <a:lstStyle/>
          <a:p>
            <a:fld id="{EF8DF94A-2368-4B81-91AA-8398FD2BA9A8}" type="datetimeFigureOut">
              <a:rPr lang="en-GB" smtClean="0"/>
              <a:t>12/06/2018</a:t>
            </a:fld>
            <a:endParaRPr lang="en-GB"/>
          </a:p>
        </p:txBody>
      </p:sp>
      <p:sp>
        <p:nvSpPr>
          <p:cNvPr id="8" name="Footer Placeholder 7">
            <a:extLst>
              <a:ext uri="{FF2B5EF4-FFF2-40B4-BE49-F238E27FC236}">
                <a16:creationId xmlns:a16="http://schemas.microsoft.com/office/drawing/2014/main" id="{343F639D-F0F3-411D-97C7-F0B433721D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036F4DD-198F-4C79-9FBC-3A59C4BF4367}"/>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236563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B68F-7F1C-4FA1-B0A8-FBC43E1575A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F3A6FB-2907-4F4C-A081-5F70A718D411}"/>
              </a:ext>
            </a:extLst>
          </p:cNvPr>
          <p:cNvSpPr>
            <a:spLocks noGrp="1"/>
          </p:cNvSpPr>
          <p:nvPr>
            <p:ph type="dt" sz="half" idx="10"/>
          </p:nvPr>
        </p:nvSpPr>
        <p:spPr/>
        <p:txBody>
          <a:bodyPr/>
          <a:lstStyle/>
          <a:p>
            <a:fld id="{EF8DF94A-2368-4B81-91AA-8398FD2BA9A8}" type="datetimeFigureOut">
              <a:rPr lang="en-GB" smtClean="0"/>
              <a:t>12/06/2018</a:t>
            </a:fld>
            <a:endParaRPr lang="en-GB"/>
          </a:p>
        </p:txBody>
      </p:sp>
      <p:sp>
        <p:nvSpPr>
          <p:cNvPr id="4" name="Footer Placeholder 3">
            <a:extLst>
              <a:ext uri="{FF2B5EF4-FFF2-40B4-BE49-F238E27FC236}">
                <a16:creationId xmlns:a16="http://schemas.microsoft.com/office/drawing/2014/main" id="{85535CD8-E7DD-422C-A553-5D943D849CF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F502B4-47D8-44BA-ABFB-759E0AE38AB6}"/>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3937687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906A1-EF91-4379-BA15-FD2FF9935F55}"/>
              </a:ext>
            </a:extLst>
          </p:cNvPr>
          <p:cNvSpPr>
            <a:spLocks noGrp="1"/>
          </p:cNvSpPr>
          <p:nvPr>
            <p:ph type="dt" sz="half" idx="10"/>
          </p:nvPr>
        </p:nvSpPr>
        <p:spPr/>
        <p:txBody>
          <a:bodyPr/>
          <a:lstStyle/>
          <a:p>
            <a:fld id="{EF8DF94A-2368-4B81-91AA-8398FD2BA9A8}" type="datetimeFigureOut">
              <a:rPr lang="en-GB" smtClean="0"/>
              <a:t>12/06/2018</a:t>
            </a:fld>
            <a:endParaRPr lang="en-GB"/>
          </a:p>
        </p:txBody>
      </p:sp>
      <p:sp>
        <p:nvSpPr>
          <p:cNvPr id="3" name="Footer Placeholder 2">
            <a:extLst>
              <a:ext uri="{FF2B5EF4-FFF2-40B4-BE49-F238E27FC236}">
                <a16:creationId xmlns:a16="http://schemas.microsoft.com/office/drawing/2014/main" id="{B565C355-5BA9-4B00-9DD9-E7103DC51A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F69F0A7-3A5D-44F2-9F23-A172EC7491C4}"/>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156601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A5497-7221-48DD-B1BE-F3B6AAE768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86367E-A092-414B-8CC3-6148F02B87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EFD0A4-BD3F-4723-9B8C-6572E2F8C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A06FC7-17C4-4C2A-8A8B-3DB34CFE8701}"/>
              </a:ext>
            </a:extLst>
          </p:cNvPr>
          <p:cNvSpPr>
            <a:spLocks noGrp="1"/>
          </p:cNvSpPr>
          <p:nvPr>
            <p:ph type="dt" sz="half" idx="10"/>
          </p:nvPr>
        </p:nvSpPr>
        <p:spPr/>
        <p:txBody>
          <a:bodyPr/>
          <a:lstStyle/>
          <a:p>
            <a:fld id="{EF8DF94A-2368-4B81-91AA-8398FD2BA9A8}" type="datetimeFigureOut">
              <a:rPr lang="en-GB" smtClean="0"/>
              <a:t>12/06/2018</a:t>
            </a:fld>
            <a:endParaRPr lang="en-GB"/>
          </a:p>
        </p:txBody>
      </p:sp>
      <p:sp>
        <p:nvSpPr>
          <p:cNvPr id="6" name="Footer Placeholder 5">
            <a:extLst>
              <a:ext uri="{FF2B5EF4-FFF2-40B4-BE49-F238E27FC236}">
                <a16:creationId xmlns:a16="http://schemas.microsoft.com/office/drawing/2014/main" id="{53450A41-A923-43BF-841B-80286D1C21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CCFB88-439F-4973-A5ED-5E6A1B4DE5CF}"/>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4226313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8D06C-61A7-46E6-A18C-4CAEAB602B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81DCCA-0CDF-4C9B-966C-7A3EFA3445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95746E1-650A-4231-BA53-0B19134E5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3DD0E7-360D-488E-A8A2-7FE8FC2299E0}"/>
              </a:ext>
            </a:extLst>
          </p:cNvPr>
          <p:cNvSpPr>
            <a:spLocks noGrp="1"/>
          </p:cNvSpPr>
          <p:nvPr>
            <p:ph type="dt" sz="half" idx="10"/>
          </p:nvPr>
        </p:nvSpPr>
        <p:spPr/>
        <p:txBody>
          <a:bodyPr/>
          <a:lstStyle/>
          <a:p>
            <a:fld id="{EF8DF94A-2368-4B81-91AA-8398FD2BA9A8}" type="datetimeFigureOut">
              <a:rPr lang="en-GB" smtClean="0"/>
              <a:t>12/06/2018</a:t>
            </a:fld>
            <a:endParaRPr lang="en-GB"/>
          </a:p>
        </p:txBody>
      </p:sp>
      <p:sp>
        <p:nvSpPr>
          <p:cNvPr id="6" name="Footer Placeholder 5">
            <a:extLst>
              <a:ext uri="{FF2B5EF4-FFF2-40B4-BE49-F238E27FC236}">
                <a16:creationId xmlns:a16="http://schemas.microsoft.com/office/drawing/2014/main" id="{4200F108-3998-4957-A9EC-DFC8C5DCA0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D0D31F-CDF4-48FA-BF1E-7404FA168B86}"/>
              </a:ext>
            </a:extLst>
          </p:cNvPr>
          <p:cNvSpPr>
            <a:spLocks noGrp="1"/>
          </p:cNvSpPr>
          <p:nvPr>
            <p:ph type="sldNum" sz="quarter" idx="12"/>
          </p:nvPr>
        </p:nvSpPr>
        <p:spPr/>
        <p:txBody>
          <a:bodyPr/>
          <a:lstStyle/>
          <a:p>
            <a:fld id="{C56DD7EC-ED2C-47C0-99F0-C12F970F79C7}" type="slidenum">
              <a:rPr lang="en-GB" smtClean="0"/>
              <a:t>‹#›</a:t>
            </a:fld>
            <a:endParaRPr lang="en-GB"/>
          </a:p>
        </p:txBody>
      </p:sp>
    </p:spTree>
    <p:extLst>
      <p:ext uri="{BB962C8B-B14F-4D97-AF65-F5344CB8AC3E}">
        <p14:creationId xmlns:p14="http://schemas.microsoft.com/office/powerpoint/2010/main" val="108048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5B408-CAE8-47DC-9547-AFFD44C00C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967360-A6C1-4628-A59A-8238B482B2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A17A8A-7BEA-42B3-BFE9-F2C123E883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DF94A-2368-4B81-91AA-8398FD2BA9A8}" type="datetimeFigureOut">
              <a:rPr lang="en-GB" smtClean="0"/>
              <a:t>12/06/2018</a:t>
            </a:fld>
            <a:endParaRPr lang="en-GB"/>
          </a:p>
        </p:txBody>
      </p:sp>
      <p:sp>
        <p:nvSpPr>
          <p:cNvPr id="5" name="Footer Placeholder 4">
            <a:extLst>
              <a:ext uri="{FF2B5EF4-FFF2-40B4-BE49-F238E27FC236}">
                <a16:creationId xmlns:a16="http://schemas.microsoft.com/office/drawing/2014/main" id="{82571524-A306-44B7-81F1-CE2ED4C2F1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CB11D9-E943-417F-AA6E-27A466F087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DD7EC-ED2C-47C0-99F0-C12F970F79C7}" type="slidenum">
              <a:rPr lang="en-GB" smtClean="0"/>
              <a:t>‹#›</a:t>
            </a:fld>
            <a:endParaRPr lang="en-GB"/>
          </a:p>
        </p:txBody>
      </p:sp>
    </p:spTree>
    <p:extLst>
      <p:ext uri="{BB962C8B-B14F-4D97-AF65-F5344CB8AC3E}">
        <p14:creationId xmlns:p14="http://schemas.microsoft.com/office/powerpoint/2010/main" val="3212859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90061E-818B-4883-AEC4-FDD4D606293D}"/>
              </a:ext>
            </a:extLst>
          </p:cNvPr>
          <p:cNvSpPr txBox="1">
            <a:spLocks/>
          </p:cNvSpPr>
          <p:nvPr/>
        </p:nvSpPr>
        <p:spPr>
          <a:xfrm>
            <a:off x="457200" y="731519"/>
            <a:ext cx="3245039" cy="6271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MS4SSA Nigeria Node was launched on 10</a:t>
            </a:r>
            <a:r>
              <a:rPr lang="en-US" baseline="30000"/>
              <a:t>th</a:t>
            </a:r>
            <a:r>
              <a:rPr lang="en-US"/>
              <a:t> July, 2017</a:t>
            </a:r>
            <a:endParaRPr lang="en-US" dirty="0"/>
          </a:p>
        </p:txBody>
      </p:sp>
      <p:pic>
        <p:nvPicPr>
          <p:cNvPr id="5" name="Picture 4">
            <a:extLst>
              <a:ext uri="{FF2B5EF4-FFF2-40B4-BE49-F238E27FC236}">
                <a16:creationId xmlns:a16="http://schemas.microsoft.com/office/drawing/2014/main" id="{EC004FB0-E5BD-4BF7-8287-16E2DBDAEADD}"/>
              </a:ext>
            </a:extLst>
          </p:cNvPr>
          <p:cNvPicPr>
            <a:picLocks noChangeAspect="1"/>
          </p:cNvPicPr>
          <p:nvPr/>
        </p:nvPicPr>
        <p:blipFill>
          <a:blip r:embed="rId2">
            <a:lum/>
            <a:alphaModFix/>
          </a:blip>
          <a:srcRect/>
          <a:stretch>
            <a:fillRect/>
          </a:stretch>
        </p:blipFill>
        <p:spPr>
          <a:xfrm>
            <a:off x="3568680" y="3307320"/>
            <a:ext cx="6489720" cy="3650759"/>
          </a:xfrm>
          <a:prstGeom prst="rect">
            <a:avLst/>
          </a:prstGeom>
          <a:noFill/>
          <a:ln>
            <a:noFill/>
          </a:ln>
        </p:spPr>
      </p:pic>
      <p:pic>
        <p:nvPicPr>
          <p:cNvPr id="6" name="Picture 5">
            <a:extLst>
              <a:ext uri="{FF2B5EF4-FFF2-40B4-BE49-F238E27FC236}">
                <a16:creationId xmlns:a16="http://schemas.microsoft.com/office/drawing/2014/main" id="{5C4B2B25-D42F-41F5-A311-86DEFB4797BC}"/>
              </a:ext>
            </a:extLst>
          </p:cNvPr>
          <p:cNvPicPr>
            <a:picLocks noChangeAspect="1"/>
          </p:cNvPicPr>
          <p:nvPr/>
        </p:nvPicPr>
        <p:blipFill>
          <a:blip r:embed="rId3">
            <a:lum/>
            <a:alphaModFix/>
          </a:blip>
          <a:srcRect/>
          <a:stretch>
            <a:fillRect/>
          </a:stretch>
        </p:blipFill>
        <p:spPr>
          <a:xfrm>
            <a:off x="5028840" y="91440"/>
            <a:ext cx="4755240" cy="3566160"/>
          </a:xfrm>
          <a:prstGeom prst="rect">
            <a:avLst/>
          </a:prstGeom>
          <a:noFill/>
          <a:ln>
            <a:noFill/>
          </a:ln>
        </p:spPr>
      </p:pic>
    </p:spTree>
    <p:extLst>
      <p:ext uri="{BB962C8B-B14F-4D97-AF65-F5344CB8AC3E}">
        <p14:creationId xmlns:p14="http://schemas.microsoft.com/office/powerpoint/2010/main" val="135496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9E58-E421-430C-86ED-EE69E6F4C5D6}"/>
              </a:ext>
            </a:extLst>
          </p:cNvPr>
          <p:cNvSpPr>
            <a:spLocks noGrp="1"/>
          </p:cNvSpPr>
          <p:nvPr>
            <p:ph type="title"/>
          </p:nvPr>
        </p:nvSpPr>
        <p:spPr/>
        <p:txBody>
          <a:bodyPr/>
          <a:lstStyle/>
          <a:p>
            <a:pPr algn="ctr"/>
            <a:r>
              <a:rPr lang="en-US" dirty="0"/>
              <a:t>Simple organization</a:t>
            </a:r>
            <a:endParaRPr lang="en-GB" dirty="0"/>
          </a:p>
        </p:txBody>
      </p:sp>
      <p:sp>
        <p:nvSpPr>
          <p:cNvPr id="3" name="Content Placeholder 2">
            <a:extLst>
              <a:ext uri="{FF2B5EF4-FFF2-40B4-BE49-F238E27FC236}">
                <a16:creationId xmlns:a16="http://schemas.microsoft.com/office/drawing/2014/main" id="{9F4CD47E-2566-4EBE-ACE3-92AF90FE8CAC}"/>
              </a:ext>
            </a:extLst>
          </p:cNvPr>
          <p:cNvSpPr>
            <a:spLocks noGrp="1"/>
          </p:cNvSpPr>
          <p:nvPr>
            <p:ph idx="1"/>
          </p:nvPr>
        </p:nvSpPr>
        <p:spPr/>
        <p:txBody>
          <a:bodyPr/>
          <a:lstStyle/>
          <a:p>
            <a:pPr lvl="0">
              <a:buSzPct val="45000"/>
              <a:buFont typeface="StarSymbol"/>
              <a:buChar char="●"/>
            </a:pPr>
            <a:r>
              <a:rPr lang="en-US" dirty="0"/>
              <a:t>Nigeria as a node to promote MS4SSA in Nigeria!</a:t>
            </a:r>
          </a:p>
          <a:p>
            <a:pPr lvl="0">
              <a:buSzPct val="45000"/>
              <a:buFont typeface="StarSymbol"/>
              <a:buChar char="●"/>
            </a:pPr>
            <a:r>
              <a:rPr lang="en-US" dirty="0"/>
              <a:t>Nigeria as a node capable of providing services to countries within its catchment</a:t>
            </a:r>
          </a:p>
          <a:p>
            <a:pPr lvl="0">
              <a:buSzPct val="45000"/>
              <a:buFont typeface="StarSymbol"/>
              <a:buChar char="●"/>
            </a:pPr>
            <a:r>
              <a:rPr lang="en-US" dirty="0"/>
              <a:t>Nigeria as a node collaborating with other nodes for a continent-wide success plan</a:t>
            </a:r>
          </a:p>
          <a:p>
            <a:pPr lvl="0">
              <a:buSzPct val="45000"/>
              <a:buFont typeface="StarSymbol"/>
              <a:buChar char="●"/>
            </a:pPr>
            <a:r>
              <a:rPr lang="en-US" dirty="0"/>
              <a:t>Learning from across the world.</a:t>
            </a:r>
          </a:p>
          <a:p>
            <a:pPr marL="0" indent="0">
              <a:buNone/>
            </a:pPr>
            <a:endParaRPr lang="en-GB" dirty="0"/>
          </a:p>
        </p:txBody>
      </p:sp>
    </p:spTree>
    <p:extLst>
      <p:ext uri="{BB962C8B-B14F-4D97-AF65-F5344CB8AC3E}">
        <p14:creationId xmlns:p14="http://schemas.microsoft.com/office/powerpoint/2010/main" val="189922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12F1-5273-48FE-B656-57CB47A738DF}"/>
              </a:ext>
            </a:extLst>
          </p:cNvPr>
          <p:cNvSpPr>
            <a:spLocks noGrp="1"/>
          </p:cNvSpPr>
          <p:nvPr>
            <p:ph type="title"/>
          </p:nvPr>
        </p:nvSpPr>
        <p:spPr/>
        <p:txBody>
          <a:bodyPr/>
          <a:lstStyle/>
          <a:p>
            <a:pPr algn="ctr"/>
            <a:r>
              <a:rPr lang="en-US" dirty="0"/>
              <a:t>Partnerships that make up the node</a:t>
            </a:r>
            <a:endParaRPr lang="en-GB" dirty="0"/>
          </a:p>
        </p:txBody>
      </p:sp>
      <p:sp>
        <p:nvSpPr>
          <p:cNvPr id="3" name="Content Placeholder 2">
            <a:extLst>
              <a:ext uri="{FF2B5EF4-FFF2-40B4-BE49-F238E27FC236}">
                <a16:creationId xmlns:a16="http://schemas.microsoft.com/office/drawing/2014/main" id="{3F4AC607-D9F5-4E27-B251-845530EC8813}"/>
              </a:ext>
            </a:extLst>
          </p:cNvPr>
          <p:cNvSpPr>
            <a:spLocks noGrp="1"/>
          </p:cNvSpPr>
          <p:nvPr>
            <p:ph idx="1"/>
          </p:nvPr>
        </p:nvSpPr>
        <p:spPr/>
        <p:txBody>
          <a:bodyPr>
            <a:normAutofit fontScale="70000" lnSpcReduction="20000"/>
          </a:bodyPr>
          <a:lstStyle/>
          <a:p>
            <a:pPr lvl="0">
              <a:buSzPct val="45000"/>
              <a:buFont typeface="StarSymbol"/>
              <a:buChar char="●"/>
            </a:pPr>
            <a:r>
              <a:rPr lang="en-US" dirty="0"/>
              <a:t>Pan African Materials Institute (PAMI) of the African University of Science and Technology (AUST), Abuja, Nigeria</a:t>
            </a:r>
          </a:p>
          <a:p>
            <a:pPr lvl="0">
              <a:buSzPct val="45000"/>
              <a:buFont typeface="StarSymbol"/>
              <a:buChar char="●"/>
            </a:pPr>
            <a:r>
              <a:rPr lang="en-US" dirty="0"/>
              <a:t>College of Education </a:t>
            </a:r>
            <a:r>
              <a:rPr lang="en-US" dirty="0" err="1"/>
              <a:t>Ikere</a:t>
            </a:r>
            <a:r>
              <a:rPr lang="en-US" dirty="0"/>
              <a:t> Ekiti as a hub</a:t>
            </a:r>
          </a:p>
          <a:p>
            <a:pPr lvl="0">
              <a:buSzPct val="45000"/>
              <a:buFont typeface="StarSymbol"/>
              <a:buChar char="●"/>
            </a:pPr>
            <a:r>
              <a:rPr lang="en-US" dirty="0"/>
              <a:t>Federal Capital Territory Administration Department of Science and Technology as a Hub.</a:t>
            </a:r>
          </a:p>
          <a:p>
            <a:pPr lvl="0">
              <a:buSzPct val="45000"/>
              <a:buFont typeface="StarSymbol"/>
              <a:buChar char="●"/>
            </a:pPr>
            <a:r>
              <a:rPr lang="en-US" dirty="0"/>
              <a:t>Bauchi and Anambra states as catalytic regional hubs.</a:t>
            </a:r>
          </a:p>
          <a:p>
            <a:pPr lvl="0">
              <a:buSzPct val="45000"/>
              <a:buFont typeface="StarSymbol"/>
              <a:buChar char="●"/>
            </a:pPr>
            <a:r>
              <a:rPr lang="en-US" dirty="0"/>
              <a:t>Teacher Registration Council of Nigeria (TRCN) as a Quasi-Government regulator for teacher certification</a:t>
            </a:r>
          </a:p>
          <a:p>
            <a:pPr lvl="0">
              <a:buSzPct val="45000"/>
              <a:buFont typeface="StarSymbol"/>
              <a:buChar char="●"/>
            </a:pPr>
            <a:r>
              <a:rPr lang="en-US" dirty="0"/>
              <a:t>The Nigerian Academy of Science as a custodian of quality</a:t>
            </a:r>
          </a:p>
          <a:p>
            <a:pPr lvl="0">
              <a:buSzPct val="45000"/>
              <a:buFont typeface="StarSymbol"/>
              <a:buChar char="●"/>
            </a:pPr>
            <a:r>
              <a:rPr lang="en-US" dirty="0"/>
              <a:t>Professional associations in Mathematics, Materials Research Society, Nigeria Union of Teachers(NUT), Nigeria Teachers Institute (NTI), Private sector (National Association of Proprietors of Private Schools, NAPPS) and Other STEM professional bodies as knowledge diffusion groups.</a:t>
            </a:r>
          </a:p>
          <a:p>
            <a:pPr lvl="0">
              <a:buSzPct val="45000"/>
              <a:buFont typeface="StarSymbol"/>
              <a:buChar char="●"/>
            </a:pPr>
            <a:r>
              <a:rPr lang="en-US" dirty="0"/>
              <a:t>Science Teachers Association of Nigeria (STAN)</a:t>
            </a:r>
          </a:p>
          <a:p>
            <a:pPr lvl="0">
              <a:buSzPct val="45000"/>
              <a:buFont typeface="StarSymbol"/>
              <a:buChar char="●"/>
            </a:pPr>
            <a:r>
              <a:rPr lang="en-US" dirty="0"/>
              <a:t>Parent-Teacher-Associations at all levels</a:t>
            </a:r>
          </a:p>
          <a:p>
            <a:pPr marL="0" indent="0">
              <a:buNone/>
            </a:pPr>
            <a:endParaRPr lang="en-GB" dirty="0"/>
          </a:p>
        </p:txBody>
      </p:sp>
    </p:spTree>
    <p:extLst>
      <p:ext uri="{BB962C8B-B14F-4D97-AF65-F5344CB8AC3E}">
        <p14:creationId xmlns:p14="http://schemas.microsoft.com/office/powerpoint/2010/main" val="2010380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2831-A346-4798-8F24-CCD5CCEF9FA5}"/>
              </a:ext>
            </a:extLst>
          </p:cNvPr>
          <p:cNvSpPr>
            <a:spLocks noGrp="1"/>
          </p:cNvSpPr>
          <p:nvPr>
            <p:ph type="title"/>
          </p:nvPr>
        </p:nvSpPr>
        <p:spPr/>
        <p:txBody>
          <a:bodyPr/>
          <a:lstStyle/>
          <a:p>
            <a:pPr algn="ctr"/>
            <a:r>
              <a:rPr lang="en-US" dirty="0"/>
              <a:t>Objectives simplified</a:t>
            </a:r>
            <a:endParaRPr lang="en-GB" dirty="0"/>
          </a:p>
        </p:txBody>
      </p:sp>
      <p:sp>
        <p:nvSpPr>
          <p:cNvPr id="3" name="Content Placeholder 2">
            <a:extLst>
              <a:ext uri="{FF2B5EF4-FFF2-40B4-BE49-F238E27FC236}">
                <a16:creationId xmlns:a16="http://schemas.microsoft.com/office/drawing/2014/main" id="{C10E9EC1-0F47-434D-B553-5B2A95F83D96}"/>
              </a:ext>
            </a:extLst>
          </p:cNvPr>
          <p:cNvSpPr>
            <a:spLocks noGrp="1"/>
          </p:cNvSpPr>
          <p:nvPr>
            <p:ph idx="1"/>
          </p:nvPr>
        </p:nvSpPr>
        <p:spPr/>
        <p:txBody>
          <a:bodyPr>
            <a:normAutofit lnSpcReduction="10000"/>
          </a:bodyPr>
          <a:lstStyle/>
          <a:p>
            <a:pPr lvl="0"/>
            <a:r>
              <a:rPr lang="en-US" dirty="0"/>
              <a:t>What is the MS4SSA Nigeria node brand?</a:t>
            </a:r>
          </a:p>
          <a:p>
            <a:pPr lvl="0"/>
            <a:endParaRPr lang="en-US" dirty="0"/>
          </a:p>
          <a:p>
            <a:pPr lvl="0"/>
            <a:r>
              <a:rPr lang="en-US" dirty="0"/>
              <a:t>How do we show we are improving kids ?</a:t>
            </a:r>
          </a:p>
          <a:p>
            <a:pPr lvl="0"/>
            <a:endParaRPr lang="en-US" dirty="0"/>
          </a:p>
          <a:p>
            <a:pPr lvl="0"/>
            <a:r>
              <a:rPr lang="en-US" dirty="0"/>
              <a:t>How do we build credibility ?</a:t>
            </a:r>
          </a:p>
          <a:p>
            <a:pPr lvl="0"/>
            <a:endParaRPr lang="en-US" dirty="0"/>
          </a:p>
          <a:p>
            <a:pPr lvl="0"/>
            <a:r>
              <a:rPr lang="en-US" dirty="0"/>
              <a:t>How do we extract data and show that the training is effective?</a:t>
            </a:r>
          </a:p>
          <a:p>
            <a:pPr lvl="0"/>
            <a:endParaRPr lang="en-US" dirty="0"/>
          </a:p>
          <a:p>
            <a:pPr lvl="0"/>
            <a:r>
              <a:rPr lang="en-US" dirty="0"/>
              <a:t>How do we gain traction ?</a:t>
            </a:r>
          </a:p>
          <a:p>
            <a:endParaRPr lang="en-GB" dirty="0"/>
          </a:p>
        </p:txBody>
      </p:sp>
    </p:spTree>
    <p:extLst>
      <p:ext uri="{BB962C8B-B14F-4D97-AF65-F5344CB8AC3E}">
        <p14:creationId xmlns:p14="http://schemas.microsoft.com/office/powerpoint/2010/main" val="3642598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9EF999-33DE-4534-B8FB-98248C3D82EE}"/>
              </a:ext>
            </a:extLst>
          </p:cNvPr>
          <p:cNvSpPr txBox="1">
            <a:spLocks/>
          </p:cNvSpPr>
          <p:nvPr/>
        </p:nvSpPr>
        <p:spPr>
          <a:xfrm>
            <a:off x="551497" y="1134427"/>
            <a:ext cx="3200400" cy="50000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Ekiti State has commenced Pre-Practice Level Training for Teachers</a:t>
            </a:r>
            <a:endParaRPr lang="en-US" dirty="0"/>
          </a:p>
        </p:txBody>
      </p:sp>
      <p:pic>
        <p:nvPicPr>
          <p:cNvPr id="5" name="Picture 4">
            <a:extLst>
              <a:ext uri="{FF2B5EF4-FFF2-40B4-BE49-F238E27FC236}">
                <a16:creationId xmlns:a16="http://schemas.microsoft.com/office/drawing/2014/main" id="{77855F37-8A89-4EB2-A161-A7FDE00762E2}"/>
              </a:ext>
            </a:extLst>
          </p:cNvPr>
          <p:cNvPicPr>
            <a:picLocks noChangeAspect="1"/>
          </p:cNvPicPr>
          <p:nvPr/>
        </p:nvPicPr>
        <p:blipFill>
          <a:blip r:embed="rId2">
            <a:lum/>
            <a:alphaModFix/>
          </a:blip>
          <a:srcRect/>
          <a:stretch>
            <a:fillRect/>
          </a:stretch>
        </p:blipFill>
        <p:spPr>
          <a:xfrm>
            <a:off x="4017216" y="494347"/>
            <a:ext cx="5706720" cy="4389120"/>
          </a:xfrm>
          <a:prstGeom prst="rect">
            <a:avLst/>
          </a:prstGeom>
          <a:noFill/>
          <a:ln>
            <a:noFill/>
          </a:ln>
        </p:spPr>
      </p:pic>
    </p:spTree>
    <p:extLst>
      <p:ext uri="{BB962C8B-B14F-4D97-AF65-F5344CB8AC3E}">
        <p14:creationId xmlns:p14="http://schemas.microsoft.com/office/powerpoint/2010/main" val="3109216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DC96-CB29-4B37-9CEC-FF4F8331ECFB}"/>
              </a:ext>
            </a:extLst>
          </p:cNvPr>
          <p:cNvSpPr>
            <a:spLocks noGrp="1"/>
          </p:cNvSpPr>
          <p:nvPr>
            <p:ph type="title"/>
          </p:nvPr>
        </p:nvSpPr>
        <p:spPr/>
        <p:txBody>
          <a:bodyPr/>
          <a:lstStyle/>
          <a:p>
            <a:pPr algn="ctr"/>
            <a:r>
              <a:rPr lang="en-US" dirty="0"/>
              <a:t>What, How?</a:t>
            </a:r>
            <a:endParaRPr lang="en-GB" dirty="0"/>
          </a:p>
        </p:txBody>
      </p:sp>
      <p:sp>
        <p:nvSpPr>
          <p:cNvPr id="3" name="Content Placeholder 2">
            <a:extLst>
              <a:ext uri="{FF2B5EF4-FFF2-40B4-BE49-F238E27FC236}">
                <a16:creationId xmlns:a16="http://schemas.microsoft.com/office/drawing/2014/main" id="{D42A3D2E-16BF-4EEA-9A06-36C5E0BF9414}"/>
              </a:ext>
            </a:extLst>
          </p:cNvPr>
          <p:cNvSpPr>
            <a:spLocks noGrp="1"/>
          </p:cNvSpPr>
          <p:nvPr>
            <p:ph idx="1"/>
          </p:nvPr>
        </p:nvSpPr>
        <p:spPr/>
        <p:txBody>
          <a:bodyPr/>
          <a:lstStyle/>
          <a:p>
            <a:pPr lvl="0"/>
            <a:r>
              <a:rPr lang="en-US" dirty="0"/>
              <a:t>Which equipment is the best to deploy? Hand signals, or Clickers or Kindle?</a:t>
            </a:r>
          </a:p>
          <a:p>
            <a:pPr lvl="0"/>
            <a:r>
              <a:rPr lang="en-US" dirty="0"/>
              <a:t>System for data collection</a:t>
            </a:r>
          </a:p>
          <a:p>
            <a:pPr lvl="0"/>
            <a:r>
              <a:rPr lang="en-US" dirty="0"/>
              <a:t>- using big data analytics</a:t>
            </a:r>
          </a:p>
          <a:p>
            <a:pPr lvl="0"/>
            <a:r>
              <a:rPr lang="en-US" dirty="0"/>
              <a:t>- hierarchical structure with multiple layers of data</a:t>
            </a:r>
          </a:p>
          <a:p>
            <a:pPr lvl="0"/>
            <a:r>
              <a:rPr lang="en-US" dirty="0"/>
              <a:t>- Hierarchical data collection/feedback mechanism</a:t>
            </a:r>
          </a:p>
          <a:p>
            <a:pPr lvl="0"/>
            <a:r>
              <a:rPr lang="en-US" dirty="0"/>
              <a:t>Who pays for what?</a:t>
            </a:r>
          </a:p>
          <a:p>
            <a:pPr lvl="0"/>
            <a:endParaRPr lang="en-US" dirty="0"/>
          </a:p>
          <a:p>
            <a:pPr lvl="0"/>
            <a:endParaRPr lang="en-US" dirty="0"/>
          </a:p>
          <a:p>
            <a:pPr lvl="0"/>
            <a:endParaRPr lang="en-US"/>
          </a:p>
          <a:p>
            <a:pPr marL="0" indent="0">
              <a:buNone/>
            </a:pPr>
            <a:endParaRPr lang="en-GB"/>
          </a:p>
        </p:txBody>
      </p:sp>
    </p:spTree>
    <p:extLst>
      <p:ext uri="{BB962C8B-B14F-4D97-AF65-F5344CB8AC3E}">
        <p14:creationId xmlns:p14="http://schemas.microsoft.com/office/powerpoint/2010/main" val="2354617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291</Words>
  <Application>Microsoft Office PowerPoint</Application>
  <PresentationFormat>Widescreen</PresentationFormat>
  <Paragraphs>36</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StarSymbol</vt:lpstr>
      <vt:lpstr>Office Theme</vt:lpstr>
      <vt:lpstr>PowerPoint Presentation</vt:lpstr>
      <vt:lpstr>Simple organization</vt:lpstr>
      <vt:lpstr>Partnerships that make up the node</vt:lpstr>
      <vt:lpstr>Objectives simplified</vt:lpstr>
      <vt:lpstr>PowerPoint Presentation</vt:lpstr>
      <vt:lpstr>What, How?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Clement</dc:creator>
  <cp:lastModifiedBy>Santamaria, David</cp:lastModifiedBy>
  <cp:revision>1</cp:revision>
  <dcterms:created xsi:type="dcterms:W3CDTF">2018-06-07T09:40:44Z</dcterms:created>
  <dcterms:modified xsi:type="dcterms:W3CDTF">2018-06-12T14:03:23Z</dcterms:modified>
</cp:coreProperties>
</file>