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71" r:id="rId6"/>
    <p:sldId id="273" r:id="rId7"/>
    <p:sldId id="272" r:id="rId8"/>
    <p:sldId id="264" r:id="rId9"/>
    <p:sldId id="274" r:id="rId10"/>
    <p:sldId id="265"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ko Tomita Wilcox" initials="RTW" lastIdx="6" clrIdx="0">
    <p:extLst>
      <p:ext uri="{19B8F6BF-5375-455C-9EA6-DF929625EA0E}">
        <p15:presenceInfo xmlns:p15="http://schemas.microsoft.com/office/powerpoint/2012/main" userId="S-1-5-21-88094858-919529-1617787245-350563" providerId="AD"/>
      </p:ext>
    </p:extLst>
  </p:cmAuthor>
  <p:cmAuthor id="2" name="Xu Yanbin" initials="XY" lastIdx="6" clrIdx="1">
    <p:extLst>
      <p:ext uri="{19B8F6BF-5375-455C-9EA6-DF929625EA0E}">
        <p15:presenceInfo xmlns:p15="http://schemas.microsoft.com/office/powerpoint/2012/main" userId="53e3c813aa573b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9D18E"/>
    <a:srgbClr val="FEC160"/>
    <a:srgbClr val="2E75B6"/>
    <a:srgbClr val="ED7D31"/>
    <a:srgbClr val="FF7862"/>
    <a:srgbClr val="FBE3BD"/>
    <a:srgbClr val="B2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471"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EEE80-DC85-4C4E-ADDA-A7CCE5ADF245}" type="datetimeFigureOut">
              <a:rPr lang="zh-CN" altLang="en-US" smtClean="0"/>
              <a:t>2018/6/6</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0CCF3-F45B-4E83-BF0A-DE11220BA81F}" type="slidenum">
              <a:rPr lang="zh-CN" altLang="en-US" smtClean="0"/>
              <a:t>‹#›</a:t>
            </a:fld>
            <a:endParaRPr lang="zh-CN" altLang="en-US"/>
          </a:p>
        </p:txBody>
      </p:sp>
    </p:spTree>
    <p:extLst>
      <p:ext uri="{BB962C8B-B14F-4D97-AF65-F5344CB8AC3E}">
        <p14:creationId xmlns:p14="http://schemas.microsoft.com/office/powerpoint/2010/main" val="292161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Note: PSI-PMI for Progressive Science Initiative and Progressive Math Initiative</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E6D0CCF3-F45B-4E83-BF0A-DE11220BA81F}" type="slidenum">
              <a:rPr lang="zh-CN" altLang="en-US" smtClean="0"/>
              <a:t>2</a:t>
            </a:fld>
            <a:endParaRPr lang="zh-CN" altLang="en-US"/>
          </a:p>
        </p:txBody>
      </p:sp>
    </p:spTree>
    <p:extLst>
      <p:ext uri="{BB962C8B-B14F-4D97-AF65-F5344CB8AC3E}">
        <p14:creationId xmlns:p14="http://schemas.microsoft.com/office/powerpoint/2010/main" val="258532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2E89AA-F5BB-47B1-9169-E723B57AB9E4}"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
        <p:nvSpPr>
          <p:cNvPr id="7" name="Rectangle 6"/>
          <p:cNvSpPr/>
          <p:nvPr userDrawn="1"/>
        </p:nvSpPr>
        <p:spPr>
          <a:xfrm>
            <a:off x="10881360" y="0"/>
            <a:ext cx="1310640" cy="12115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descr="Image result for world bank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457" y="6209426"/>
            <a:ext cx="2474362" cy="51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43870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30657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E89AA-F5BB-47B1-9169-E723B57AB9E4}" type="datetimeFigureOut">
              <a:rPr lang="zh-CN" altLang="en-US" smtClean="0"/>
              <a:t>2018/6/6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37458815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578" y="1358288"/>
            <a:ext cx="10565007" cy="1611980"/>
          </a:xfrm>
        </p:spPr>
        <p:txBody>
          <a:bodyPr>
            <a:normAutofit/>
          </a:bodyPr>
          <a:lstStyle/>
          <a:p>
            <a:r>
              <a:rPr lang="en-US" altLang="zh-CN" sz="4800" b="1" dirty="0">
                <a:solidFill>
                  <a:schemeClr val="accent6">
                    <a:lumMod val="75000"/>
                  </a:schemeClr>
                </a:solidFill>
              </a:rPr>
              <a:t>The Promise of the PSI-PMI </a:t>
            </a:r>
            <a:br>
              <a:rPr lang="en-US" altLang="zh-CN" sz="4800" b="1" dirty="0">
                <a:solidFill>
                  <a:schemeClr val="accent6">
                    <a:lumMod val="75000"/>
                  </a:schemeClr>
                </a:solidFill>
              </a:rPr>
            </a:br>
            <a:r>
              <a:rPr lang="en-US" altLang="zh-CN" sz="4800" b="1" dirty="0">
                <a:solidFill>
                  <a:schemeClr val="accent6">
                    <a:lumMod val="75000"/>
                  </a:schemeClr>
                </a:solidFill>
              </a:rPr>
              <a:t>in The Gambian Education System</a:t>
            </a:r>
            <a:endParaRPr lang="zh-CN" altLang="en-US" sz="4800" b="1" dirty="0">
              <a:solidFill>
                <a:schemeClr val="accent6">
                  <a:lumMod val="75000"/>
                </a:schemeClr>
              </a:solidFill>
            </a:endParaRPr>
          </a:p>
        </p:txBody>
      </p:sp>
      <p:grpSp>
        <p:nvGrpSpPr>
          <p:cNvPr id="25" name="Group 24"/>
          <p:cNvGrpSpPr/>
          <p:nvPr/>
        </p:nvGrpSpPr>
        <p:grpSpPr>
          <a:xfrm>
            <a:off x="0" y="2977662"/>
            <a:ext cx="12192000" cy="2672464"/>
            <a:chOff x="0" y="2602523"/>
            <a:chExt cx="12192000" cy="2672464"/>
          </a:xfrm>
        </p:grpSpPr>
        <p:grpSp>
          <p:nvGrpSpPr>
            <p:cNvPr id="24" name="Group 23"/>
            <p:cNvGrpSpPr/>
            <p:nvPr/>
          </p:nvGrpSpPr>
          <p:grpSpPr>
            <a:xfrm>
              <a:off x="0" y="2602523"/>
              <a:ext cx="12192000" cy="2672464"/>
              <a:chOff x="0" y="2602523"/>
              <a:chExt cx="12192000" cy="2672464"/>
            </a:xfrm>
          </p:grpSpPr>
          <p:sp>
            <p:nvSpPr>
              <p:cNvPr id="18" name="Rectangle 17"/>
              <p:cNvSpPr/>
              <p:nvPr/>
            </p:nvSpPr>
            <p:spPr>
              <a:xfrm>
                <a:off x="0" y="2602523"/>
                <a:ext cx="12192000" cy="26724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18"/>
              <p:cNvPicPr preferRelativeResize="0">
                <a:picLocks/>
              </p:cNvPicPr>
              <p:nvPr/>
            </p:nvPicPr>
            <p:blipFill>
              <a:blip r:embed="rId2" cstate="print">
                <a:extLst>
                  <a:ext uri="{28A0092B-C50C-407E-A947-70E740481C1C}">
                    <a14:useLocalDpi xmlns:a14="http://schemas.microsoft.com/office/drawing/2010/main"/>
                  </a:ext>
                </a:extLst>
              </a:blip>
              <a:stretch>
                <a:fillRect/>
              </a:stretch>
            </p:blipFill>
            <p:spPr>
              <a:xfrm>
                <a:off x="4122966" y="3932187"/>
                <a:ext cx="2012400" cy="1342800"/>
              </a:xfrm>
              <a:prstGeom prst="rect">
                <a:avLst/>
              </a:prstGeom>
            </p:spPr>
          </p:pic>
        </p:grpSp>
        <p:sp>
          <p:nvSpPr>
            <p:cNvPr id="23" name="Rectangle 22"/>
            <p:cNvSpPr/>
            <p:nvPr/>
          </p:nvSpPr>
          <p:spPr>
            <a:xfrm>
              <a:off x="462501" y="3019060"/>
              <a:ext cx="5008268" cy="1384995"/>
            </a:xfrm>
            <a:prstGeom prst="rect">
              <a:avLst/>
            </a:prstGeom>
          </p:spPr>
          <p:txBody>
            <a:bodyPr wrap="square">
              <a:spAutoFit/>
            </a:bodyPr>
            <a:lstStyle/>
            <a:p>
              <a:r>
                <a:rPr lang="en-US" altLang="zh-CN" sz="2800" i="1" dirty="0">
                  <a:solidFill>
                    <a:schemeClr val="bg1"/>
                  </a:solidFill>
                </a:rPr>
                <a:t>Lessons on the Design, Implementations, </a:t>
              </a:r>
            </a:p>
            <a:p>
              <a:r>
                <a:rPr lang="en-US" altLang="zh-CN" sz="2800" i="1" dirty="0">
                  <a:solidFill>
                    <a:schemeClr val="bg1"/>
                  </a:solidFill>
                </a:rPr>
                <a:t>and Drivers of Impact</a:t>
              </a:r>
              <a:endParaRPr lang="zh-CN" altLang="en-US" sz="2800" dirty="0">
                <a:solidFill>
                  <a:schemeClr val="bg1"/>
                </a:solidFill>
              </a:endParaRPr>
            </a:p>
          </p:txBody>
        </p:sp>
      </p:grpSp>
      <p:pic>
        <p:nvPicPr>
          <p:cNvPr id="1028"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32828" y="6304633"/>
            <a:ext cx="2674020" cy="5533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a:blip r:embed="rId4" cstate="print">
            <a:extLst>
              <a:ext uri="{28A0092B-C50C-407E-A947-70E740481C1C}">
                <a14:useLocalDpi xmlns:a14="http://schemas.microsoft.com/office/drawing/2010/main"/>
              </a:ext>
            </a:extLst>
          </a:blip>
          <a:stretch>
            <a:fillRect/>
          </a:stretch>
        </p:blipFill>
        <p:spPr>
          <a:xfrm>
            <a:off x="6131799" y="2964526"/>
            <a:ext cx="2012400" cy="1342800"/>
          </a:xfrm>
          <a:prstGeom prst="rect">
            <a:avLst/>
          </a:prstGeom>
        </p:spPr>
      </p:pic>
      <p:pic>
        <p:nvPicPr>
          <p:cNvPr id="4" name="Picture 3"/>
          <p:cNvPicPr>
            <a:picLocks/>
          </p:cNvPicPr>
          <p:nvPr/>
        </p:nvPicPr>
        <p:blipFill>
          <a:blip r:embed="rId4" cstate="print">
            <a:extLst>
              <a:ext uri="{28A0092B-C50C-407E-A947-70E740481C1C}">
                <a14:useLocalDpi xmlns:a14="http://schemas.microsoft.com/office/drawing/2010/main"/>
              </a:ext>
            </a:extLst>
          </a:blip>
          <a:stretch>
            <a:fillRect/>
          </a:stretch>
        </p:blipFill>
        <p:spPr>
          <a:xfrm>
            <a:off x="8144199" y="4303955"/>
            <a:ext cx="2012400" cy="1342800"/>
          </a:xfrm>
          <a:prstGeom prst="rect">
            <a:avLst/>
          </a:prstGeom>
        </p:spPr>
      </p:pic>
      <p:pic>
        <p:nvPicPr>
          <p:cNvPr id="5" name="Picture 4"/>
          <p:cNvPicPr>
            <a:picLocks/>
          </p:cNvPicPr>
          <p:nvPr/>
        </p:nvPicPr>
        <p:blipFill>
          <a:blip r:embed="rId5" cstate="print">
            <a:extLst>
              <a:ext uri="{28A0092B-C50C-407E-A947-70E740481C1C}">
                <a14:useLocalDpi xmlns:a14="http://schemas.microsoft.com/office/drawing/2010/main"/>
              </a:ext>
            </a:extLst>
          </a:blip>
          <a:stretch>
            <a:fillRect/>
          </a:stretch>
        </p:blipFill>
        <p:spPr>
          <a:xfrm>
            <a:off x="10168662" y="2987987"/>
            <a:ext cx="2012400" cy="1342800"/>
          </a:xfrm>
          <a:prstGeom prst="rect">
            <a:avLst/>
          </a:prstGeom>
        </p:spPr>
      </p:pic>
    </p:spTree>
    <p:extLst>
      <p:ext uri="{BB962C8B-B14F-4D97-AF65-F5344CB8AC3E}">
        <p14:creationId xmlns:p14="http://schemas.microsoft.com/office/powerpoint/2010/main" val="233376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平行四边形 79"/>
          <p:cNvSpPr/>
          <p:nvPr/>
        </p:nvSpPr>
        <p:spPr>
          <a:xfrm>
            <a:off x="966399" y="4410607"/>
            <a:ext cx="2176310" cy="483895"/>
          </a:xfrm>
          <a:prstGeom prst="parallelogram">
            <a:avLst>
              <a:gd name="adj" fmla="val 97534"/>
            </a:avLst>
          </a:prstGeom>
          <a:solidFill>
            <a:schemeClr val="accent6">
              <a:lumMod val="60000"/>
              <a:lumOff val="4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45" name="组合 76"/>
          <p:cNvGrpSpPr/>
          <p:nvPr/>
        </p:nvGrpSpPr>
        <p:grpSpPr>
          <a:xfrm>
            <a:off x="1445928" y="1670998"/>
            <a:ext cx="1710784" cy="3372477"/>
            <a:chOff x="3091227" y="1893975"/>
            <a:chExt cx="1819216" cy="3307829"/>
          </a:xfrm>
          <a:solidFill>
            <a:schemeClr val="accent6">
              <a:lumMod val="75000"/>
            </a:schemeClr>
          </a:solidFill>
        </p:grpSpPr>
        <p:sp>
          <p:nvSpPr>
            <p:cNvPr id="146" name="任意多边形 77"/>
            <p:cNvSpPr/>
            <p:nvPr/>
          </p:nvSpPr>
          <p:spPr>
            <a:xfrm>
              <a:off x="3091227" y="1893975"/>
              <a:ext cx="1796055" cy="2693303"/>
            </a:xfrm>
            <a:custGeom>
              <a:avLst/>
              <a:gdLst>
                <a:gd name="connsiteX0" fmla="*/ 897881 w 1796055"/>
                <a:gd name="connsiteY0" fmla="*/ 0 h 2693303"/>
                <a:gd name="connsiteX1" fmla="*/ 1792693 w 1796055"/>
                <a:gd name="connsiteY1" fmla="*/ 894811 h 2693303"/>
                <a:gd name="connsiteX2" fmla="*/ 1796055 w 1796055"/>
                <a:gd name="connsiteY2" fmla="*/ 894811 h 2693303"/>
                <a:gd name="connsiteX3" fmla="*/ 1796055 w 1796055"/>
                <a:gd name="connsiteY3" fmla="*/ 940530 h 2693303"/>
                <a:gd name="connsiteX4" fmla="*/ 1795648 w 1796055"/>
                <a:gd name="connsiteY4" fmla="*/ 940530 h 2693303"/>
                <a:gd name="connsiteX5" fmla="*/ 1795648 w 1796055"/>
                <a:gd name="connsiteY5" fmla="*/ 1638635 h 2693303"/>
                <a:gd name="connsiteX6" fmla="*/ 1795648 w 1796055"/>
                <a:gd name="connsiteY6" fmla="*/ 1994752 h 2693303"/>
                <a:gd name="connsiteX7" fmla="*/ 1795648 w 1796055"/>
                <a:gd name="connsiteY7" fmla="*/ 2342751 h 2693303"/>
                <a:gd name="connsiteX8" fmla="*/ 1795648 w 1796055"/>
                <a:gd name="connsiteY8" fmla="*/ 2344732 h 2693303"/>
                <a:gd name="connsiteX9" fmla="*/ 1795648 w 1796055"/>
                <a:gd name="connsiteY9" fmla="*/ 2693303 h 2693303"/>
                <a:gd name="connsiteX10" fmla="*/ 819 w 1796055"/>
                <a:gd name="connsiteY10" fmla="*/ 2693303 h 2693303"/>
                <a:gd name="connsiteX11" fmla="*/ 819 w 1796055"/>
                <a:gd name="connsiteY11" fmla="*/ 2344732 h 2693303"/>
                <a:gd name="connsiteX12" fmla="*/ 0 w 1796055"/>
                <a:gd name="connsiteY12" fmla="*/ 2344732 h 2693303"/>
                <a:gd name="connsiteX13" fmla="*/ 0 w 1796055"/>
                <a:gd name="connsiteY13" fmla="*/ 1638635 h 2693303"/>
                <a:gd name="connsiteX14" fmla="*/ 1 w 1796055"/>
                <a:gd name="connsiteY14" fmla="*/ 1638635 h 2693303"/>
                <a:gd name="connsiteX15" fmla="*/ 1 w 1796055"/>
                <a:gd name="connsiteY15" fmla="*/ 896588 h 2693303"/>
                <a:gd name="connsiteX16" fmla="*/ 408 w 1796055"/>
                <a:gd name="connsiteY16" fmla="*/ 896588 h 2693303"/>
                <a:gd name="connsiteX17" fmla="*/ 408 w 1796055"/>
                <a:gd name="connsiteY17" fmla="*/ 894811 h 2693303"/>
                <a:gd name="connsiteX18" fmla="*/ 3070 w 1796055"/>
                <a:gd name="connsiteY18" fmla="*/ 894811 h 269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6055" h="2693303">
                  <a:moveTo>
                    <a:pt x="897881" y="0"/>
                  </a:moveTo>
                  <a:lnTo>
                    <a:pt x="1792693" y="894811"/>
                  </a:lnTo>
                  <a:lnTo>
                    <a:pt x="1796055" y="894811"/>
                  </a:lnTo>
                  <a:lnTo>
                    <a:pt x="1796055" y="940530"/>
                  </a:lnTo>
                  <a:lnTo>
                    <a:pt x="1795648" y="940530"/>
                  </a:lnTo>
                  <a:lnTo>
                    <a:pt x="1795648" y="1638635"/>
                  </a:lnTo>
                  <a:lnTo>
                    <a:pt x="1795648" y="1994752"/>
                  </a:lnTo>
                  <a:lnTo>
                    <a:pt x="1795648" y="2342751"/>
                  </a:lnTo>
                  <a:lnTo>
                    <a:pt x="1795648" y="2344732"/>
                  </a:lnTo>
                  <a:lnTo>
                    <a:pt x="1795648" y="2693303"/>
                  </a:lnTo>
                  <a:lnTo>
                    <a:pt x="819" y="2693303"/>
                  </a:lnTo>
                  <a:lnTo>
                    <a:pt x="819" y="2344732"/>
                  </a:lnTo>
                  <a:lnTo>
                    <a:pt x="0" y="2344732"/>
                  </a:lnTo>
                  <a:lnTo>
                    <a:pt x="0" y="1638635"/>
                  </a:lnTo>
                  <a:lnTo>
                    <a:pt x="1" y="1638635"/>
                  </a:lnTo>
                  <a:lnTo>
                    <a:pt x="1" y="896588"/>
                  </a:lnTo>
                  <a:lnTo>
                    <a:pt x="408" y="896588"/>
                  </a:lnTo>
                  <a:lnTo>
                    <a:pt x="408" y="894811"/>
                  </a:lnTo>
                  <a:lnTo>
                    <a:pt x="3070" y="894811"/>
                  </a:lnTo>
                  <a:close/>
                </a:path>
              </a:pathLst>
            </a:custGeom>
            <a:grp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47" name="任意多边形 78"/>
            <p:cNvSpPr/>
            <p:nvPr/>
          </p:nvSpPr>
          <p:spPr>
            <a:xfrm flipH="1" flipV="1">
              <a:off x="4248795" y="4536914"/>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solidFill>
              <a:schemeClr val="accent6">
                <a:lumMod val="20000"/>
                <a:lumOff val="8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62" name="组合 93"/>
          <p:cNvGrpSpPr/>
          <p:nvPr/>
        </p:nvGrpSpPr>
        <p:grpSpPr>
          <a:xfrm>
            <a:off x="1334061" y="1898047"/>
            <a:ext cx="1915100" cy="1008739"/>
            <a:chOff x="2276924" y="3716907"/>
            <a:chExt cx="2036482" cy="1118848"/>
          </a:xfrm>
        </p:grpSpPr>
        <p:sp>
          <p:nvSpPr>
            <p:cNvPr id="163" name="文本框 44"/>
            <p:cNvSpPr txBox="1"/>
            <p:nvPr/>
          </p:nvSpPr>
          <p:spPr>
            <a:xfrm>
              <a:off x="2640639" y="3716907"/>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03</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4" name="文本框 45"/>
            <p:cNvSpPr txBox="1"/>
            <p:nvPr/>
          </p:nvSpPr>
          <p:spPr>
            <a:xfrm>
              <a:off x="2276924" y="4391971"/>
              <a:ext cx="2036482" cy="443784"/>
            </a:xfrm>
            <a:prstGeom prst="rect">
              <a:avLst/>
            </a:prstGeom>
            <a:noFill/>
          </p:spPr>
          <p:txBody>
            <a:bodyPr wrap="square" rtlCol="0">
              <a:spAutoFit/>
            </a:bodyPr>
            <a:lstStyle/>
            <a:p>
              <a:pPr algn="ctr"/>
              <a:r>
                <a:rPr lang="en-US" altLang="zh-CN" sz="2000" b="1" dirty="0">
                  <a:solidFill>
                    <a:prstClr val="white">
                      <a:lumMod val="95000"/>
                    </a:prstClr>
                  </a:solidFill>
                  <a:ea typeface="造字工房文研（非商用）常规体" pitchFamily="50" charset="-122"/>
                  <a:cs typeface="DokChampa" panose="020B0604020202020204" pitchFamily="34" charset="-34"/>
                </a:rPr>
                <a:t>Impact Drivers</a:t>
              </a:r>
              <a:endParaRPr lang="zh-CN" altLang="en-US" sz="2000" b="1" dirty="0">
                <a:solidFill>
                  <a:prstClr val="white">
                    <a:lumMod val="95000"/>
                  </a:prstClr>
                </a:solidFill>
                <a:ea typeface="造字工房文研（非商用）常规体" pitchFamily="50" charset="-122"/>
                <a:cs typeface="DokChampa" panose="020B0604020202020204" pitchFamily="34" charset="-34"/>
              </a:endParaRPr>
            </a:p>
          </p:txBody>
        </p:sp>
      </p:grpSp>
      <p:grpSp>
        <p:nvGrpSpPr>
          <p:cNvPr id="192" name="组合 123"/>
          <p:cNvGrpSpPr/>
          <p:nvPr/>
        </p:nvGrpSpPr>
        <p:grpSpPr>
          <a:xfrm>
            <a:off x="3134931" y="2587895"/>
            <a:ext cx="786842" cy="500360"/>
            <a:chOff x="4901591" y="3097766"/>
            <a:chExt cx="836714" cy="554976"/>
          </a:xfrm>
          <a:solidFill>
            <a:schemeClr val="accent6">
              <a:lumMod val="75000"/>
            </a:schemeClr>
          </a:solidFill>
        </p:grpSpPr>
        <p:sp>
          <p:nvSpPr>
            <p:cNvPr id="193" name="任意多边形 124"/>
            <p:cNvSpPr/>
            <p:nvPr/>
          </p:nvSpPr>
          <p:spPr>
            <a:xfrm>
              <a:off x="4901591" y="3097766"/>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94" name="任意多边形 125"/>
            <p:cNvSpPr/>
            <p:nvPr/>
          </p:nvSpPr>
          <p:spPr>
            <a:xfrm>
              <a:off x="5483449" y="3276449"/>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95" name="组合 126"/>
            <p:cNvGrpSpPr/>
            <p:nvPr/>
          </p:nvGrpSpPr>
          <p:grpSpPr>
            <a:xfrm>
              <a:off x="5033509" y="3199020"/>
              <a:ext cx="357796" cy="358843"/>
              <a:chOff x="458010" y="4063526"/>
              <a:chExt cx="1087437" cy="1090612"/>
            </a:xfrm>
            <a:grpFill/>
          </p:grpSpPr>
          <p:sp>
            <p:nvSpPr>
              <p:cNvPr id="196"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7"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8"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9"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4" name="Rectangle 3"/>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949" y="6315802"/>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10949940" cy="1177290"/>
          </a:xfrm>
        </p:spPr>
        <p:txBody>
          <a:bodyPr>
            <a:normAutofit/>
          </a:bodyPr>
          <a:lstStyle/>
          <a:p>
            <a:r>
              <a:rPr lang="en-US" altLang="zh-CN" sz="4000" b="1" dirty="0"/>
              <a:t>Key takeaways and recommendations</a:t>
            </a:r>
            <a:endParaRPr lang="zh-CN" altLang="en-US" sz="4000" dirty="0">
              <a:solidFill>
                <a:schemeClr val="tx1">
                  <a:lumMod val="75000"/>
                  <a:lumOff val="25000"/>
                </a:schemeClr>
              </a:solidFill>
            </a:endParaRPr>
          </a:p>
        </p:txBody>
      </p:sp>
      <p:sp>
        <p:nvSpPr>
          <p:cNvPr id="170" name="文本框 73"/>
          <p:cNvSpPr txBox="1"/>
          <p:nvPr/>
        </p:nvSpPr>
        <p:spPr>
          <a:xfrm>
            <a:off x="3308307" y="3361340"/>
            <a:ext cx="1465283" cy="646331"/>
          </a:xfrm>
          <a:prstGeom prst="rect">
            <a:avLst/>
          </a:prstGeom>
          <a:noFill/>
        </p:spPr>
        <p:txBody>
          <a:bodyPr wrap="square" rtlCol="0">
            <a:spAutoFit/>
          </a:bodyPr>
          <a:lstStyle/>
          <a:p>
            <a:pPr algn="ctr"/>
            <a:r>
              <a:rPr lang="en-US" altLang="zh-CN" b="1" dirty="0">
                <a:solidFill>
                  <a:srgbClr val="01ACBE"/>
                </a:solidFill>
                <a:latin typeface="Tahoma" panose="020B0604030504040204" pitchFamily="34" charset="0"/>
                <a:ea typeface="Tahoma" panose="020B0604030504040204" pitchFamily="34" charset="0"/>
                <a:cs typeface="Tahoma" panose="020B0604030504040204" pitchFamily="34" charset="0"/>
              </a:rPr>
              <a:t>Implementation</a:t>
            </a:r>
            <a:endParaRPr lang="zh-CN" altLang="en-US" b="1" dirty="0">
              <a:solidFill>
                <a:srgbClr val="01ACBE"/>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1" name="直接连接符 102"/>
          <p:cNvCxnSpPr/>
          <p:nvPr/>
        </p:nvCxnSpPr>
        <p:spPr>
          <a:xfrm>
            <a:off x="4728314" y="2897008"/>
            <a:ext cx="14633" cy="1807524"/>
          </a:xfrm>
          <a:prstGeom prst="line">
            <a:avLst/>
          </a:prstGeom>
          <a:noFill/>
          <a:ln w="38100" cap="flat" cmpd="sng" algn="ctr">
            <a:solidFill>
              <a:sysClr val="windowText" lastClr="000000">
                <a:lumMod val="50000"/>
                <a:lumOff val="50000"/>
              </a:sysClr>
            </a:solidFill>
            <a:prstDash val="sysDot"/>
            <a:miter lim="800000"/>
          </a:ln>
          <a:effectLst/>
        </p:spPr>
      </p:cxnSp>
      <p:sp>
        <p:nvSpPr>
          <p:cNvPr id="172" name="文本框 74"/>
          <p:cNvSpPr txBox="1"/>
          <p:nvPr/>
        </p:nvSpPr>
        <p:spPr>
          <a:xfrm>
            <a:off x="3475486" y="1658344"/>
            <a:ext cx="1236175" cy="646331"/>
          </a:xfrm>
          <a:prstGeom prst="rect">
            <a:avLst/>
          </a:prstGeom>
          <a:noFill/>
        </p:spPr>
        <p:txBody>
          <a:bodyPr wrap="square" rtlCol="0">
            <a:spAutoFit/>
          </a:bodyPr>
          <a:lstStyle/>
          <a:p>
            <a:pPr algn="ctr"/>
            <a:r>
              <a:rPr lang="en-US" altLang="zh-CN"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Impact Drivers</a:t>
            </a:r>
            <a:endParaRPr lang="zh-CN" altLang="en-US" b="1" dirty="0">
              <a:solidFill>
                <a:schemeClr val="accent6">
                  <a:lumMod val="75000"/>
                </a:schemeClr>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3" name="直接连接符 104"/>
          <p:cNvCxnSpPr/>
          <p:nvPr/>
        </p:nvCxnSpPr>
        <p:spPr>
          <a:xfrm>
            <a:off x="4728314" y="1738089"/>
            <a:ext cx="14633" cy="740051"/>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3" name="Group 222"/>
          <p:cNvGrpSpPr/>
          <p:nvPr/>
        </p:nvGrpSpPr>
        <p:grpSpPr>
          <a:xfrm>
            <a:off x="583816" y="2830607"/>
            <a:ext cx="2985676" cy="2726456"/>
            <a:chOff x="697910" y="3094688"/>
            <a:chExt cx="2985676" cy="2726456"/>
          </a:xfrm>
        </p:grpSpPr>
        <p:grpSp>
          <p:nvGrpSpPr>
            <p:cNvPr id="149" name="组合 80"/>
            <p:cNvGrpSpPr/>
            <p:nvPr/>
          </p:nvGrpSpPr>
          <p:grpSpPr>
            <a:xfrm>
              <a:off x="1186321" y="3094688"/>
              <a:ext cx="1704374" cy="2726456"/>
              <a:chOff x="2546524" y="2803750"/>
              <a:chExt cx="1812400" cy="3024062"/>
            </a:xfrm>
          </p:grpSpPr>
          <p:sp>
            <p:nvSpPr>
              <p:cNvPr id="150" name="任意多边形 81"/>
              <p:cNvSpPr/>
              <p:nvPr/>
            </p:nvSpPr>
            <p:spPr>
              <a:xfrm>
                <a:off x="2546524" y="2803750"/>
                <a:ext cx="1796449" cy="2344731"/>
              </a:xfrm>
              <a:custGeom>
                <a:avLst/>
                <a:gdLst>
                  <a:gd name="connsiteX0" fmla="*/ 897881 w 1796449"/>
                  <a:gd name="connsiteY0" fmla="*/ 0 h 2344731"/>
                  <a:gd name="connsiteX1" fmla="*/ 1793329 w 1796449"/>
                  <a:gd name="connsiteY1" fmla="*/ 895447 h 2344731"/>
                  <a:gd name="connsiteX2" fmla="*/ 1796449 w 1796449"/>
                  <a:gd name="connsiteY2" fmla="*/ 895447 h 2344731"/>
                  <a:gd name="connsiteX3" fmla="*/ 1796449 w 1796449"/>
                  <a:gd name="connsiteY3" fmla="*/ 941166 h 2344731"/>
                  <a:gd name="connsiteX4" fmla="*/ 1795648 w 1796449"/>
                  <a:gd name="connsiteY4" fmla="*/ 941166 h 2344731"/>
                  <a:gd name="connsiteX5" fmla="*/ 1795648 w 1796449"/>
                  <a:gd name="connsiteY5" fmla="*/ 1638634 h 2344731"/>
                  <a:gd name="connsiteX6" fmla="*/ 1795648 w 1796449"/>
                  <a:gd name="connsiteY6" fmla="*/ 1994752 h 2344731"/>
                  <a:gd name="connsiteX7" fmla="*/ 1795648 w 1796449"/>
                  <a:gd name="connsiteY7" fmla="*/ 2344731 h 2344731"/>
                  <a:gd name="connsiteX8" fmla="*/ 0 w 1796449"/>
                  <a:gd name="connsiteY8" fmla="*/ 2344731 h 2344731"/>
                  <a:gd name="connsiteX9" fmla="*/ 0 w 1796449"/>
                  <a:gd name="connsiteY9" fmla="*/ 1638634 h 2344731"/>
                  <a:gd name="connsiteX10" fmla="*/ 1 w 1796449"/>
                  <a:gd name="connsiteY10" fmla="*/ 1638634 h 2344731"/>
                  <a:gd name="connsiteX11" fmla="*/ 1 w 1796449"/>
                  <a:gd name="connsiteY11" fmla="*/ 896588 h 2344731"/>
                  <a:gd name="connsiteX12" fmla="*/ 802 w 1796449"/>
                  <a:gd name="connsiteY12" fmla="*/ 896588 h 2344731"/>
                  <a:gd name="connsiteX13" fmla="*/ 802 w 1796449"/>
                  <a:gd name="connsiteY13" fmla="*/ 895447 h 2344731"/>
                  <a:gd name="connsiteX14" fmla="*/ 2433 w 1796449"/>
                  <a:gd name="connsiteY14" fmla="*/ 895447 h 23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6449" h="2344731">
                    <a:moveTo>
                      <a:pt x="897881" y="0"/>
                    </a:moveTo>
                    <a:lnTo>
                      <a:pt x="1793329" y="895447"/>
                    </a:lnTo>
                    <a:lnTo>
                      <a:pt x="1796449" y="895447"/>
                    </a:lnTo>
                    <a:lnTo>
                      <a:pt x="1796449" y="941166"/>
                    </a:lnTo>
                    <a:lnTo>
                      <a:pt x="1795648" y="941166"/>
                    </a:lnTo>
                    <a:lnTo>
                      <a:pt x="1795648" y="1638634"/>
                    </a:lnTo>
                    <a:lnTo>
                      <a:pt x="1795648" y="1994752"/>
                    </a:lnTo>
                    <a:lnTo>
                      <a:pt x="1795648" y="2344731"/>
                    </a:lnTo>
                    <a:lnTo>
                      <a:pt x="0" y="2344731"/>
                    </a:lnTo>
                    <a:lnTo>
                      <a:pt x="0" y="1638634"/>
                    </a:lnTo>
                    <a:lnTo>
                      <a:pt x="1" y="1638634"/>
                    </a:lnTo>
                    <a:lnTo>
                      <a:pt x="1" y="896588"/>
                    </a:lnTo>
                    <a:lnTo>
                      <a:pt x="802" y="896588"/>
                    </a:lnTo>
                    <a:lnTo>
                      <a:pt x="802" y="895447"/>
                    </a:lnTo>
                    <a:lnTo>
                      <a:pt x="2433" y="895447"/>
                    </a:lnTo>
                    <a:close/>
                  </a:path>
                </a:pathLst>
              </a:custGeom>
              <a:gradFill flip="none" rotWithShape="1">
                <a:gsLst>
                  <a:gs pos="65000">
                    <a:srgbClr val="01ACBE"/>
                  </a:gs>
                  <a:gs pos="100000">
                    <a:srgbClr val="018B99"/>
                  </a:gs>
                  <a:gs pos="0">
                    <a:srgbClr val="01DEF5"/>
                  </a:gs>
                </a:gsLst>
                <a:lin ang="5400000" scaled="1"/>
                <a:tileRect/>
              </a:gradFill>
              <a:ln w="25400" cap="flat" cmpd="sng" algn="ctr">
                <a:gradFill>
                  <a:gsLst>
                    <a:gs pos="0">
                      <a:srgbClr val="0AE7FE"/>
                    </a:gs>
                    <a:gs pos="100000">
                      <a:srgbClr val="018795"/>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1" name="任意多边形 82"/>
              <p:cNvSpPr/>
              <p:nvPr/>
            </p:nvSpPr>
            <p:spPr>
              <a:xfrm flipH="1" flipV="1">
                <a:off x="3697276" y="5162922"/>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01ACBE">
                      <a:alpha val="25000"/>
                    </a:srgbClr>
                  </a:gs>
                  <a:gs pos="36000">
                    <a:srgbClr val="01ACBE">
                      <a:alpha val="50000"/>
                    </a:srgbClr>
                  </a:gs>
                  <a:gs pos="0">
                    <a:srgbClr val="01ACBE">
                      <a:alpha val="60000"/>
                    </a:srgbClr>
                  </a:gs>
                  <a:gs pos="100000">
                    <a:srgbClr val="01ACBE">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sp>
          <p:nvSpPr>
            <p:cNvPr id="153" name="平行四边形 84"/>
            <p:cNvSpPr/>
            <p:nvPr/>
          </p:nvSpPr>
          <p:spPr>
            <a:xfrm>
              <a:off x="697910" y="5184149"/>
              <a:ext cx="2176310" cy="483895"/>
            </a:xfrm>
            <a:prstGeom prst="parallelogram">
              <a:avLst>
                <a:gd name="adj" fmla="val 97534"/>
              </a:avLst>
            </a:prstGeom>
            <a:gradFill flip="none" rotWithShape="1">
              <a:gsLst>
                <a:gs pos="0">
                  <a:srgbClr val="01A9BB"/>
                </a:gs>
                <a:gs pos="100000">
                  <a:srgbClr val="017581"/>
                </a:gs>
              </a:gsLst>
              <a:lin ang="5400000" scaled="1"/>
              <a:tileRect/>
            </a:gradFill>
            <a:ln w="25400" cap="flat" cmpd="sng" algn="ctr">
              <a:gradFill>
                <a:gsLst>
                  <a:gs pos="0">
                    <a:srgbClr val="01A9BB"/>
                  </a:gs>
                  <a:gs pos="100000">
                    <a:srgbClr val="017581"/>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7" name="文本框 38"/>
            <p:cNvSpPr txBox="1"/>
            <p:nvPr/>
          </p:nvSpPr>
          <p:spPr>
            <a:xfrm>
              <a:off x="1431121" y="3203011"/>
              <a:ext cx="1153890" cy="77714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02</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58" name="文本框 3"/>
            <p:cNvSpPr txBox="1"/>
            <p:nvPr/>
          </p:nvSpPr>
          <p:spPr>
            <a:xfrm>
              <a:off x="1024564" y="3684910"/>
              <a:ext cx="2084451" cy="369332"/>
            </a:xfrm>
            <a:prstGeom prst="rect">
              <a:avLst/>
            </a:prstGeom>
            <a:noFill/>
          </p:spPr>
          <p:txBody>
            <a:bodyPr wrap="square" rtlCol="0">
              <a:spAutoFit/>
            </a:bodyPr>
            <a:lstStyle/>
            <a:p>
              <a:pPr algn="ctr"/>
              <a:r>
                <a:rPr lang="en-US" altLang="zh-CN" b="1" dirty="0">
                  <a:solidFill>
                    <a:prstClr val="white">
                      <a:lumMod val="95000"/>
                    </a:prstClr>
                  </a:solidFill>
                  <a:ea typeface="造字工房文研（非商用）常规体" pitchFamily="50" charset="-122"/>
                  <a:cs typeface="DokChampa" panose="020B0604020202020204" pitchFamily="34" charset="-34"/>
                </a:rPr>
                <a:t>Implementation</a:t>
              </a:r>
              <a:endParaRPr lang="zh-CN" altLang="en-US" b="1" dirty="0">
                <a:solidFill>
                  <a:prstClr val="white">
                    <a:lumMod val="95000"/>
                  </a:prstClr>
                </a:solidFill>
                <a:ea typeface="造字工房文研（非商用）常规体" pitchFamily="50" charset="-122"/>
                <a:cs typeface="DokChampa" panose="020B0604020202020204" pitchFamily="34" charset="-34"/>
              </a:endParaRPr>
            </a:p>
          </p:txBody>
        </p:sp>
        <p:grpSp>
          <p:nvGrpSpPr>
            <p:cNvPr id="176" name="组合 107"/>
            <p:cNvGrpSpPr/>
            <p:nvPr/>
          </p:nvGrpSpPr>
          <p:grpSpPr>
            <a:xfrm>
              <a:off x="2896745" y="3876066"/>
              <a:ext cx="786841" cy="500360"/>
              <a:chOff x="4355220" y="4051918"/>
              <a:chExt cx="836714" cy="554976"/>
            </a:xfrm>
          </p:grpSpPr>
          <p:sp>
            <p:nvSpPr>
              <p:cNvPr id="177" name="任意多边形 108"/>
              <p:cNvSpPr/>
              <p:nvPr/>
            </p:nvSpPr>
            <p:spPr>
              <a:xfrm>
                <a:off x="4355220" y="4051918"/>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44000">
                    <a:srgbClr val="01ACBE"/>
                  </a:gs>
                  <a:gs pos="20000">
                    <a:srgbClr val="0194A3"/>
                  </a:gs>
                  <a:gs pos="100000">
                    <a:srgbClr val="01CFE5"/>
                  </a:gs>
                  <a:gs pos="0">
                    <a:srgbClr val="01808D"/>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78" name="任意多边形 109"/>
              <p:cNvSpPr/>
              <p:nvPr/>
            </p:nvSpPr>
            <p:spPr>
              <a:xfrm>
                <a:off x="4949778" y="4221653"/>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sp>
        <p:nvSpPr>
          <p:cNvPr id="168" name="文本框 69"/>
          <p:cNvSpPr txBox="1"/>
          <p:nvPr/>
        </p:nvSpPr>
        <p:spPr>
          <a:xfrm>
            <a:off x="3619094" y="5083824"/>
            <a:ext cx="1030323" cy="369332"/>
          </a:xfrm>
          <a:prstGeom prst="rect">
            <a:avLst/>
          </a:prstGeom>
          <a:noFill/>
        </p:spPr>
        <p:txBody>
          <a:bodyPr wrap="square" rtlCol="0">
            <a:spAutoFit/>
          </a:bodyPr>
          <a:lstStyle/>
          <a:p>
            <a:pPr algn="ctr"/>
            <a:r>
              <a:rPr lang="en-US" altLang="zh-CN" b="1" dirty="0">
                <a:solidFill>
                  <a:srgbClr val="FFB850"/>
                </a:solidFill>
                <a:latin typeface="Tahoma" panose="020B0604030504040204" pitchFamily="34" charset="0"/>
                <a:ea typeface="Tahoma" panose="020B0604030504040204" pitchFamily="34" charset="0"/>
                <a:cs typeface="Tahoma" panose="020B0604030504040204" pitchFamily="34" charset="0"/>
              </a:rPr>
              <a:t>Design</a:t>
            </a:r>
            <a:endParaRPr lang="zh-CN" altLang="en-US" b="1" dirty="0">
              <a:solidFill>
                <a:srgbClr val="FFB850"/>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69" name="直接连接符 100"/>
          <p:cNvCxnSpPr/>
          <p:nvPr/>
        </p:nvCxnSpPr>
        <p:spPr>
          <a:xfrm>
            <a:off x="4735630" y="5055687"/>
            <a:ext cx="7317" cy="1536722"/>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2" name="Group 221"/>
          <p:cNvGrpSpPr/>
          <p:nvPr/>
        </p:nvGrpSpPr>
        <p:grpSpPr>
          <a:xfrm>
            <a:off x="197151" y="3778992"/>
            <a:ext cx="2802321" cy="2303979"/>
            <a:chOff x="353836" y="3942542"/>
            <a:chExt cx="2802321" cy="2303979"/>
          </a:xfrm>
        </p:grpSpPr>
        <p:grpSp>
          <p:nvGrpSpPr>
            <p:cNvPr id="185" name="组合 116"/>
            <p:cNvGrpSpPr/>
            <p:nvPr/>
          </p:nvGrpSpPr>
          <p:grpSpPr>
            <a:xfrm>
              <a:off x="2369314" y="4765456"/>
              <a:ext cx="786843" cy="500359"/>
              <a:chOff x="3811393" y="4975134"/>
              <a:chExt cx="836714" cy="554976"/>
            </a:xfrm>
          </p:grpSpPr>
          <p:sp>
            <p:nvSpPr>
              <p:cNvPr id="186" name="任意多边形 117"/>
              <p:cNvSpPr/>
              <p:nvPr/>
            </p:nvSpPr>
            <p:spPr>
              <a:xfrm>
                <a:off x="3811393" y="4975134"/>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59000">
                    <a:srgbClr val="FFB446"/>
                  </a:gs>
                  <a:gs pos="32000">
                    <a:srgbClr val="FFB446"/>
                  </a:gs>
                  <a:gs pos="100000">
                    <a:srgbClr val="FFDFAF"/>
                  </a:gs>
                  <a:gs pos="0">
                    <a:srgbClr val="FF9F11"/>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7" name="任意多边形 118"/>
              <p:cNvSpPr/>
              <p:nvPr/>
            </p:nvSpPr>
            <p:spPr>
              <a:xfrm>
                <a:off x="4396426" y="5142826"/>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9" name="Rectangle 5"/>
              <p:cNvSpPr>
                <a:spLocks noChangeArrowheads="1"/>
              </p:cNvSpPr>
              <p:nvPr/>
            </p:nvSpPr>
            <p:spPr bwMode="auto">
              <a:xfrm>
                <a:off x="4286759" y="5173135"/>
                <a:ext cx="28678" cy="20816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nvGrpSpPr>
            <p:cNvPr id="221" name="Group 220"/>
            <p:cNvGrpSpPr/>
            <p:nvPr/>
          </p:nvGrpSpPr>
          <p:grpSpPr>
            <a:xfrm>
              <a:off x="353836" y="3942542"/>
              <a:ext cx="2393700" cy="2303979"/>
              <a:chOff x="353836" y="3942542"/>
              <a:chExt cx="2393700" cy="2303979"/>
            </a:xfrm>
          </p:grpSpPr>
          <p:sp>
            <p:nvSpPr>
              <p:cNvPr id="152" name="平行四边形 83"/>
              <p:cNvSpPr/>
              <p:nvPr/>
            </p:nvSpPr>
            <p:spPr>
              <a:xfrm>
                <a:off x="353836" y="5553507"/>
                <a:ext cx="2176310" cy="483895"/>
              </a:xfrm>
              <a:prstGeom prst="parallelogram">
                <a:avLst>
                  <a:gd name="adj" fmla="val 97534"/>
                </a:avLst>
              </a:prstGeom>
              <a:gradFill flip="none" rotWithShape="1">
                <a:gsLst>
                  <a:gs pos="100000">
                    <a:srgbClr val="FFB850"/>
                  </a:gs>
                  <a:gs pos="0">
                    <a:srgbClr val="FFCE85"/>
                  </a:gs>
                </a:gsLst>
                <a:lin ang="5400000" scaled="1"/>
                <a:tileRect/>
              </a:gradFill>
              <a:ln w="25400" cap="flat" cmpd="sng" algn="ctr">
                <a:gradFill flip="none" rotWithShape="1">
                  <a:gsLst>
                    <a:gs pos="0">
                      <a:srgbClr val="FFCD83"/>
                    </a:gs>
                    <a:gs pos="100000">
                      <a:srgbClr val="FFBB59"/>
                    </a:gs>
                  </a:gsLst>
                  <a:lin ang="54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54" name="组合 85"/>
              <p:cNvGrpSpPr/>
              <p:nvPr/>
            </p:nvGrpSpPr>
            <p:grpSpPr>
              <a:xfrm>
                <a:off x="667280" y="3942542"/>
                <a:ext cx="1702378" cy="2303979"/>
                <a:chOff x="1998189" y="3708061"/>
                <a:chExt cx="1810277" cy="2555471"/>
              </a:xfrm>
            </p:grpSpPr>
            <p:sp>
              <p:nvSpPr>
                <p:cNvPr id="155" name="任意多边形 86"/>
                <p:cNvSpPr/>
                <p:nvPr/>
              </p:nvSpPr>
              <p:spPr>
                <a:xfrm>
                  <a:off x="1998189" y="3708061"/>
                  <a:ext cx="1795647" cy="1994752"/>
                </a:xfrm>
                <a:custGeom>
                  <a:avLst/>
                  <a:gdLst>
                    <a:gd name="connsiteX0" fmla="*/ 897881 w 1795647"/>
                    <a:gd name="connsiteY0" fmla="*/ 0 h 1994752"/>
                    <a:gd name="connsiteX1" fmla="*/ 1794085 w 1795647"/>
                    <a:gd name="connsiteY1" fmla="*/ 896204 h 1994752"/>
                    <a:gd name="connsiteX2" fmla="*/ 1795647 w 1795647"/>
                    <a:gd name="connsiteY2" fmla="*/ 896204 h 1994752"/>
                    <a:gd name="connsiteX3" fmla="*/ 1795647 w 1795647"/>
                    <a:gd name="connsiteY3" fmla="*/ 896588 h 1994752"/>
                    <a:gd name="connsiteX4" fmla="*/ 1795647 w 1795647"/>
                    <a:gd name="connsiteY4" fmla="*/ 941923 h 1994752"/>
                    <a:gd name="connsiteX5" fmla="*/ 1795647 w 1795647"/>
                    <a:gd name="connsiteY5" fmla="*/ 1994752 h 1994752"/>
                    <a:gd name="connsiteX6" fmla="*/ 0 w 1795647"/>
                    <a:gd name="connsiteY6" fmla="*/ 1994752 h 1994752"/>
                    <a:gd name="connsiteX7" fmla="*/ 0 w 1795647"/>
                    <a:gd name="connsiteY7" fmla="*/ 941923 h 1994752"/>
                    <a:gd name="connsiteX8" fmla="*/ 0 w 1795647"/>
                    <a:gd name="connsiteY8" fmla="*/ 896588 h 1994752"/>
                    <a:gd name="connsiteX9" fmla="*/ 0 w 1795647"/>
                    <a:gd name="connsiteY9" fmla="*/ 896204 h 1994752"/>
                    <a:gd name="connsiteX10" fmla="*/ 1675 w 1795647"/>
                    <a:gd name="connsiteY10" fmla="*/ 896204 h 199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647" h="1994752">
                      <a:moveTo>
                        <a:pt x="897881" y="0"/>
                      </a:moveTo>
                      <a:lnTo>
                        <a:pt x="1794085" y="896204"/>
                      </a:lnTo>
                      <a:lnTo>
                        <a:pt x="1795647" y="896204"/>
                      </a:lnTo>
                      <a:lnTo>
                        <a:pt x="1795647" y="896588"/>
                      </a:lnTo>
                      <a:lnTo>
                        <a:pt x="1795647" y="941923"/>
                      </a:lnTo>
                      <a:lnTo>
                        <a:pt x="1795647" y="1994752"/>
                      </a:lnTo>
                      <a:lnTo>
                        <a:pt x="0" y="1994752"/>
                      </a:lnTo>
                      <a:lnTo>
                        <a:pt x="0" y="941923"/>
                      </a:lnTo>
                      <a:lnTo>
                        <a:pt x="0" y="896588"/>
                      </a:lnTo>
                      <a:lnTo>
                        <a:pt x="0" y="896204"/>
                      </a:lnTo>
                      <a:lnTo>
                        <a:pt x="1675" y="896204"/>
                      </a:lnTo>
                      <a:close/>
                    </a:path>
                  </a:pathLst>
                </a:custGeom>
                <a:gradFill flip="none" rotWithShape="1">
                  <a:gsLst>
                    <a:gs pos="73000">
                      <a:srgbClr val="FFB850"/>
                    </a:gs>
                    <a:gs pos="47000">
                      <a:srgbClr val="FFC671"/>
                    </a:gs>
                    <a:gs pos="100000">
                      <a:srgbClr val="FF9801"/>
                    </a:gs>
                    <a:gs pos="0">
                      <a:srgbClr val="FFC671"/>
                    </a:gs>
                  </a:gsLst>
                  <a:lin ang="5400000" scaled="1"/>
                  <a:tileRect/>
                </a:gradFill>
                <a:ln w="25400" cap="flat" cmpd="sng" algn="ctr">
                  <a:gradFill>
                    <a:gsLst>
                      <a:gs pos="0">
                        <a:srgbClr val="FFDFAF"/>
                      </a:gs>
                      <a:gs pos="100000">
                        <a:srgbClr val="FF9C0C"/>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6" name="任意多边形 87"/>
                <p:cNvSpPr/>
                <p:nvPr/>
              </p:nvSpPr>
              <p:spPr>
                <a:xfrm flipH="1" flipV="1">
                  <a:off x="3274368" y="5726817"/>
                  <a:ext cx="534098" cy="536715"/>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FFB446">
                        <a:alpha val="20000"/>
                      </a:srgbClr>
                    </a:gs>
                    <a:gs pos="42000">
                      <a:srgbClr val="FFB446">
                        <a:alpha val="40000"/>
                      </a:srgbClr>
                    </a:gs>
                    <a:gs pos="0">
                      <a:srgbClr val="FFB446">
                        <a:alpha val="55000"/>
                      </a:srgbClr>
                    </a:gs>
                    <a:gs pos="100000">
                      <a:srgbClr val="FFB446">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59" name="组合 90"/>
              <p:cNvGrpSpPr/>
              <p:nvPr/>
            </p:nvGrpSpPr>
            <p:grpSpPr>
              <a:xfrm>
                <a:off x="894293" y="4077594"/>
                <a:ext cx="1153890" cy="1068100"/>
                <a:chOff x="2659541" y="3585116"/>
                <a:chExt cx="1227025" cy="1184691"/>
              </a:xfrm>
            </p:grpSpPr>
            <p:sp>
              <p:nvSpPr>
                <p:cNvPr id="160" name="文本框 1"/>
                <p:cNvSpPr txBox="1"/>
                <p:nvPr/>
              </p:nvSpPr>
              <p:spPr>
                <a:xfrm>
                  <a:off x="2659541" y="3585116"/>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01</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1" name="文本框 40"/>
                <p:cNvSpPr txBox="1"/>
                <p:nvPr/>
              </p:nvSpPr>
              <p:spPr>
                <a:xfrm>
                  <a:off x="2729023" y="4323320"/>
                  <a:ext cx="1107774" cy="446487"/>
                </a:xfrm>
                <a:prstGeom prst="rect">
                  <a:avLst/>
                </a:prstGeom>
                <a:noFill/>
              </p:spPr>
              <p:txBody>
                <a:bodyPr wrap="square" rtlCol="0">
                  <a:spAutoFit/>
                </a:bodyPr>
                <a:lstStyle/>
                <a:p>
                  <a:pPr algn="ctr">
                    <a:lnSpc>
                      <a:spcPct val="120000"/>
                    </a:lnSpc>
                    <a:spcBef>
                      <a:spcPts val="0"/>
                    </a:spcBef>
                  </a:pPr>
                  <a:r>
                    <a:rPr lang="en-US" altLang="zh-CN" b="1" dirty="0">
                      <a:solidFill>
                        <a:schemeClr val="bg1"/>
                      </a:solidFill>
                    </a:rPr>
                    <a:t>Design</a:t>
                  </a:r>
                </a:p>
              </p:txBody>
            </p:sp>
          </p:grpSp>
          <p:sp>
            <p:nvSpPr>
              <p:cNvPr id="212" name="Freeform 19"/>
              <p:cNvSpPr>
                <a:spLocks noEditPoints="1"/>
              </p:cNvSpPr>
              <p:nvPr/>
            </p:nvSpPr>
            <p:spPr bwMode="auto">
              <a:xfrm>
                <a:off x="2532211" y="4950689"/>
                <a:ext cx="195218" cy="185442"/>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13" name="Freeform 18"/>
              <p:cNvSpPr>
                <a:spLocks/>
              </p:cNvSpPr>
              <p:nvPr/>
            </p:nvSpPr>
            <p:spPr bwMode="auto">
              <a:xfrm>
                <a:off x="2523596" y="4887864"/>
                <a:ext cx="223940" cy="295589"/>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214" name="Rectangle 213"/>
          <p:cNvSpPr/>
          <p:nvPr/>
        </p:nvSpPr>
        <p:spPr>
          <a:xfrm>
            <a:off x="4788868" y="5069327"/>
            <a:ext cx="7123969" cy="1569660"/>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en-US" altLang="zh-CN" sz="1600" dirty="0"/>
              <a:t>Work with teachers and  local experts to align PSI-PMI content with local curricula (content adaptation) from the beginning</a:t>
            </a:r>
          </a:p>
          <a:p>
            <a:pPr marL="342900" lvl="2" indent="-342900">
              <a:lnSpc>
                <a:spcPct val="120000"/>
              </a:lnSpc>
              <a:spcBef>
                <a:spcPts val="0"/>
              </a:spcBef>
              <a:buFont typeface="Wingdings" panose="05000000000000000000" pitchFamily="2" charset="2"/>
              <a:buChar char="ü"/>
            </a:pPr>
            <a:r>
              <a:rPr lang="en-US" altLang="zh-CN" sz="1600" dirty="0"/>
              <a:t>Considering local environment/context when for purchasing/manufacturing equipment (technology adaptation)</a:t>
            </a:r>
          </a:p>
          <a:p>
            <a:pPr marL="342900" lvl="2" indent="-342900">
              <a:lnSpc>
                <a:spcPct val="120000"/>
              </a:lnSpc>
              <a:spcBef>
                <a:spcPts val="0"/>
              </a:spcBef>
              <a:buFont typeface="Wingdings" panose="05000000000000000000" pitchFamily="2" charset="2"/>
              <a:buChar char="ü"/>
            </a:pPr>
            <a:r>
              <a:rPr lang="en-US" altLang="zh-CN" sz="1600" dirty="0"/>
              <a:t>Ensure that teachers can add content without losing functionalities</a:t>
            </a:r>
            <a:endParaRPr lang="en-US" altLang="zh-CN" sz="1600" dirty="0">
              <a:solidFill>
                <a:schemeClr val="accent5"/>
              </a:solidFill>
            </a:endParaRPr>
          </a:p>
        </p:txBody>
      </p:sp>
      <p:sp>
        <p:nvSpPr>
          <p:cNvPr id="215" name="Rectangle 214"/>
          <p:cNvSpPr/>
          <p:nvPr/>
        </p:nvSpPr>
        <p:spPr>
          <a:xfrm>
            <a:off x="4791128" y="2666250"/>
            <a:ext cx="7309717" cy="2160591"/>
          </a:xfrm>
          <a:prstGeom prst="rect">
            <a:avLst/>
          </a:prstGeom>
        </p:spPr>
        <p:txBody>
          <a:bodyPr wrap="square">
            <a:spAutoFit/>
          </a:bodyPr>
          <a:lstStyle/>
          <a:p>
            <a:pPr marL="342900" lvl="1" indent="-342900">
              <a:lnSpc>
                <a:spcPct val="120000"/>
              </a:lnSpc>
              <a:spcBef>
                <a:spcPts val="0"/>
              </a:spcBef>
              <a:buFont typeface="Wingdings" panose="05000000000000000000" pitchFamily="2" charset="2"/>
              <a:buChar char="ü"/>
            </a:pPr>
            <a:r>
              <a:rPr lang="en-US" altLang="zh-CN" sz="1600" dirty="0"/>
              <a:t>Prior to the subject training, provide computer skills training to the program teachers, especially for those who do not have familiarity with the computer/technology</a:t>
            </a:r>
          </a:p>
          <a:p>
            <a:pPr marL="342900" lvl="1" indent="-342900">
              <a:lnSpc>
                <a:spcPct val="120000"/>
              </a:lnSpc>
              <a:spcBef>
                <a:spcPts val="0"/>
              </a:spcBef>
              <a:buFont typeface="Wingdings" panose="05000000000000000000" pitchFamily="2" charset="2"/>
              <a:buChar char="ü"/>
            </a:pPr>
            <a:r>
              <a:rPr lang="en-US" altLang="zh-CN" sz="1600" dirty="0"/>
              <a:t>Provide sufficient equipment and supporting materials (e.g. guidelines, books) in time to the school</a:t>
            </a:r>
          </a:p>
          <a:p>
            <a:pPr marL="342900" lvl="1" indent="-342900">
              <a:lnSpc>
                <a:spcPct val="120000"/>
              </a:lnSpc>
              <a:spcBef>
                <a:spcPts val="0"/>
              </a:spcBef>
              <a:buFont typeface="Wingdings" panose="05000000000000000000" pitchFamily="2" charset="2"/>
              <a:buChar char="ü"/>
            </a:pPr>
            <a:r>
              <a:rPr lang="en-US" altLang="zh-CN" sz="1600" dirty="0"/>
              <a:t>Enable timely and local Maintenance of  the equipment periodically and on need.</a:t>
            </a:r>
          </a:p>
          <a:p>
            <a:pPr marL="342900" lvl="1" indent="-342900">
              <a:lnSpc>
                <a:spcPct val="120000"/>
              </a:lnSpc>
              <a:spcBef>
                <a:spcPts val="0"/>
              </a:spcBef>
              <a:buFont typeface="Wingdings" panose="05000000000000000000" pitchFamily="2" charset="2"/>
              <a:buChar char="ü"/>
            </a:pPr>
            <a:r>
              <a:rPr lang="en-US" altLang="zh-CN" sz="1600" dirty="0"/>
              <a:t>Address the problem of unreliable electricity by providing solar panel or generator</a:t>
            </a:r>
            <a:endParaRPr lang="en-US" altLang="zh-CN" sz="1600" dirty="0">
              <a:solidFill>
                <a:schemeClr val="accent5"/>
              </a:solidFill>
            </a:endParaRPr>
          </a:p>
        </p:txBody>
      </p:sp>
      <p:sp>
        <p:nvSpPr>
          <p:cNvPr id="216" name="Rectangle 215"/>
          <p:cNvSpPr/>
          <p:nvPr/>
        </p:nvSpPr>
        <p:spPr>
          <a:xfrm>
            <a:off x="4788867" y="1591372"/>
            <a:ext cx="7311977" cy="978729"/>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en-US" altLang="zh-CN" sz="1600" dirty="0"/>
              <a:t>Be aware that all indicates that it benefits mostly high performers (need to identify the causes in the implementation, especially with teachers)</a:t>
            </a:r>
          </a:p>
          <a:p>
            <a:pPr marL="358775" lvl="1" indent="-358775">
              <a:lnSpc>
                <a:spcPct val="120000"/>
              </a:lnSpc>
              <a:spcBef>
                <a:spcPts val="0"/>
              </a:spcBef>
              <a:buFont typeface="Wingdings" panose="05000000000000000000" pitchFamily="2" charset="2"/>
              <a:buChar char="ü"/>
            </a:pPr>
            <a:r>
              <a:rPr lang="en-US" altLang="zh-CN" sz="1600" dirty="0"/>
              <a:t>Design pilot so that you can learn from it (sampling etc. )</a:t>
            </a:r>
          </a:p>
        </p:txBody>
      </p:sp>
      <p:sp>
        <p:nvSpPr>
          <p:cNvPr id="232" name="Rectangle 231"/>
          <p:cNvSpPr/>
          <p:nvPr/>
        </p:nvSpPr>
        <p:spPr>
          <a:xfrm>
            <a:off x="1174210" y="1034650"/>
            <a:ext cx="8083404" cy="461665"/>
          </a:xfrm>
          <a:prstGeom prst="rect">
            <a:avLst/>
          </a:prstGeom>
        </p:spPr>
        <p:txBody>
          <a:bodyPr wrap="square">
            <a:spAutoFit/>
          </a:bodyPr>
          <a:lstStyle/>
          <a:p>
            <a:pPr algn="ctr">
              <a:lnSpc>
                <a:spcPct val="120000"/>
              </a:lnSpc>
            </a:pPr>
            <a:r>
              <a:rPr lang="en-US" altLang="zh-CN" sz="2000" b="1" dirty="0">
                <a:solidFill>
                  <a:schemeClr val="accent5"/>
                </a:solidFill>
              </a:rPr>
              <a:t>Overall promising but potential concerns about equity on learning</a:t>
            </a:r>
          </a:p>
        </p:txBody>
      </p:sp>
      <p:sp>
        <p:nvSpPr>
          <p:cNvPr id="233" name="Freeform 100"/>
          <p:cNvSpPr>
            <a:spLocks noEditPoints="1"/>
          </p:cNvSpPr>
          <p:nvPr/>
        </p:nvSpPr>
        <p:spPr bwMode="auto">
          <a:xfrm>
            <a:off x="3232787" y="2675193"/>
            <a:ext cx="279133" cy="295797"/>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34" name="任意多边形 118"/>
          <p:cNvSpPr/>
          <p:nvPr/>
        </p:nvSpPr>
        <p:spPr>
          <a:xfrm>
            <a:off x="3682108" y="2738721"/>
            <a:ext cx="121005" cy="181739"/>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Tree>
    <p:extLst>
      <p:ext uri="{BB962C8B-B14F-4D97-AF65-F5344CB8AC3E}">
        <p14:creationId xmlns:p14="http://schemas.microsoft.com/office/powerpoint/2010/main" val="91418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2068" y="1144964"/>
            <a:ext cx="7434841" cy="5407692"/>
          </a:xfrm>
          <a:prstGeom prst="rect">
            <a:avLst/>
          </a:prstGeom>
        </p:spPr>
      </p:pic>
      <p:sp>
        <p:nvSpPr>
          <p:cNvPr id="5" name="Title 1"/>
          <p:cNvSpPr>
            <a:spLocks noGrp="1"/>
          </p:cNvSpPr>
          <p:nvPr>
            <p:ph type="title"/>
          </p:nvPr>
        </p:nvSpPr>
        <p:spPr>
          <a:xfrm>
            <a:off x="0" y="0"/>
            <a:ext cx="10949940" cy="863125"/>
          </a:xfrm>
        </p:spPr>
        <p:txBody>
          <a:bodyPr>
            <a:normAutofit/>
          </a:bodyPr>
          <a:lstStyle/>
          <a:p>
            <a:r>
              <a:rPr lang="en-US" altLang="zh-CN" sz="3000" b="1" dirty="0"/>
              <a:t>Annex 1: Heterogeneous Impact of PSI-PMI</a:t>
            </a:r>
            <a:endParaRPr lang="zh-CN" altLang="en-US" sz="3000" dirty="0">
              <a:solidFill>
                <a:schemeClr val="tx1">
                  <a:lumMod val="75000"/>
                  <a:lumOff val="25000"/>
                </a:schemeClr>
              </a:solidFill>
            </a:endParaRPr>
          </a:p>
        </p:txBody>
      </p:sp>
      <p:sp>
        <p:nvSpPr>
          <p:cNvPr id="3" name="TextBox 2"/>
          <p:cNvSpPr txBox="1"/>
          <p:nvPr/>
        </p:nvSpPr>
        <p:spPr>
          <a:xfrm>
            <a:off x="8605615" y="6465163"/>
            <a:ext cx="3953854" cy="369332"/>
          </a:xfrm>
          <a:prstGeom prst="rect">
            <a:avLst/>
          </a:prstGeom>
          <a:noFill/>
        </p:spPr>
        <p:txBody>
          <a:bodyPr wrap="square" rtlCol="0">
            <a:spAutoFit/>
          </a:bodyPr>
          <a:lstStyle/>
          <a:p>
            <a:r>
              <a:rPr lang="en-US" altLang="zh-CN" dirty="0"/>
              <a:t>Note: GABECE score in reverse order</a:t>
            </a:r>
            <a:endParaRPr lang="zh-CN" altLang="en-US" dirty="0"/>
          </a:p>
        </p:txBody>
      </p:sp>
    </p:spTree>
    <p:extLst>
      <p:ext uri="{BB962C8B-B14F-4D97-AF65-F5344CB8AC3E}">
        <p14:creationId xmlns:p14="http://schemas.microsoft.com/office/powerpoint/2010/main" val="33678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949940" cy="863125"/>
          </a:xfrm>
        </p:spPr>
        <p:txBody>
          <a:bodyPr>
            <a:normAutofit/>
          </a:bodyPr>
          <a:lstStyle/>
          <a:p>
            <a:r>
              <a:rPr lang="en-US" altLang="zh-CN" sz="3000" b="1" dirty="0"/>
              <a:t>Annex 2: PSI-PMI Program Schools in The Gambia</a:t>
            </a:r>
            <a:endParaRPr lang="zh-CN" altLang="en-US" sz="3000" dirty="0">
              <a:solidFill>
                <a:schemeClr val="tx1">
                  <a:lumMod val="75000"/>
                  <a:lumOff val="25000"/>
                </a:schemeClr>
              </a:solidFill>
            </a:endParaRPr>
          </a:p>
        </p:txBody>
      </p:sp>
      <p:grpSp>
        <p:nvGrpSpPr>
          <p:cNvPr id="3" name="Group 2"/>
          <p:cNvGrpSpPr/>
          <p:nvPr/>
        </p:nvGrpSpPr>
        <p:grpSpPr>
          <a:xfrm>
            <a:off x="0" y="738081"/>
            <a:ext cx="10353822" cy="4122411"/>
            <a:chOff x="70338" y="182303"/>
            <a:chExt cx="13927016" cy="6820281"/>
          </a:xfrm>
        </p:grpSpPr>
        <p:grpSp>
          <p:nvGrpSpPr>
            <p:cNvPr id="5" name="Group 4"/>
            <p:cNvGrpSpPr/>
            <p:nvPr/>
          </p:nvGrpSpPr>
          <p:grpSpPr>
            <a:xfrm>
              <a:off x="70338" y="182303"/>
              <a:ext cx="13927016" cy="6820281"/>
              <a:chOff x="70338" y="182304"/>
              <a:chExt cx="10886831" cy="544682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8" y="182304"/>
                <a:ext cx="10886831" cy="5446820"/>
              </a:xfrm>
              <a:prstGeom prst="rect">
                <a:avLst/>
              </a:prstGeom>
              <a:solidFill>
                <a:srgbClr val="FF0000"/>
              </a:solidFill>
            </p:spPr>
          </p:pic>
          <p:sp>
            <p:nvSpPr>
              <p:cNvPr id="9" name="Rectangle 8"/>
              <p:cNvSpPr/>
              <p:nvPr/>
            </p:nvSpPr>
            <p:spPr>
              <a:xfrm>
                <a:off x="9909908" y="2860430"/>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a:t>
                </a:r>
                <a:endParaRPr lang="zh-CN" altLang="en-US" sz="1400" dirty="0">
                  <a:solidFill>
                    <a:schemeClr val="tx1"/>
                  </a:solidFill>
                </a:endParaRPr>
              </a:p>
            </p:txBody>
          </p:sp>
          <p:sp>
            <p:nvSpPr>
              <p:cNvPr id="10" name="Rectangle 9"/>
              <p:cNvSpPr/>
              <p:nvPr/>
            </p:nvSpPr>
            <p:spPr>
              <a:xfrm>
                <a:off x="8116277" y="2921344"/>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a:t>
                </a:r>
                <a:endParaRPr lang="zh-CN" altLang="en-US" sz="1400" dirty="0">
                  <a:solidFill>
                    <a:schemeClr val="tx1"/>
                  </a:solidFill>
                </a:endParaRPr>
              </a:p>
            </p:txBody>
          </p:sp>
          <p:sp>
            <p:nvSpPr>
              <p:cNvPr id="11" name="Rectangle 10"/>
              <p:cNvSpPr/>
              <p:nvPr/>
            </p:nvSpPr>
            <p:spPr>
              <a:xfrm>
                <a:off x="4595447" y="2829168"/>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5</a:t>
                </a:r>
                <a:endParaRPr lang="zh-CN" altLang="en-US" sz="1400" dirty="0">
                  <a:solidFill>
                    <a:schemeClr val="tx1"/>
                  </a:solidFill>
                </a:endParaRPr>
              </a:p>
            </p:txBody>
          </p:sp>
          <p:sp>
            <p:nvSpPr>
              <p:cNvPr id="12" name="Rectangle 11"/>
              <p:cNvSpPr/>
              <p:nvPr/>
            </p:nvSpPr>
            <p:spPr>
              <a:xfrm>
                <a:off x="6666523" y="190143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3</a:t>
                </a:r>
                <a:endParaRPr lang="zh-CN" altLang="en-US" sz="1400" dirty="0">
                  <a:solidFill>
                    <a:schemeClr val="tx1"/>
                  </a:solidFill>
                </a:endParaRPr>
              </a:p>
            </p:txBody>
          </p:sp>
          <p:sp>
            <p:nvSpPr>
              <p:cNvPr id="13" name="Rectangle 12"/>
              <p:cNvSpPr/>
              <p:nvPr/>
            </p:nvSpPr>
            <p:spPr>
              <a:xfrm>
                <a:off x="3278555" y="23915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6</a:t>
                </a:r>
                <a:endParaRPr lang="zh-CN" altLang="en-US" sz="1400" dirty="0">
                  <a:solidFill>
                    <a:schemeClr val="tx1"/>
                  </a:solidFill>
                </a:endParaRPr>
              </a:p>
            </p:txBody>
          </p:sp>
          <p:sp>
            <p:nvSpPr>
              <p:cNvPr id="14" name="Rectangle 13"/>
              <p:cNvSpPr/>
              <p:nvPr/>
            </p:nvSpPr>
            <p:spPr>
              <a:xfrm>
                <a:off x="1381372" y="2504831"/>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7</a:t>
                </a:r>
                <a:endParaRPr lang="zh-CN" altLang="en-US" sz="1400" dirty="0">
                  <a:solidFill>
                    <a:schemeClr val="tx1"/>
                  </a:solidFill>
                </a:endParaRPr>
              </a:p>
            </p:txBody>
          </p:sp>
          <p:sp>
            <p:nvSpPr>
              <p:cNvPr id="15" name="Rectangle 14"/>
              <p:cNvSpPr/>
              <p:nvPr/>
            </p:nvSpPr>
            <p:spPr>
              <a:xfrm>
                <a:off x="3048001" y="33590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8</a:t>
                </a:r>
                <a:endParaRPr lang="zh-CN" altLang="en-US" sz="1400" dirty="0">
                  <a:solidFill>
                    <a:schemeClr val="tx1"/>
                  </a:solidFill>
                </a:endParaRPr>
              </a:p>
            </p:txBody>
          </p:sp>
          <p:sp>
            <p:nvSpPr>
              <p:cNvPr id="16" name="Rectangle 15"/>
              <p:cNvSpPr/>
              <p:nvPr/>
            </p:nvSpPr>
            <p:spPr>
              <a:xfrm>
                <a:off x="885097" y="337854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9</a:t>
                </a:r>
                <a:endParaRPr lang="zh-CN" altLang="en-US" sz="1400" dirty="0">
                  <a:solidFill>
                    <a:schemeClr val="tx1"/>
                  </a:solidFill>
                </a:endParaRPr>
              </a:p>
            </p:txBody>
          </p:sp>
          <p:sp>
            <p:nvSpPr>
              <p:cNvPr id="17" name="Rectangle 16"/>
              <p:cNvSpPr/>
              <p:nvPr/>
            </p:nvSpPr>
            <p:spPr>
              <a:xfrm>
                <a:off x="1057032" y="2942493"/>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12</a:t>
                </a:r>
                <a:endParaRPr lang="zh-CN" altLang="en-US" sz="1400" dirty="0">
                  <a:solidFill>
                    <a:schemeClr val="tx1"/>
                  </a:solidFill>
                </a:endParaRPr>
              </a:p>
            </p:txBody>
          </p:sp>
        </p:grpSp>
        <p:sp>
          <p:nvSpPr>
            <p:cNvPr id="6" name="Rounded Rectangle 5"/>
            <p:cNvSpPr/>
            <p:nvPr/>
          </p:nvSpPr>
          <p:spPr>
            <a:xfrm>
              <a:off x="1112621" y="3352800"/>
              <a:ext cx="708364" cy="5001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Rectangle 17"/>
          <p:cNvSpPr/>
          <p:nvPr/>
        </p:nvSpPr>
        <p:spPr>
          <a:xfrm>
            <a:off x="4910201" y="4836603"/>
            <a:ext cx="6360695" cy="2062103"/>
          </a:xfrm>
          <a:prstGeom prst="rect">
            <a:avLst/>
          </a:prstGeom>
        </p:spPr>
        <p:txBody>
          <a:bodyPr wrap="square">
            <a:spAutoFit/>
          </a:bodyPr>
          <a:lstStyle/>
          <a:p>
            <a:r>
              <a:rPr lang="en-US" altLang="zh-CN" sz="1600" b="0" i="0" u="none" strike="noStrike" baseline="0" dirty="0">
                <a:solidFill>
                  <a:srgbClr val="000000"/>
                </a:solidFill>
                <a:latin typeface="Calibri" panose="020F0502020204030204" pitchFamily="34" charset="0"/>
              </a:rPr>
              <a:t>9</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Siffoe</a:t>
            </a:r>
            <a:r>
              <a:rPr lang="en-US" altLang="zh-CN" sz="1600" b="0" i="0" u="none" strike="noStrike" baseline="0" dirty="0">
                <a:solidFill>
                  <a:srgbClr val="000000"/>
                </a:solidFill>
                <a:latin typeface="Calibri" panose="020F0502020204030204" pitchFamily="34" charset="0"/>
              </a:rPr>
              <a:t> UBS/SSS</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10    St. Peter's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11</a:t>
            </a:r>
            <a:r>
              <a:rPr lang="en-US" altLang="zh-CN" sz="1600" b="0" i="0" u="none" strike="noStrike" dirty="0">
                <a:solidFill>
                  <a:srgbClr val="000000"/>
                </a:solidFill>
                <a:latin typeface="Calibri" panose="020F0502020204030204" pitchFamily="34" charset="0"/>
              </a:rPr>
              <a:t>    July 22</a:t>
            </a:r>
            <a:r>
              <a:rPr lang="en-US" altLang="zh-CN" sz="1600" b="0" i="0" u="none" strike="noStrike" baseline="30000" dirty="0">
                <a:solidFill>
                  <a:srgbClr val="000000"/>
                </a:solidFill>
                <a:latin typeface="Calibri" panose="020F0502020204030204" pitchFamily="34" charset="0"/>
              </a:rPr>
              <a:t>nd</a:t>
            </a:r>
            <a:r>
              <a:rPr lang="en-US" altLang="zh-CN" sz="1600" b="0" i="0" u="none" strike="noStrike" dirty="0">
                <a:solidFill>
                  <a:srgbClr val="000000"/>
                </a:solidFill>
                <a:latin typeface="Calibri" panose="020F0502020204030204" pitchFamily="34" charset="0"/>
              </a:rPr>
              <a:t> Academy</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2"/>
            </a:pP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Kotu</a:t>
            </a:r>
            <a:endParaRPr lang="en-US" altLang="zh-CN" sz="1600" dirty="0">
              <a:solidFill>
                <a:srgbClr val="000000"/>
              </a:solidFill>
              <a:latin typeface="Calibri" panose="020F0502020204030204" pitchFamily="34" charset="0"/>
            </a:endParaRPr>
          </a:p>
          <a:p>
            <a:pPr marL="342900" indent="-342900">
              <a:buAutoNum type="arabicPlain" startAt="12"/>
            </a:pPr>
            <a:r>
              <a:rPr lang="en-US" altLang="zh-CN" sz="1600" b="0" i="0" u="none" strike="noStrike" baseline="0"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Nusrat</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4"/>
            </a:pPr>
            <a:r>
              <a:rPr lang="en-US" altLang="zh-CN" sz="1600" b="0" i="0" u="none" strike="noStrike" dirty="0">
                <a:solidFill>
                  <a:srgbClr val="000000"/>
                </a:solidFill>
                <a:latin typeface="Calibri" panose="020F0502020204030204" pitchFamily="34" charset="0"/>
              </a:rPr>
              <a:t>  Muslim SSS</a:t>
            </a:r>
          </a:p>
          <a:p>
            <a:pPr marL="342900" indent="-342900">
              <a:buAutoNum type="arabicPlain" startAt="14"/>
            </a:pPr>
            <a:r>
              <a:rPr lang="en-US" altLang="zh-CN" sz="1600" baseline="0" dirty="0">
                <a:solidFill>
                  <a:srgbClr val="000000"/>
                </a:solidFill>
                <a:latin typeface="Calibri" panose="020F0502020204030204" pitchFamily="34" charset="0"/>
              </a:rPr>
              <a:t>  St. Joseph’s </a:t>
            </a:r>
            <a:r>
              <a:rPr lang="en-US" altLang="zh-CN" sz="1600" b="0" i="0" u="none" strike="noStrike" baseline="0" dirty="0">
                <a:solidFill>
                  <a:srgbClr val="000000"/>
                </a:solidFill>
                <a:latin typeface="Calibri" panose="020F0502020204030204" pitchFamily="34" charset="0"/>
              </a:rPr>
              <a:t>SSS</a:t>
            </a:r>
          </a:p>
          <a:p>
            <a:pPr marL="342900" indent="-342900">
              <a:buAutoNum type="arabicPlain" startAt="14"/>
            </a:pPr>
            <a:r>
              <a:rPr lang="en-US" altLang="zh-CN" sz="1600" dirty="0">
                <a:solidFill>
                  <a:srgbClr val="000000"/>
                </a:solidFill>
                <a:latin typeface="Calibri" panose="020F0502020204030204" pitchFamily="34" charset="0"/>
              </a:rPr>
              <a:t>  Gambia SSS</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p:txBody>
      </p:sp>
      <p:sp>
        <p:nvSpPr>
          <p:cNvPr id="19" name="Rectangle 18"/>
          <p:cNvSpPr/>
          <p:nvPr/>
        </p:nvSpPr>
        <p:spPr>
          <a:xfrm>
            <a:off x="2320217" y="4600278"/>
            <a:ext cx="6096000" cy="2308324"/>
          </a:xfrm>
          <a:prstGeom prst="rect">
            <a:avLst/>
          </a:prstGeom>
        </p:spPr>
        <p:txBody>
          <a:bodyPr>
            <a:spAutoFit/>
          </a:bodyPr>
          <a:lstStyle/>
          <a:p>
            <a:r>
              <a:rPr lang="en-US" altLang="zh-CN" sz="1600" b="1"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Fatoto</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2</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Diabugu</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3</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Niani</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4</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Kaur SSS		</a:t>
            </a:r>
            <a:endParaRPr lang="en-US" altLang="zh-CN" sz="1600" b="0" i="0" u="none" strike="noStrike" baseline="0" dirty="0">
              <a:solidFill>
                <a:srgbClr val="000000"/>
              </a:solidFill>
              <a:latin typeface="Times New Roman" panose="02020603050405020304" pitchFamily="18" charset="0"/>
            </a:endParaRPr>
          </a:p>
          <a:p>
            <a:r>
              <a:rPr lang="en-US" altLang="zh-CN" sz="1600" dirty="0">
                <a:solidFill>
                  <a:srgbClr val="000000"/>
                </a:solidFill>
                <a:latin typeface="Calibri" panose="020F0502020204030204" pitchFamily="34" charset="0"/>
              </a:rPr>
              <a:t>5    </a:t>
            </a:r>
            <a:r>
              <a:rPr lang="en-US" altLang="zh-CN" sz="1600" b="0" i="0" u="none" strike="noStrike" baseline="0" dirty="0">
                <a:solidFill>
                  <a:srgbClr val="000000"/>
                </a:solidFill>
                <a:latin typeface="Calibri" panose="020F0502020204030204" pitchFamily="34" charset="0"/>
              </a:rPr>
              <a:t>Tahir </a:t>
            </a:r>
            <a:r>
              <a:rPr lang="en-US" altLang="zh-CN" sz="1600" b="0" i="0" u="none" strike="noStrike" baseline="0" dirty="0" err="1">
                <a:solidFill>
                  <a:srgbClr val="000000"/>
                </a:solidFill>
                <a:latin typeface="Calibri" panose="020F0502020204030204" pitchFamily="34" charset="0"/>
              </a:rPr>
              <a:t>Ahamadiyya</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6"/>
            </a:pPr>
            <a:r>
              <a:rPr lang="en-US" altLang="zh-CN" sz="1600" dirty="0" err="1">
                <a:solidFill>
                  <a:srgbClr val="000000"/>
                </a:solidFill>
                <a:latin typeface="Calibri" panose="020F0502020204030204" pitchFamily="34" charset="0"/>
              </a:rPr>
              <a:t>Njaba</a:t>
            </a: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Kunda</a:t>
            </a:r>
            <a:r>
              <a:rPr lang="en-US" altLang="zh-CN" sz="1600" dirty="0">
                <a:solidFill>
                  <a:srgbClr val="000000"/>
                </a:solidFill>
                <a:latin typeface="Calibri" panose="020F0502020204030204" pitchFamily="34" charset="0"/>
              </a:rPr>
              <a:t> UBS/SSS</a:t>
            </a:r>
          </a:p>
          <a:p>
            <a:pPr marL="342900" indent="-342900">
              <a:buFontTx/>
              <a:buAutoNum type="arabicPlain" startAt="6"/>
            </a:pPr>
            <a:r>
              <a:rPr lang="en-US" altLang="zh-CN" sz="1600" dirty="0" err="1">
                <a:solidFill>
                  <a:srgbClr val="000000"/>
                </a:solidFill>
                <a:latin typeface="Calibri" panose="020F0502020204030204" pitchFamily="34" charset="0"/>
              </a:rPr>
              <a:t>Essau</a:t>
            </a:r>
            <a:r>
              <a:rPr lang="en-US" altLang="zh-CN" sz="1600" dirty="0">
                <a:solidFill>
                  <a:srgbClr val="000000"/>
                </a:solidFill>
                <a:latin typeface="Calibri" panose="020F0502020204030204" pitchFamily="34" charset="0"/>
              </a:rPr>
              <a:t> SSS	</a:t>
            </a:r>
          </a:p>
          <a:p>
            <a:pPr marL="342900" indent="-342900">
              <a:buAutoNum type="arabicPlain" startAt="6"/>
            </a:pPr>
            <a:r>
              <a:rPr lang="en-US" altLang="zh-CN" sz="1600" dirty="0" err="1">
                <a:solidFill>
                  <a:srgbClr val="000000"/>
                </a:solidFill>
                <a:latin typeface="Calibri" panose="020F0502020204030204" pitchFamily="34" charset="0"/>
              </a:rPr>
              <a:t>Mayork</a:t>
            </a:r>
            <a:r>
              <a:rPr lang="en-US" altLang="zh-CN" sz="1600" dirty="0">
                <a:solidFill>
                  <a:srgbClr val="000000"/>
                </a:solidFill>
                <a:latin typeface="Calibri" panose="020F0502020204030204" pitchFamily="34" charset="0"/>
              </a:rPr>
              <a:t> SSS</a:t>
            </a:r>
          </a:p>
        </p:txBody>
      </p:sp>
      <p:sp>
        <p:nvSpPr>
          <p:cNvPr id="20" name="TextBox 19"/>
          <p:cNvSpPr txBox="1"/>
          <p:nvPr/>
        </p:nvSpPr>
        <p:spPr>
          <a:xfrm>
            <a:off x="7415791" y="6580917"/>
            <a:ext cx="4861169" cy="276999"/>
          </a:xfrm>
          <a:prstGeom prst="rect">
            <a:avLst/>
          </a:prstGeom>
          <a:noFill/>
        </p:spPr>
        <p:txBody>
          <a:bodyPr wrap="square" rtlCol="0">
            <a:spAutoFit/>
          </a:bodyPr>
          <a:lstStyle/>
          <a:p>
            <a:r>
              <a:rPr lang="en-US" altLang="zh-CN" sz="1200" dirty="0"/>
              <a:t>Note: Schools # 11-16 are located in region 1, in red rectangular in the map </a:t>
            </a:r>
            <a:endParaRPr lang="zh-CN" altLang="en-US" sz="1200" dirty="0"/>
          </a:p>
        </p:txBody>
      </p:sp>
      <p:cxnSp>
        <p:nvCxnSpPr>
          <p:cNvPr id="21" name="Straight Connector 20"/>
          <p:cNvCxnSpPr/>
          <p:nvPr/>
        </p:nvCxnSpPr>
        <p:spPr>
          <a:xfrm>
            <a:off x="1547446" y="4334555"/>
            <a:ext cx="1372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3871" y="4021329"/>
            <a:ext cx="799913" cy="369332"/>
          </a:xfrm>
          <a:prstGeom prst="rect">
            <a:avLst/>
          </a:prstGeom>
          <a:noFill/>
        </p:spPr>
        <p:txBody>
          <a:bodyPr wrap="square" rtlCol="0">
            <a:spAutoFit/>
          </a:bodyPr>
          <a:lstStyle/>
          <a:p>
            <a:r>
              <a:rPr lang="en-US" altLang="zh-CN" dirty="0"/>
              <a:t>50 km</a:t>
            </a:r>
            <a:endParaRPr lang="zh-CN" altLang="en-US" dirty="0"/>
          </a:p>
        </p:txBody>
      </p:sp>
    </p:spTree>
    <p:extLst>
      <p:ext uri="{BB962C8B-B14F-4D97-AF65-F5344CB8AC3E}">
        <p14:creationId xmlns:p14="http://schemas.microsoft.com/office/powerpoint/2010/main" val="11588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49940" cy="1177290"/>
          </a:xfrm>
        </p:spPr>
        <p:txBody>
          <a:bodyPr>
            <a:normAutofit fontScale="90000"/>
          </a:bodyPr>
          <a:lstStyle/>
          <a:p>
            <a:r>
              <a:rPr lang="en-US" altLang="zh-CN" b="1" dirty="0">
                <a:solidFill>
                  <a:schemeClr val="tx1">
                    <a:lumMod val="75000"/>
                    <a:lumOff val="25000"/>
                  </a:schemeClr>
                </a:solidFill>
              </a:rPr>
              <a:t>Background: PSI-PMI in The Gambia and this Study</a:t>
            </a:r>
            <a:endParaRPr lang="zh-CN" altLang="en-US" dirty="0">
              <a:solidFill>
                <a:schemeClr val="tx1">
                  <a:lumMod val="75000"/>
                  <a:lumOff val="25000"/>
                </a:schemeClr>
              </a:solidFill>
            </a:endParaRPr>
          </a:p>
        </p:txBody>
      </p:sp>
      <p:sp>
        <p:nvSpPr>
          <p:cNvPr id="59" name="Rectangle 58"/>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502"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353610" y="4318601"/>
            <a:ext cx="11838390" cy="1772493"/>
            <a:chOff x="353610" y="4318601"/>
            <a:chExt cx="11838390" cy="1772493"/>
          </a:xfrm>
        </p:grpSpPr>
        <p:sp>
          <p:nvSpPr>
            <p:cNvPr id="64" name="Rectangle 63"/>
            <p:cNvSpPr/>
            <p:nvPr/>
          </p:nvSpPr>
          <p:spPr>
            <a:xfrm>
              <a:off x="2877736" y="4318601"/>
              <a:ext cx="9258300" cy="1772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61"/>
            <p:cNvSpPr/>
            <p:nvPr/>
          </p:nvSpPr>
          <p:spPr>
            <a:xfrm>
              <a:off x="2877736" y="4318601"/>
              <a:ext cx="9314264" cy="1436675"/>
            </a:xfrm>
            <a:prstGeom prst="rect">
              <a:avLst/>
            </a:prstGeom>
          </p:spPr>
          <p:txBody>
            <a:bodyPr wrap="square">
              <a:spAutoFit/>
            </a:bodyPr>
            <a:lstStyle/>
            <a:p>
              <a:pPr indent="-342900">
                <a:lnSpc>
                  <a:spcPct val="120000"/>
                </a:lnSpc>
                <a:buFont typeface="Wingdings" panose="05000000000000000000" pitchFamily="2" charset="2"/>
                <a:buChar char="Ø"/>
              </a:pPr>
              <a:r>
                <a:rPr lang="en-US" altLang="zh-CN" sz="2000" b="1" dirty="0">
                  <a:solidFill>
                    <a:schemeClr val="accent5"/>
                  </a:solidFill>
                </a:rPr>
                <a:t>About this study</a:t>
              </a:r>
            </a:p>
            <a:p>
              <a:pPr marL="742950" lvl="1" indent="-285750">
                <a:lnSpc>
                  <a:spcPct val="120000"/>
                </a:lnSpc>
                <a:spcBef>
                  <a:spcPts val="0"/>
                </a:spcBef>
                <a:buFont typeface="Arial" panose="020B0604020202020204" pitchFamily="34" charset="0"/>
                <a:buChar char="•"/>
              </a:pPr>
              <a:r>
                <a:rPr lang="en-US" altLang="zh-CN" b="1" dirty="0"/>
                <a:t>Nature: </a:t>
              </a:r>
              <a:r>
                <a:rPr lang="en-US" altLang="zh-CN" dirty="0"/>
                <a:t>Retrospective study to evaluate the program and draw lessons </a:t>
              </a:r>
            </a:p>
            <a:p>
              <a:pPr marL="742950" lvl="1" indent="-285750">
                <a:lnSpc>
                  <a:spcPct val="120000"/>
                </a:lnSpc>
                <a:spcBef>
                  <a:spcPts val="0"/>
                </a:spcBef>
                <a:buFont typeface="Arial" panose="020B0604020202020204" pitchFamily="34" charset="0"/>
                <a:buChar char="•"/>
              </a:pPr>
              <a:r>
                <a:rPr lang="en-US" altLang="zh-CN" b="1" dirty="0"/>
                <a:t>Methodology: </a:t>
              </a:r>
              <a:r>
                <a:rPr lang="en-US" altLang="zh-CN" dirty="0"/>
                <a:t>Constructed a comparable group through matching procedures</a:t>
              </a:r>
            </a:p>
            <a:p>
              <a:pPr marL="742950" lvl="1" indent="-285750">
                <a:lnSpc>
                  <a:spcPct val="120000"/>
                </a:lnSpc>
                <a:spcBef>
                  <a:spcPts val="0"/>
                </a:spcBef>
                <a:buFont typeface="Arial" panose="020B0604020202020204" pitchFamily="34" charset="0"/>
                <a:buChar char="•"/>
              </a:pPr>
              <a:r>
                <a:rPr lang="en-US" altLang="zh-CN" b="1" dirty="0"/>
                <a:t>Objective: </a:t>
              </a:r>
              <a:r>
                <a:rPr lang="en-US" altLang="zh-CN" dirty="0"/>
                <a:t>Focused primarily on how to make it work, rather than whether it works or not</a:t>
              </a:r>
            </a:p>
          </p:txBody>
        </p:sp>
        <p:pic>
          <p:nvPicPr>
            <p:cNvPr id="63" name="Pictur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610" y="4318601"/>
              <a:ext cx="2363323" cy="1772493"/>
            </a:xfrm>
            <a:prstGeom prst="rect">
              <a:avLst/>
            </a:prstGeom>
          </p:spPr>
        </p:pic>
      </p:grpSp>
      <p:grpSp>
        <p:nvGrpSpPr>
          <p:cNvPr id="4" name="Group 3"/>
          <p:cNvGrpSpPr/>
          <p:nvPr/>
        </p:nvGrpSpPr>
        <p:grpSpPr>
          <a:xfrm>
            <a:off x="353610" y="1086947"/>
            <a:ext cx="11838390" cy="3157788"/>
            <a:chOff x="353610" y="1086947"/>
            <a:chExt cx="11838390" cy="3157788"/>
          </a:xfrm>
        </p:grpSpPr>
        <p:sp>
          <p:nvSpPr>
            <p:cNvPr id="61" name="Rectangle 60"/>
            <p:cNvSpPr/>
            <p:nvPr/>
          </p:nvSpPr>
          <p:spPr>
            <a:xfrm>
              <a:off x="2877736" y="1086947"/>
              <a:ext cx="9314264" cy="3157788"/>
            </a:xfrm>
            <a:prstGeom prst="rect">
              <a:avLst/>
            </a:prstGeom>
          </p:spPr>
          <p:txBody>
            <a:bodyPr wrap="square">
              <a:spAutoFit/>
            </a:bodyPr>
            <a:lstStyle/>
            <a:p>
              <a:pPr marL="342900" indent="-342900">
                <a:lnSpc>
                  <a:spcPct val="120000"/>
                </a:lnSpc>
                <a:spcBef>
                  <a:spcPts val="0"/>
                </a:spcBef>
                <a:buFont typeface="Wingdings" panose="05000000000000000000" pitchFamily="2" charset="2"/>
                <a:buChar char="Ø"/>
              </a:pPr>
              <a:r>
                <a:rPr lang="en-US" altLang="zh-CN" sz="2000" b="1" dirty="0">
                  <a:solidFill>
                    <a:schemeClr val="accent5"/>
                  </a:solidFill>
                </a:rPr>
                <a:t>PSI-PMI in Gambia</a:t>
              </a:r>
            </a:p>
            <a:p>
              <a:pPr marL="742950" lvl="1" indent="-285750">
                <a:lnSpc>
                  <a:spcPct val="120000"/>
                </a:lnSpc>
                <a:spcBef>
                  <a:spcPts val="0"/>
                </a:spcBef>
                <a:buFont typeface="Arial" panose="020B0604020202020204" pitchFamily="34" charset="0"/>
                <a:buChar char="•"/>
              </a:pPr>
              <a:r>
                <a:rPr lang="en-US" altLang="zh-CN" dirty="0"/>
                <a:t>PSI-PMI pilot program started in August 2012; initially with 12 upper basic schools (UBS) and senior secondary schools (SSS)</a:t>
              </a:r>
            </a:p>
            <a:p>
              <a:pPr marL="742950" lvl="1" indent="-285750">
                <a:lnSpc>
                  <a:spcPct val="120000"/>
                </a:lnSpc>
                <a:spcBef>
                  <a:spcPts val="0"/>
                </a:spcBef>
                <a:buFont typeface="Arial" panose="020B0604020202020204" pitchFamily="34" charset="0"/>
                <a:buChar char="•"/>
              </a:pPr>
              <a:r>
                <a:rPr lang="en-US" altLang="zh-CN" dirty="0"/>
                <a:t>Students’ instruction: </a:t>
              </a:r>
            </a:p>
            <a:p>
              <a:pPr lvl="2">
                <a:lnSpc>
                  <a:spcPct val="120000"/>
                </a:lnSpc>
              </a:pPr>
              <a:r>
                <a:rPr lang="en-US" altLang="zh-CN" sz="1400" dirty="0"/>
                <a:t>- January 2013, Cohort 1 (12 schools, region 1 and 2)</a:t>
              </a:r>
              <a:endParaRPr lang="en-US" altLang="zh-CN" sz="1400" dirty="0">
                <a:sym typeface="Wingdings" panose="05000000000000000000" pitchFamily="2" charset="2"/>
              </a:endParaRPr>
            </a:p>
            <a:p>
              <a:pPr lvl="2">
                <a:lnSpc>
                  <a:spcPct val="120000"/>
                </a:lnSpc>
              </a:pPr>
              <a:r>
                <a:rPr lang="en-US" altLang="zh-CN" sz="1400" dirty="0">
                  <a:sym typeface="Wingdings" panose="05000000000000000000" pitchFamily="2" charset="2"/>
                </a:rPr>
                <a:t>- January 2014, Cohort 2 (12 schools, from all regions)</a:t>
              </a:r>
            </a:p>
            <a:p>
              <a:pPr lvl="2">
                <a:lnSpc>
                  <a:spcPct val="120000"/>
                </a:lnSpc>
              </a:pPr>
              <a:r>
                <a:rPr lang="en-US" altLang="zh-CN" sz="1400" dirty="0">
                  <a:sym typeface="Wingdings" panose="05000000000000000000" pitchFamily="2" charset="2"/>
                </a:rPr>
                <a:t>- Currently, 3021 SSS students in total are PSI-PMI program students with 1301 in grade 10, 1296 in grade 11 and  424 in grade 12</a:t>
              </a:r>
              <a:endParaRPr lang="en-US" altLang="zh-CN" sz="1400" dirty="0"/>
            </a:p>
            <a:p>
              <a:pPr marL="742950" lvl="1" indent="-285750">
                <a:lnSpc>
                  <a:spcPct val="120000"/>
                </a:lnSpc>
                <a:buFont typeface="Arial" panose="020B0604020202020204" pitchFamily="34" charset="0"/>
                <a:buChar char="•"/>
              </a:pPr>
              <a:r>
                <a:rPr lang="en-US" altLang="zh-CN" b="1" dirty="0">
                  <a:solidFill>
                    <a:srgbClr val="FF0000"/>
                  </a:solidFill>
                </a:rPr>
                <a:t>16 SSS, 83 teachers, and 424 (SSS grade 12) students currently covered who have been exposed to the program for 3 years. – Reference Population of the study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l="10340" t="575" r="9970" b="1"/>
            <a:stretch/>
          </p:blipFill>
          <p:spPr>
            <a:xfrm>
              <a:off x="353610" y="1281722"/>
              <a:ext cx="2363323" cy="1761007"/>
            </a:xfrm>
            <a:prstGeom prst="rect">
              <a:avLst/>
            </a:prstGeom>
          </p:spPr>
        </p:pic>
      </p:grpSp>
    </p:spTree>
    <p:extLst>
      <p:ext uri="{BB962C8B-B14F-4D97-AF65-F5344CB8AC3E}">
        <p14:creationId xmlns:p14="http://schemas.microsoft.com/office/powerpoint/2010/main" val="4052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319" y="634498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124" name="Title 1"/>
          <p:cNvSpPr>
            <a:spLocks noGrp="1"/>
          </p:cNvSpPr>
          <p:nvPr>
            <p:ph type="title"/>
          </p:nvPr>
        </p:nvSpPr>
        <p:spPr>
          <a:xfrm>
            <a:off x="0" y="0"/>
            <a:ext cx="10949940" cy="1177290"/>
          </a:xfrm>
        </p:spPr>
        <p:txBody>
          <a:bodyPr>
            <a:normAutofit fontScale="90000"/>
          </a:bodyPr>
          <a:lstStyle/>
          <a:p>
            <a:r>
              <a:rPr lang="en-US" altLang="zh-CN" b="1" dirty="0"/>
              <a:t>Outline of this presentation</a:t>
            </a:r>
            <a:br>
              <a:rPr lang="en-US" altLang="zh-CN" b="1" dirty="0"/>
            </a:br>
            <a:r>
              <a:rPr lang="en-US" altLang="zh-CN" sz="3600" b="1" i="1" dirty="0"/>
              <a:t>Three set of questions explored</a:t>
            </a:r>
            <a:endParaRPr lang="zh-CN" altLang="en-US" dirty="0">
              <a:solidFill>
                <a:schemeClr val="tx1">
                  <a:lumMod val="75000"/>
                  <a:lumOff val="25000"/>
                </a:schemeClr>
              </a:solidFill>
            </a:endParaRPr>
          </a:p>
        </p:txBody>
      </p:sp>
      <p:grpSp>
        <p:nvGrpSpPr>
          <p:cNvPr id="2" name="Group 1"/>
          <p:cNvGrpSpPr/>
          <p:nvPr/>
        </p:nvGrpSpPr>
        <p:grpSpPr>
          <a:xfrm>
            <a:off x="392224" y="1947343"/>
            <a:ext cx="9322899" cy="958489"/>
            <a:chOff x="392224" y="1947343"/>
            <a:chExt cx="9322899" cy="958489"/>
          </a:xfrm>
        </p:grpSpPr>
        <p:sp>
          <p:nvSpPr>
            <p:cNvPr id="95" name="五边形 1"/>
            <p:cNvSpPr/>
            <p:nvPr/>
          </p:nvSpPr>
          <p:spPr>
            <a:xfrm>
              <a:off x="392224" y="1947343"/>
              <a:ext cx="1676812" cy="958489"/>
            </a:xfrm>
            <a:prstGeom prst="homePlate">
              <a:avLst/>
            </a:prstGeom>
            <a:solidFill>
              <a:srgbClr val="FEC1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6" name="燕尾形 2"/>
            <p:cNvSpPr/>
            <p:nvPr/>
          </p:nvSpPr>
          <p:spPr>
            <a:xfrm>
              <a:off x="1932212" y="1965648"/>
              <a:ext cx="7782911" cy="940184"/>
            </a:xfrm>
            <a:prstGeom prst="chevron">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1" name="椭圆 82"/>
            <p:cNvSpPr/>
            <p:nvPr/>
          </p:nvSpPr>
          <p:spPr bwMode="auto">
            <a:xfrm>
              <a:off x="8833051" y="2150356"/>
              <a:ext cx="507992" cy="582416"/>
            </a:xfrm>
            <a:prstGeom prst="ellipse">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2" name="文本框 142"/>
            <p:cNvSpPr txBox="1">
              <a:spLocks noChangeArrowheads="1"/>
            </p:cNvSpPr>
            <p:nvPr/>
          </p:nvSpPr>
          <p:spPr bwMode="auto">
            <a:xfrm>
              <a:off x="8854638" y="2240630"/>
              <a:ext cx="69164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C000"/>
                  </a:solidFill>
                  <a:latin typeface="华文细黑" panose="02010600040101010101" pitchFamily="2" charset="-122"/>
                  <a:ea typeface="华文细黑" panose="02010600040101010101" pitchFamily="2" charset="-122"/>
                </a:rPr>
                <a:t>01</a:t>
              </a:r>
              <a:endParaRPr kumimoji="0" lang="zh-CN" altLang="en-US" sz="2000" b="1" i="0" u="none" strike="noStrike" kern="0" cap="none" spc="0" normalizeH="0" baseline="0" noProof="0" dirty="0">
                <a:ln>
                  <a:noFill/>
                </a:ln>
                <a:solidFill>
                  <a:srgbClr val="FFC000"/>
                </a:solidFill>
                <a:effectLst/>
                <a:uLnTx/>
                <a:uFillTx/>
                <a:latin typeface="华文细黑" panose="02010600040101010101" pitchFamily="2" charset="-122"/>
                <a:ea typeface="华文细黑" panose="02010600040101010101" pitchFamily="2" charset="-122"/>
              </a:endParaRPr>
            </a:p>
          </p:txBody>
        </p:sp>
        <p:sp>
          <p:nvSpPr>
            <p:cNvPr id="119" name="矩形 93"/>
            <p:cNvSpPr/>
            <p:nvPr/>
          </p:nvSpPr>
          <p:spPr>
            <a:xfrm>
              <a:off x="2342400" y="2204907"/>
              <a:ext cx="6645482" cy="461665"/>
            </a:xfrm>
            <a:prstGeom prst="rect">
              <a:avLst/>
            </a:prstGeom>
          </p:spPr>
          <p:txBody>
            <a:bodyPr wrap="square">
              <a:spAutoFit/>
            </a:bodyPr>
            <a:lstStyle/>
            <a:p>
              <a:pPr>
                <a:lnSpc>
                  <a:spcPct val="120000"/>
                </a:lnSpc>
              </a:pPr>
              <a:r>
                <a:rPr lang="en-US" altLang="zh-CN" sz="2000" b="1" dirty="0">
                  <a:solidFill>
                    <a:srgbClr val="FEC160"/>
                  </a:solidFill>
                </a:rPr>
                <a:t>Are the design and the content adapted to the local context? </a:t>
              </a:r>
            </a:p>
          </p:txBody>
        </p:sp>
        <p:grpSp>
          <p:nvGrpSpPr>
            <p:cNvPr id="126" name="Group 112"/>
            <p:cNvGrpSpPr/>
            <p:nvPr/>
          </p:nvGrpSpPr>
          <p:grpSpPr>
            <a:xfrm>
              <a:off x="665588" y="2106724"/>
              <a:ext cx="660704" cy="573231"/>
              <a:chOff x="5368132" y="3540125"/>
              <a:chExt cx="465138" cy="435769"/>
            </a:xfrm>
            <a:solidFill>
              <a:sysClr val="window" lastClr="FFFFFF"/>
            </a:solidFill>
          </p:grpSpPr>
          <p:sp>
            <p:nvSpPr>
              <p:cNvPr id="12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4" name="Group 3"/>
          <p:cNvGrpSpPr/>
          <p:nvPr/>
        </p:nvGrpSpPr>
        <p:grpSpPr>
          <a:xfrm>
            <a:off x="392224" y="4311950"/>
            <a:ext cx="9322899" cy="971807"/>
            <a:chOff x="392224" y="4311950"/>
            <a:chExt cx="9322899" cy="971807"/>
          </a:xfrm>
        </p:grpSpPr>
        <p:sp>
          <p:nvSpPr>
            <p:cNvPr id="99" name="五边形 114"/>
            <p:cNvSpPr/>
            <p:nvPr/>
          </p:nvSpPr>
          <p:spPr>
            <a:xfrm>
              <a:off x="392224" y="4311950"/>
              <a:ext cx="1676812" cy="958489"/>
            </a:xfrm>
            <a:prstGeom prst="homePlate">
              <a:avLst/>
            </a:prstGeom>
            <a:solidFill>
              <a:schemeClr val="accent6">
                <a:lumMod val="7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100" name="燕尾形 115"/>
            <p:cNvSpPr/>
            <p:nvPr/>
          </p:nvSpPr>
          <p:spPr>
            <a:xfrm>
              <a:off x="1932212" y="4330253"/>
              <a:ext cx="7782911" cy="940186"/>
            </a:xfrm>
            <a:prstGeom prst="chevron">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7" name="椭圆 91"/>
            <p:cNvSpPr/>
            <p:nvPr/>
          </p:nvSpPr>
          <p:spPr bwMode="auto">
            <a:xfrm>
              <a:off x="8833051" y="4511635"/>
              <a:ext cx="509448" cy="582416"/>
            </a:xfrm>
            <a:prstGeom prst="ellipse">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8" name="文本框 151"/>
            <p:cNvSpPr txBox="1">
              <a:spLocks noChangeArrowheads="1"/>
            </p:cNvSpPr>
            <p:nvPr/>
          </p:nvSpPr>
          <p:spPr bwMode="auto">
            <a:xfrm>
              <a:off x="8854680" y="4588654"/>
              <a:ext cx="69159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rPr>
                <a:t>03</a:t>
              </a:r>
              <a:endParaRPr kumimoji="0" lang="zh-CN" altLang="en-US"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endParaRPr>
            </a:p>
          </p:txBody>
        </p:sp>
        <p:sp>
          <p:nvSpPr>
            <p:cNvPr id="121" name="矩形 95"/>
            <p:cNvSpPr/>
            <p:nvPr/>
          </p:nvSpPr>
          <p:spPr>
            <a:xfrm>
              <a:off x="2553000" y="4452760"/>
              <a:ext cx="6076272" cy="830997"/>
            </a:xfrm>
            <a:prstGeom prst="rect">
              <a:avLst/>
            </a:prstGeom>
          </p:spPr>
          <p:txBody>
            <a:bodyPr wrap="square">
              <a:spAutoFit/>
            </a:bodyPr>
            <a:lstStyle/>
            <a:p>
              <a:pPr>
                <a:lnSpc>
                  <a:spcPct val="120000"/>
                </a:lnSpc>
              </a:pPr>
              <a:r>
                <a:rPr lang="en-US" altLang="zh-CN" sz="2000" b="1" dirty="0">
                  <a:solidFill>
                    <a:srgbClr val="548235"/>
                  </a:solidFill>
                </a:rPr>
                <a:t>Drivers of impact: Is the program improving learning?  And how?</a:t>
              </a:r>
            </a:p>
          </p:txBody>
        </p:sp>
        <p:grpSp>
          <p:nvGrpSpPr>
            <p:cNvPr id="129" name="Group 2"/>
            <p:cNvGrpSpPr>
              <a:grpSpLocks/>
            </p:cNvGrpSpPr>
            <p:nvPr/>
          </p:nvGrpSpPr>
          <p:grpSpPr bwMode="auto">
            <a:xfrm>
              <a:off x="677253" y="4499965"/>
              <a:ext cx="789895" cy="620498"/>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grpSp>
      </p:grpSp>
      <p:grpSp>
        <p:nvGrpSpPr>
          <p:cNvPr id="3" name="Group 2"/>
          <p:cNvGrpSpPr/>
          <p:nvPr/>
        </p:nvGrpSpPr>
        <p:grpSpPr>
          <a:xfrm>
            <a:off x="2344139" y="3160431"/>
            <a:ext cx="9226831" cy="976365"/>
            <a:chOff x="2344139" y="3160431"/>
            <a:chExt cx="9226831" cy="976365"/>
          </a:xfrm>
        </p:grpSpPr>
        <p:sp>
          <p:nvSpPr>
            <p:cNvPr id="97" name="五边形 112"/>
            <p:cNvSpPr/>
            <p:nvPr/>
          </p:nvSpPr>
          <p:spPr>
            <a:xfrm rot="10800000">
              <a:off x="9894158" y="3160431"/>
              <a:ext cx="1676812" cy="958489"/>
            </a:xfrm>
            <a:prstGeom prst="homePlate">
              <a:avLst/>
            </a:prstGeom>
            <a:solidFill>
              <a:srgbClr val="00B0F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8" name="燕尾形 113"/>
            <p:cNvSpPr/>
            <p:nvPr/>
          </p:nvSpPr>
          <p:spPr>
            <a:xfrm rot="10800000">
              <a:off x="2344139" y="3178736"/>
              <a:ext cx="7782911" cy="940186"/>
            </a:xfrm>
            <a:prstGeom prst="chevron">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D7351"/>
                </a:solidFill>
                <a:effectLst/>
                <a:uLnTx/>
                <a:uFillTx/>
                <a:latin typeface="微软雅黑 Light"/>
                <a:cs typeface="+mn-cs"/>
              </a:endParaRPr>
            </a:p>
          </p:txBody>
        </p:sp>
        <p:sp>
          <p:nvSpPr>
            <p:cNvPr id="114" name="椭圆 85"/>
            <p:cNvSpPr/>
            <p:nvPr/>
          </p:nvSpPr>
          <p:spPr bwMode="auto">
            <a:xfrm>
              <a:off x="2571207" y="3381749"/>
              <a:ext cx="509448" cy="582416"/>
            </a:xfrm>
            <a:prstGeom prst="ellipse">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5" name="文本框 145"/>
            <p:cNvSpPr txBox="1">
              <a:spLocks noChangeArrowheads="1"/>
            </p:cNvSpPr>
            <p:nvPr/>
          </p:nvSpPr>
          <p:spPr bwMode="auto">
            <a:xfrm>
              <a:off x="2592827" y="3449605"/>
              <a:ext cx="560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rPr>
                <a:t>02</a:t>
              </a:r>
              <a:endParaRPr kumimoji="0" lang="zh-CN" altLang="en-US"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endParaRPr>
            </a:p>
          </p:txBody>
        </p:sp>
        <p:sp>
          <p:nvSpPr>
            <p:cNvPr id="120" name="矩形 94"/>
            <p:cNvSpPr/>
            <p:nvPr/>
          </p:nvSpPr>
          <p:spPr>
            <a:xfrm>
              <a:off x="3154250" y="3305799"/>
              <a:ext cx="6035985" cy="830997"/>
            </a:xfrm>
            <a:prstGeom prst="rect">
              <a:avLst/>
            </a:prstGeom>
          </p:spPr>
          <p:txBody>
            <a:bodyPr wrap="square">
              <a:spAutoFit/>
            </a:bodyPr>
            <a:lstStyle/>
            <a:p>
              <a:pPr>
                <a:lnSpc>
                  <a:spcPct val="120000"/>
                </a:lnSpc>
              </a:pPr>
              <a:r>
                <a:rPr lang="en-US" altLang="zh-CN" sz="2000" b="1" dirty="0">
                  <a:solidFill>
                    <a:srgbClr val="00B0F0"/>
                  </a:solidFill>
                </a:rPr>
                <a:t>What are implementation challenges and what lessons can we draw?</a:t>
              </a:r>
            </a:p>
          </p:txBody>
        </p:sp>
        <p:sp>
          <p:nvSpPr>
            <p:cNvPr id="136" name="AutoShape 126"/>
            <p:cNvSpPr/>
            <p:nvPr/>
          </p:nvSpPr>
          <p:spPr bwMode="auto">
            <a:xfrm>
              <a:off x="10432227" y="3305799"/>
              <a:ext cx="833566" cy="63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Tree>
    <p:extLst>
      <p:ext uri="{BB962C8B-B14F-4D97-AF65-F5344CB8AC3E}">
        <p14:creationId xmlns:p14="http://schemas.microsoft.com/office/powerpoint/2010/main" val="19258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and Content</a:t>
            </a:r>
            <a:endParaRPr lang="zh-CN" altLang="en-US" sz="4000" dirty="0">
              <a:solidFill>
                <a:schemeClr val="tx1">
                  <a:lumMod val="75000"/>
                  <a:lumOff val="25000"/>
                </a:schemeClr>
              </a:solidFill>
            </a:endParaRPr>
          </a:p>
        </p:txBody>
      </p:sp>
      <p:sp>
        <p:nvSpPr>
          <p:cNvPr id="23" name="Rectangle 22"/>
          <p:cNvSpPr/>
          <p:nvPr/>
        </p:nvSpPr>
        <p:spPr>
          <a:xfrm>
            <a:off x="311033" y="2669531"/>
            <a:ext cx="11071965" cy="3046988"/>
          </a:xfrm>
          <a:prstGeom prst="rect">
            <a:avLst/>
          </a:prstGeom>
        </p:spPr>
        <p:txBody>
          <a:bodyPr wrap="square">
            <a:spAutoFit/>
          </a:bodyPr>
          <a:lstStyle/>
          <a:p>
            <a:pPr marL="285750" lvl="2" indent="-285750">
              <a:lnSpc>
                <a:spcPct val="120000"/>
              </a:lnSpc>
              <a:spcBef>
                <a:spcPts val="0"/>
              </a:spcBef>
              <a:buFont typeface="Wingdings" panose="05000000000000000000" pitchFamily="2" charset="2"/>
              <a:buChar char="Ø"/>
            </a:pPr>
            <a:r>
              <a:rPr lang="en-US" altLang="zh-CN" sz="2000" dirty="0"/>
              <a:t>Prior to the teachers’ training, the NJCTL reviewed the mathematics and science curricula and determined that 90% of The Gambian curricula were covered by PSI-PMI program.</a:t>
            </a:r>
          </a:p>
          <a:p>
            <a:pPr marL="285750" lvl="2" indent="-285750">
              <a:lnSpc>
                <a:spcPct val="120000"/>
              </a:lnSpc>
              <a:spcBef>
                <a:spcPts val="0"/>
              </a:spcBef>
              <a:buFont typeface="Wingdings" panose="05000000000000000000" pitchFamily="2" charset="2"/>
              <a:buChar char="Ø"/>
            </a:pPr>
            <a:endParaRPr lang="en-US" altLang="zh-CN" sz="2000" dirty="0"/>
          </a:p>
          <a:p>
            <a:pPr marL="285750" lvl="2" indent="-285750">
              <a:lnSpc>
                <a:spcPct val="120000"/>
              </a:lnSpc>
              <a:spcBef>
                <a:spcPts val="0"/>
              </a:spcBef>
              <a:buFont typeface="Wingdings" panose="05000000000000000000" pitchFamily="2" charset="2"/>
              <a:buChar char="Ø"/>
            </a:pPr>
            <a:r>
              <a:rPr lang="en-US" altLang="zh-CN" sz="2000" dirty="0"/>
              <a:t>The Gambia Basic Education Certificate Examination (GABECE) was modified for PSI-PMI students (30 out of 40 questions were from the standard GABECE and 10 were from PSI-PMI courses). </a:t>
            </a:r>
          </a:p>
          <a:p>
            <a:pPr marL="285750" lvl="2" indent="-285750">
              <a:lnSpc>
                <a:spcPct val="120000"/>
              </a:lnSpc>
              <a:spcBef>
                <a:spcPts val="0"/>
              </a:spcBef>
              <a:buFont typeface="Wingdings" panose="05000000000000000000" pitchFamily="2" charset="2"/>
              <a:buChar char="Ø"/>
            </a:pPr>
            <a:endParaRPr lang="en-US" altLang="zh-CN" sz="2000" dirty="0"/>
          </a:p>
          <a:p>
            <a:pPr marL="285750" lvl="2" indent="-285750">
              <a:lnSpc>
                <a:spcPct val="120000"/>
              </a:lnSpc>
              <a:spcBef>
                <a:spcPts val="0"/>
              </a:spcBef>
              <a:buFont typeface="Wingdings" panose="05000000000000000000" pitchFamily="2" charset="2"/>
              <a:buChar char="Ø"/>
            </a:pPr>
            <a:r>
              <a:rPr lang="en-US" altLang="zh-CN" sz="2000" dirty="0"/>
              <a:t>The Ministry of Education and NJCTL created modules that are needed for the West African Senior School Certificate Examination. </a:t>
            </a:r>
          </a:p>
        </p:txBody>
      </p:sp>
      <p:grpSp>
        <p:nvGrpSpPr>
          <p:cNvPr id="38" name="Group 37"/>
          <p:cNvGrpSpPr/>
          <p:nvPr/>
        </p:nvGrpSpPr>
        <p:grpSpPr>
          <a:xfrm>
            <a:off x="0" y="1293523"/>
            <a:ext cx="5972433" cy="861649"/>
            <a:chOff x="0" y="1293523"/>
            <a:chExt cx="5972433" cy="861649"/>
          </a:xfrm>
        </p:grpSpPr>
        <p:sp>
          <p:nvSpPr>
            <p:cNvPr id="4" name="矩形 21"/>
            <p:cNvSpPr/>
            <p:nvPr/>
          </p:nvSpPr>
          <p:spPr>
            <a:xfrm>
              <a:off x="0" y="1293523"/>
              <a:ext cx="5972432" cy="861649"/>
            </a:xfrm>
            <a:prstGeom prst="rect">
              <a:avLst/>
            </a:prstGeom>
            <a:solidFill>
              <a:srgbClr val="FEC1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sp>
          <p:nvSpPr>
            <p:cNvPr id="13" name="矩形 30"/>
            <p:cNvSpPr/>
            <p:nvPr/>
          </p:nvSpPr>
          <p:spPr>
            <a:xfrm>
              <a:off x="4641345" y="1293523"/>
              <a:ext cx="1331088" cy="861649"/>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32" name="组合 52"/>
            <p:cNvGrpSpPr/>
            <p:nvPr/>
          </p:nvGrpSpPr>
          <p:grpSpPr>
            <a:xfrm>
              <a:off x="5107623" y="1413118"/>
              <a:ext cx="583876" cy="586598"/>
              <a:chOff x="3191434" y="2145028"/>
              <a:chExt cx="359165" cy="359165"/>
            </a:xfrm>
            <a:solidFill>
              <a:sysClr val="window" lastClr="FFFFFF"/>
            </a:solidFill>
          </p:grpSpPr>
          <p:sp>
            <p:nvSpPr>
              <p:cNvPr id="33"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4"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5"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2533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and Content</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4821534"/>
            <a:chOff x="5972432" y="1313138"/>
            <a:chExt cx="6219568" cy="4821534"/>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6648220" y="2408139"/>
              <a:ext cx="5428450" cy="3726533"/>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en-US" altLang="zh-CN" dirty="0"/>
                <a:t>Work with teachers and local experts to align PSI-PMI content with local curricula (content adaptation) from the beginning</a:t>
              </a:r>
            </a:p>
            <a:p>
              <a:pPr marL="0" lvl="2">
                <a:lnSpc>
                  <a:spcPct val="120000"/>
                </a:lnSpc>
                <a:spcBef>
                  <a:spcPts val="0"/>
                </a:spcBef>
              </a:pPr>
              <a:endParaRPr lang="en-US" altLang="zh-CN" dirty="0"/>
            </a:p>
            <a:p>
              <a:pPr marL="342900" lvl="2" indent="-342900">
                <a:lnSpc>
                  <a:spcPct val="120000"/>
                </a:lnSpc>
                <a:spcBef>
                  <a:spcPts val="0"/>
                </a:spcBef>
                <a:buFont typeface="Wingdings" panose="05000000000000000000" pitchFamily="2" charset="2"/>
                <a:buChar char="ü"/>
              </a:pPr>
              <a:r>
                <a:rPr lang="en-US" altLang="zh-CN" dirty="0"/>
                <a:t>Consider local environment/context for purchasing/manufacturing equipment (technology adaptation – need to anticipate causes of malfunction)</a:t>
              </a:r>
            </a:p>
            <a:p>
              <a:pPr marL="0" lvl="2">
                <a:lnSpc>
                  <a:spcPct val="120000"/>
                </a:lnSpc>
                <a:spcBef>
                  <a:spcPts val="0"/>
                </a:spcBef>
              </a:pPr>
              <a:endParaRPr lang="en-US" altLang="zh-CN" dirty="0"/>
            </a:p>
            <a:p>
              <a:pPr marL="342900" lvl="2" indent="-342900">
                <a:lnSpc>
                  <a:spcPct val="120000"/>
                </a:lnSpc>
                <a:spcBef>
                  <a:spcPts val="0"/>
                </a:spcBef>
                <a:buFont typeface="Wingdings" panose="05000000000000000000" pitchFamily="2" charset="2"/>
                <a:buChar char="ü"/>
              </a:pPr>
              <a:r>
                <a:rPr lang="en-US" altLang="zh-CN" dirty="0"/>
                <a:t>Ensure that teachers can add content without losing functionalities</a:t>
              </a:r>
              <a:endParaRPr lang="en-US" altLang="zh-CN" dirty="0">
                <a:solidFill>
                  <a:schemeClr val="accent5"/>
                </a:solidFill>
              </a:endParaRPr>
            </a:p>
          </p:txBody>
        </p:sp>
      </p:grpSp>
      <p:grpSp>
        <p:nvGrpSpPr>
          <p:cNvPr id="3" name="Group 2"/>
          <p:cNvGrpSpPr/>
          <p:nvPr/>
        </p:nvGrpSpPr>
        <p:grpSpPr>
          <a:xfrm>
            <a:off x="-459" y="1313138"/>
            <a:ext cx="6019072" cy="4489135"/>
            <a:chOff x="-459" y="1313138"/>
            <a:chExt cx="6019072" cy="4489135"/>
          </a:xfrm>
        </p:grpSpPr>
        <p:sp>
          <p:nvSpPr>
            <p:cNvPr id="24" name="Rectangle 23"/>
            <p:cNvSpPr/>
            <p:nvPr/>
          </p:nvSpPr>
          <p:spPr>
            <a:xfrm>
              <a:off x="97388" y="2408139"/>
              <a:ext cx="4773150" cy="3394134"/>
            </a:xfrm>
            <a:prstGeom prst="rect">
              <a:avLst/>
            </a:prstGeom>
          </p:spPr>
          <p:txBody>
            <a:bodyPr wrap="square">
              <a:spAutoFit/>
            </a:bodyPr>
            <a:lstStyle/>
            <a:p>
              <a:pPr marL="361950" lvl="2" indent="-361950">
                <a:lnSpc>
                  <a:spcPct val="120000"/>
                </a:lnSpc>
                <a:spcBef>
                  <a:spcPts val="0"/>
                </a:spcBef>
                <a:buFont typeface="Wingdings" panose="05000000000000000000" pitchFamily="2" charset="2"/>
                <a:buChar char="Ø"/>
              </a:pPr>
              <a:r>
                <a:rPr lang="en-US" altLang="zh-CN" dirty="0"/>
                <a:t>Majority of teachers (85%) see a significant gap between the content and the regular curriculum (more prominent, 92%, on science subjects)</a:t>
              </a:r>
            </a:p>
            <a:p>
              <a:pPr marL="0" lvl="2">
                <a:lnSpc>
                  <a:spcPct val="120000"/>
                </a:lnSpc>
                <a:spcBef>
                  <a:spcPts val="0"/>
                </a:spcBef>
              </a:pPr>
              <a:endParaRPr lang="en-US" altLang="zh-CN" dirty="0"/>
            </a:p>
            <a:p>
              <a:pPr marL="361950" lvl="2" indent="-361950">
                <a:lnSpc>
                  <a:spcPct val="120000"/>
                </a:lnSpc>
                <a:spcBef>
                  <a:spcPts val="0"/>
                </a:spcBef>
                <a:buFont typeface="Wingdings" panose="05000000000000000000" pitchFamily="2" charset="2"/>
                <a:buChar char="Ø"/>
              </a:pPr>
              <a:r>
                <a:rPr lang="en-US" altLang="zh-CN" dirty="0"/>
                <a:t>Significant amount of breakdown of the equipment (especially the clickers, on average, only 61.9% of them are still functional; they are hard to be repaired or replaced locally)</a:t>
              </a:r>
            </a:p>
          </p:txBody>
        </p:sp>
        <p:grpSp>
          <p:nvGrpSpPr>
            <p:cNvPr id="2" name="Group 1"/>
            <p:cNvGrpSpPr/>
            <p:nvPr/>
          </p:nvGrpSpPr>
          <p:grpSpPr>
            <a:xfrm>
              <a:off x="-459" y="1313138"/>
              <a:ext cx="6019072" cy="861649"/>
              <a:chOff x="-459" y="1313138"/>
              <a:chExt cx="6019072" cy="861649"/>
            </a:xfrm>
          </p:grpSpPr>
          <p:grpSp>
            <p:nvGrpSpPr>
              <p:cNvPr id="27" name="Group 26"/>
              <p:cNvGrpSpPr/>
              <p:nvPr/>
            </p:nvGrpSpPr>
            <p:grpSpPr>
              <a:xfrm>
                <a:off x="-459" y="1313138"/>
                <a:ext cx="6019072" cy="861649"/>
                <a:chOff x="-459" y="1510848"/>
                <a:chExt cx="6019072" cy="861649"/>
              </a:xfrm>
            </p:grpSpPr>
            <p:sp>
              <p:nvSpPr>
                <p:cNvPr id="28" name="矩形 21"/>
                <p:cNvSpPr/>
                <p:nvPr/>
              </p:nvSpPr>
              <p:spPr>
                <a:xfrm>
                  <a:off x="-459" y="151084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24"/>
                <p:cNvSpPr/>
                <p:nvPr/>
              </p:nvSpPr>
              <p:spPr>
                <a:xfrm>
                  <a:off x="46181" y="158926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Issues Identified</a:t>
                  </a:r>
                </a:p>
              </p:txBody>
            </p:sp>
            <p:sp>
              <p:nvSpPr>
                <p:cNvPr id="32" name="矩形 30"/>
                <p:cNvSpPr/>
                <p:nvPr/>
              </p:nvSpPr>
              <p:spPr>
                <a:xfrm>
                  <a:off x="4687525" y="151084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sp>
            <p:nvSpPr>
              <p:cNvPr id="3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33922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Implementation and its challenges</a:t>
            </a:r>
            <a:endParaRPr lang="zh-CN" altLang="en-US" sz="4000" dirty="0">
              <a:solidFill>
                <a:schemeClr val="tx1">
                  <a:lumMod val="75000"/>
                  <a:lumOff val="25000"/>
                </a:schemeClr>
              </a:solidFill>
            </a:endParaRPr>
          </a:p>
        </p:txBody>
      </p:sp>
      <p:sp>
        <p:nvSpPr>
          <p:cNvPr id="2" name="Rectangle 1"/>
          <p:cNvSpPr/>
          <p:nvPr/>
        </p:nvSpPr>
        <p:spPr>
          <a:xfrm>
            <a:off x="3048000" y="-37643782"/>
            <a:ext cx="6096000" cy="1938223"/>
          </a:xfrm>
          <a:prstGeom prst="rect">
            <a:avLst/>
          </a:prstGeom>
        </p:spPr>
        <p:txBody>
          <a:bodyPr>
            <a:spAutoFit/>
          </a:bodyPr>
          <a:lstStyle/>
          <a:p>
            <a:pPr marL="447675" lvl="2" indent="-180975">
              <a:lnSpc>
                <a:spcPct val="140000"/>
              </a:lnSpc>
              <a:spcBef>
                <a:spcPts val="0"/>
              </a:spcBef>
              <a:buFont typeface="Wingdings" panose="05000000000000000000" pitchFamily="2" charset="2"/>
              <a:buChar char="p"/>
            </a:pPr>
            <a:r>
              <a:rPr lang="en-US" altLang="zh-CN" sz="1000" dirty="0"/>
              <a:t> Maintenance and dealing with technical failures </a:t>
            </a:r>
          </a:p>
          <a:p>
            <a:pPr marL="1362075" lvl="4" indent="-180975">
              <a:lnSpc>
                <a:spcPct val="140000"/>
              </a:lnSpc>
              <a:spcBef>
                <a:spcPts val="0"/>
              </a:spcBef>
              <a:buFont typeface="Wingdings" panose="05000000000000000000" pitchFamily="2" charset="2"/>
              <a:buChar char="p"/>
            </a:pPr>
            <a:r>
              <a:rPr lang="en-US" altLang="zh-CN" sz="1000" dirty="0"/>
              <a:t>Lack of on site support (rely on a 1-person team at the ministry)</a:t>
            </a:r>
          </a:p>
          <a:p>
            <a:pPr marL="1362075" lvl="4" indent="-180975">
              <a:lnSpc>
                <a:spcPct val="140000"/>
              </a:lnSpc>
              <a:spcBef>
                <a:spcPts val="0"/>
              </a:spcBef>
              <a:buFont typeface="Wingdings" panose="05000000000000000000" pitchFamily="2" charset="2"/>
              <a:buChar char="p"/>
            </a:pPr>
            <a:r>
              <a:rPr lang="en-US" altLang="zh-CN" sz="1000" dirty="0"/>
              <a:t>Need for replacement of equipment or know how to address minor breakdowns</a:t>
            </a:r>
          </a:p>
          <a:p>
            <a:pPr marL="447675" lvl="2" indent="-180975">
              <a:lnSpc>
                <a:spcPct val="140000"/>
              </a:lnSpc>
              <a:spcBef>
                <a:spcPts val="0"/>
              </a:spcBef>
              <a:buFont typeface="Wingdings" panose="05000000000000000000" pitchFamily="2" charset="2"/>
              <a:buChar char="p"/>
            </a:pPr>
            <a:r>
              <a:rPr lang="en-US" altLang="zh-CN" sz="1000" dirty="0"/>
              <a:t>Anticipating necessary complementary factors</a:t>
            </a:r>
          </a:p>
          <a:p>
            <a:pPr marL="715963" lvl="1" indent="-174625">
              <a:lnSpc>
                <a:spcPct val="130000"/>
              </a:lnSpc>
              <a:spcBef>
                <a:spcPts val="0"/>
              </a:spcBef>
            </a:pPr>
            <a:r>
              <a:rPr lang="en-US" altLang="zh-CN" sz="1000" dirty="0"/>
              <a:t>Unreliable electricity – later addressed by provision of solar panels</a:t>
            </a:r>
          </a:p>
          <a:p>
            <a:pPr marL="715963" lvl="1" indent="-174625">
              <a:lnSpc>
                <a:spcPct val="130000"/>
              </a:lnSpc>
              <a:spcBef>
                <a:spcPts val="0"/>
              </a:spcBef>
            </a:pPr>
            <a:r>
              <a:rPr lang="en-US" altLang="zh-CN" sz="1000" dirty="0"/>
              <a:t>That lack of laptop drags back the efficiency of class preparation by teachers</a:t>
            </a:r>
          </a:p>
          <a:p>
            <a:pPr marL="715963" lvl="1" indent="-174625">
              <a:lnSpc>
                <a:spcPct val="130000"/>
              </a:lnSpc>
              <a:spcBef>
                <a:spcPts val="0"/>
              </a:spcBef>
            </a:pPr>
            <a:r>
              <a:rPr lang="en-US" altLang="zh-CN" sz="1000" dirty="0"/>
              <a:t>Printouts to students will prove very useful</a:t>
            </a:r>
          </a:p>
          <a:p>
            <a:pPr marL="715963" lvl="1" indent="-174625">
              <a:lnSpc>
                <a:spcPct val="130000"/>
              </a:lnSpc>
              <a:spcBef>
                <a:spcPts val="0"/>
              </a:spcBef>
            </a:pPr>
            <a:r>
              <a:rPr lang="en-US" altLang="zh-CN" sz="1000" dirty="0"/>
              <a:t>Teacher training design should factor in initial know how with technology- not a one-size fit all (even more important when scaling up)</a:t>
            </a:r>
          </a:p>
        </p:txBody>
      </p:sp>
      <p:sp>
        <p:nvSpPr>
          <p:cNvPr id="27" name="Rectangle 26"/>
          <p:cNvSpPr/>
          <p:nvPr/>
        </p:nvSpPr>
        <p:spPr>
          <a:xfrm>
            <a:off x="155544" y="2230839"/>
            <a:ext cx="11934856" cy="3748719"/>
          </a:xfrm>
          <a:prstGeom prst="rect">
            <a:avLst/>
          </a:prstGeom>
        </p:spPr>
        <p:txBody>
          <a:bodyPr wrap="square">
            <a:spAutoFit/>
          </a:bodyPr>
          <a:lstStyle/>
          <a:p>
            <a:pPr marL="171450" lvl="1" indent="-171450">
              <a:lnSpc>
                <a:spcPct val="120000"/>
              </a:lnSpc>
              <a:spcBef>
                <a:spcPts val="0"/>
              </a:spcBef>
              <a:buFont typeface="Wingdings" panose="05000000000000000000" pitchFamily="2" charset="2"/>
              <a:buChar char="Ø"/>
            </a:pPr>
            <a:r>
              <a:rPr lang="en-US" altLang="zh-CN" b="1" dirty="0"/>
              <a:t> Extensive teacher training</a:t>
            </a:r>
          </a:p>
          <a:p>
            <a:pPr marL="361950" lvl="1" indent="-180975">
              <a:lnSpc>
                <a:spcPct val="120000"/>
              </a:lnSpc>
              <a:spcBef>
                <a:spcPts val="0"/>
              </a:spcBef>
              <a:buFont typeface="Arial" panose="020B0604020202020204" pitchFamily="34" charset="0"/>
              <a:buChar char="•"/>
            </a:pPr>
            <a:r>
              <a:rPr lang="en-US" altLang="zh-CN" dirty="0"/>
              <a:t>Cohort 1 teachers: 7 trainings in total directly by NJCTL  between August 2012 to Summer 2017</a:t>
            </a:r>
          </a:p>
          <a:p>
            <a:pPr marL="361950" lvl="1" indent="-180975">
              <a:lnSpc>
                <a:spcPct val="120000"/>
              </a:lnSpc>
              <a:spcBef>
                <a:spcPts val="0"/>
              </a:spcBef>
              <a:buFont typeface="Arial" panose="020B0604020202020204" pitchFamily="34" charset="0"/>
              <a:buChar char="•"/>
            </a:pPr>
            <a:r>
              <a:rPr lang="en-US" altLang="zh-CN" dirty="0"/>
              <a:t>Cohort 2 teachers: NJCTL selected four top performers from cohort 1 (August 2013) and trained them as trainers. These teachers then trained cohort 2 under the supervision of NJCTL.</a:t>
            </a:r>
          </a:p>
          <a:p>
            <a:pPr marL="361950" lvl="1" indent="-180975">
              <a:lnSpc>
                <a:spcPct val="120000"/>
              </a:lnSpc>
              <a:spcBef>
                <a:spcPts val="0"/>
              </a:spcBef>
              <a:buFont typeface="Arial" panose="020B0604020202020204" pitchFamily="34" charset="0"/>
              <a:buChar char="•"/>
            </a:pPr>
            <a:r>
              <a:rPr lang="en-US" altLang="zh-CN" dirty="0"/>
              <a:t>Cohort 3 teachers: MoBSE  took over and use top performers from previous 2 cohort to train the third cohort (April 2016)</a:t>
            </a:r>
          </a:p>
          <a:p>
            <a:pPr marL="180975" lvl="1">
              <a:lnSpc>
                <a:spcPct val="120000"/>
              </a:lnSpc>
              <a:spcBef>
                <a:spcPts val="0"/>
              </a:spcBef>
            </a:pPr>
            <a:endParaRPr lang="en-US" altLang="zh-CN" dirty="0"/>
          </a:p>
          <a:p>
            <a:pPr marL="171450" lvl="1" indent="-171450">
              <a:lnSpc>
                <a:spcPct val="120000"/>
              </a:lnSpc>
              <a:spcBef>
                <a:spcPts val="0"/>
              </a:spcBef>
              <a:buFont typeface="Wingdings" panose="05000000000000000000" pitchFamily="2" charset="2"/>
              <a:buChar char="Ø"/>
            </a:pPr>
            <a:r>
              <a:rPr lang="en-US" altLang="zh-CN" b="1" dirty="0"/>
              <a:t> Gradual student coverage</a:t>
            </a:r>
          </a:p>
          <a:p>
            <a:pPr marL="265113" lvl="1">
              <a:lnSpc>
                <a:spcPct val="120000"/>
              </a:lnSpc>
              <a:spcBef>
                <a:spcPts val="0"/>
              </a:spcBef>
            </a:pPr>
            <a:r>
              <a:rPr lang="en-US" altLang="zh-CN" dirty="0"/>
              <a:t>About 26 students per school on average – not all students in a given schools can participate the program – mostly limited by lab size. (varied mechanism of selecting participant students)</a:t>
            </a:r>
          </a:p>
          <a:p>
            <a:pPr marL="265113" lvl="1">
              <a:lnSpc>
                <a:spcPct val="120000"/>
              </a:lnSpc>
              <a:spcBef>
                <a:spcPts val="0"/>
              </a:spcBef>
            </a:pPr>
            <a:endParaRPr lang="en-US" altLang="zh-CN" dirty="0"/>
          </a:p>
          <a:p>
            <a:pPr marL="171450" lvl="1" indent="-171450">
              <a:lnSpc>
                <a:spcPct val="120000"/>
              </a:lnSpc>
              <a:buFont typeface="Wingdings" panose="05000000000000000000" pitchFamily="2" charset="2"/>
              <a:buChar char="Ø"/>
            </a:pPr>
            <a:r>
              <a:rPr lang="en-US" altLang="zh-CN" dirty="0"/>
              <a:t>  Science and Technology Directorate at the ministry in charge of supervision</a:t>
            </a:r>
            <a:endParaRPr lang="en-US" altLang="zh-CN" dirty="0">
              <a:solidFill>
                <a:srgbClr val="FF0000"/>
              </a:solidFill>
            </a:endParaRPr>
          </a:p>
        </p:txBody>
      </p:sp>
      <p:grpSp>
        <p:nvGrpSpPr>
          <p:cNvPr id="3" name="Group 2"/>
          <p:cNvGrpSpPr/>
          <p:nvPr/>
        </p:nvGrpSpPr>
        <p:grpSpPr>
          <a:xfrm>
            <a:off x="0" y="1287805"/>
            <a:ext cx="5983861" cy="867367"/>
            <a:chOff x="0" y="1287805"/>
            <a:chExt cx="5983861" cy="867367"/>
          </a:xfrm>
        </p:grpSpPr>
        <p:grpSp>
          <p:nvGrpSpPr>
            <p:cNvPr id="30" name="Group 29"/>
            <p:cNvGrpSpPr/>
            <p:nvPr/>
          </p:nvGrpSpPr>
          <p:grpSpPr>
            <a:xfrm>
              <a:off x="46181" y="1383315"/>
              <a:ext cx="5516092" cy="593393"/>
              <a:chOff x="46181" y="1589265"/>
              <a:chExt cx="5516092" cy="593393"/>
            </a:xfrm>
          </p:grpSpPr>
          <p:sp>
            <p:nvSpPr>
              <p:cNvPr id="7" name="矩形 24"/>
              <p:cNvSpPr/>
              <p:nvPr/>
            </p:nvSpPr>
            <p:spPr>
              <a:xfrm>
                <a:off x="46181" y="158926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grpSp>
            <p:nvGrpSpPr>
              <p:cNvPr id="14" name="组合 31"/>
              <p:cNvGrpSpPr/>
              <p:nvPr/>
            </p:nvGrpSpPr>
            <p:grpSpPr>
              <a:xfrm>
                <a:off x="5051503" y="1700686"/>
                <a:ext cx="510770" cy="481972"/>
                <a:chOff x="2528976" y="2863358"/>
                <a:chExt cx="246811" cy="359779"/>
              </a:xfrm>
              <a:solidFill>
                <a:sysClr val="window" lastClr="FFFFFF"/>
              </a:solidFill>
            </p:grpSpPr>
            <p:sp>
              <p:nvSpPr>
                <p:cNvPr id="15" name="AutoShape 113"/>
                <p:cNvSpPr/>
                <p:nvPr/>
              </p:nvSpPr>
              <p:spPr bwMode="auto">
                <a:xfrm>
                  <a:off x="2528976" y="286335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8" name="矩形 21"/>
            <p:cNvSpPr/>
            <p:nvPr/>
          </p:nvSpPr>
          <p:spPr>
            <a:xfrm>
              <a:off x="0" y="1293523"/>
              <a:ext cx="5972432" cy="86164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30"/>
            <p:cNvSpPr/>
            <p:nvPr/>
          </p:nvSpPr>
          <p:spPr>
            <a:xfrm>
              <a:off x="4652773" y="1287805"/>
              <a:ext cx="1331088" cy="861649"/>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24"/>
            <p:cNvSpPr/>
            <p:nvPr/>
          </p:nvSpPr>
          <p:spPr>
            <a:xfrm>
              <a:off x="46181" y="139155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grpSp>
          <p:nvGrpSpPr>
            <p:cNvPr id="23" name="组合 52"/>
            <p:cNvGrpSpPr/>
            <p:nvPr/>
          </p:nvGrpSpPr>
          <p:grpSpPr>
            <a:xfrm>
              <a:off x="5365879" y="1539477"/>
              <a:ext cx="329900" cy="331438"/>
              <a:chOff x="3191434" y="2145028"/>
              <a:chExt cx="359165" cy="359165"/>
            </a:xfrm>
            <a:solidFill>
              <a:sysClr val="window" lastClr="FFFFFF"/>
            </a:solidFill>
          </p:grpSpPr>
          <p:sp>
            <p:nvSpPr>
              <p:cNvPr id="24"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5"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6"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nvGrpSpPr>
            <p:cNvPr id="31" name="组合 52"/>
            <p:cNvGrpSpPr/>
            <p:nvPr/>
          </p:nvGrpSpPr>
          <p:grpSpPr>
            <a:xfrm>
              <a:off x="4928300" y="1539477"/>
              <a:ext cx="490827" cy="493115"/>
              <a:chOff x="3191434" y="2145028"/>
              <a:chExt cx="359165" cy="359165"/>
            </a:xfrm>
            <a:solidFill>
              <a:sysClr val="window" lastClr="FFFFFF"/>
            </a:solidFill>
          </p:grpSpPr>
          <p:sp>
            <p:nvSpPr>
              <p:cNvPr id="37"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8"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9"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3382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Implementation and its challenges</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5496377"/>
            <a:chOff x="5972432" y="1313138"/>
            <a:chExt cx="6219568" cy="5496377"/>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7284465" y="2339381"/>
              <a:ext cx="4773150" cy="4470134"/>
            </a:xfrm>
            <a:prstGeom prst="rect">
              <a:avLst/>
            </a:prstGeom>
          </p:spPr>
          <p:txBody>
            <a:bodyPr wrap="square">
              <a:spAutoFit/>
            </a:bodyPr>
            <a:lstStyle/>
            <a:p>
              <a:pPr marL="342900" lvl="1" indent="-342900">
                <a:lnSpc>
                  <a:spcPct val="120000"/>
                </a:lnSpc>
                <a:buFont typeface="Wingdings" panose="05000000000000000000" pitchFamily="2" charset="2"/>
                <a:buChar char="ü"/>
              </a:pPr>
              <a:r>
                <a:rPr lang="en-US" altLang="zh-CN" sz="1400" dirty="0"/>
                <a:t>Enable timely and local maintenance of  the equipment periodically </a:t>
              </a: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buFont typeface="Wingdings" panose="05000000000000000000" pitchFamily="2" charset="2"/>
                <a:buChar char="ü"/>
              </a:pPr>
              <a:r>
                <a:rPr lang="en-US" altLang="zh-CN" sz="1400" dirty="0"/>
                <a:t>Address the problem of unreliable electricity (e.g. Solar panels in The Gambia)</a:t>
              </a:r>
              <a:endParaRPr lang="en-US" altLang="zh-CN" sz="1400" dirty="0">
                <a:solidFill>
                  <a:schemeClr val="accent5"/>
                </a:solidFill>
              </a:endParaRP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buFont typeface="Wingdings" panose="05000000000000000000" pitchFamily="2" charset="2"/>
                <a:buChar char="ü"/>
              </a:pPr>
              <a:r>
                <a:rPr lang="en-US" altLang="zh-CN" sz="1400" dirty="0"/>
                <a:t>Provide sufficient equipment and supporting materials (e.g. guidelines, books) in time to the school</a:t>
              </a:r>
            </a:p>
            <a:p>
              <a:pPr marL="342900" lvl="1" indent="-342900">
                <a:lnSpc>
                  <a:spcPct val="120000"/>
                </a:lnSpc>
                <a:spcBef>
                  <a:spcPts val="0"/>
                </a:spcBef>
                <a:buFont typeface="Wingdings" panose="05000000000000000000" pitchFamily="2" charset="2"/>
                <a:buChar char="ü"/>
              </a:pPr>
              <a:endParaRPr lang="en-US" altLang="zh-CN" sz="1400" dirty="0"/>
            </a:p>
            <a:p>
              <a:pPr marL="342900" lvl="1" indent="-342900">
                <a:lnSpc>
                  <a:spcPct val="120000"/>
                </a:lnSpc>
                <a:spcBef>
                  <a:spcPts val="0"/>
                </a:spcBef>
                <a:buFont typeface="Wingdings" panose="05000000000000000000" pitchFamily="2" charset="2"/>
                <a:buChar char="ü"/>
              </a:pPr>
              <a:r>
                <a:rPr lang="en-US" altLang="zh-CN" sz="1400" dirty="0"/>
                <a:t>Prior to the subject training, provide computer skills training to the program teachers, especially for those who do not have familiarity with the computer/technology</a:t>
              </a:r>
            </a:p>
            <a:p>
              <a:pPr marL="1257300" lvl="3" indent="-342900">
                <a:lnSpc>
                  <a:spcPct val="120000"/>
                </a:lnSpc>
                <a:buFont typeface="Wingdings" panose="05000000000000000000" pitchFamily="2" charset="2"/>
                <a:buChar char="ü"/>
              </a:pPr>
              <a:r>
                <a:rPr lang="en-US" altLang="zh-CN" sz="1400" dirty="0"/>
                <a:t>Consider technology training at teacher colleges</a:t>
              </a:r>
            </a:p>
            <a:p>
              <a:pPr marL="0" lvl="1">
                <a:lnSpc>
                  <a:spcPct val="120000"/>
                </a:lnSpc>
                <a:spcBef>
                  <a:spcPts val="0"/>
                </a:spcBef>
              </a:pPr>
              <a:endParaRPr lang="en-US" altLang="zh-CN" sz="1400" dirty="0"/>
            </a:p>
            <a:p>
              <a:pPr marL="0" lvl="1">
                <a:lnSpc>
                  <a:spcPct val="120000"/>
                </a:lnSpc>
                <a:spcBef>
                  <a:spcPts val="0"/>
                </a:spcBef>
              </a:pPr>
              <a:endParaRPr lang="en-US" altLang="zh-CN" sz="1400" dirty="0"/>
            </a:p>
            <a:p>
              <a:pPr marL="0" lvl="1">
                <a:lnSpc>
                  <a:spcPct val="120000"/>
                </a:lnSpc>
                <a:spcBef>
                  <a:spcPts val="0"/>
                </a:spcBef>
              </a:pPr>
              <a:endParaRPr lang="en-US" altLang="zh-CN" sz="1400" dirty="0"/>
            </a:p>
          </p:txBody>
        </p:sp>
      </p:grpSp>
      <p:grpSp>
        <p:nvGrpSpPr>
          <p:cNvPr id="3" name="Group 2"/>
          <p:cNvGrpSpPr/>
          <p:nvPr/>
        </p:nvGrpSpPr>
        <p:grpSpPr>
          <a:xfrm>
            <a:off x="-459" y="1313138"/>
            <a:ext cx="6019072" cy="4478407"/>
            <a:chOff x="-459" y="1313138"/>
            <a:chExt cx="6019072" cy="4478407"/>
          </a:xfrm>
        </p:grpSpPr>
        <p:sp>
          <p:nvSpPr>
            <p:cNvPr id="24" name="Rectangle 23"/>
            <p:cNvSpPr/>
            <p:nvPr/>
          </p:nvSpPr>
          <p:spPr>
            <a:xfrm>
              <a:off x="97388" y="2253204"/>
              <a:ext cx="5581726" cy="3538341"/>
            </a:xfrm>
            <a:prstGeom prst="rect">
              <a:avLst/>
            </a:prstGeom>
          </p:spPr>
          <p:txBody>
            <a:bodyPr wrap="square">
              <a:spAutoFit/>
            </a:bodyPr>
            <a:lstStyle/>
            <a:p>
              <a:pPr marL="285750" lvl="2" indent="-285750">
                <a:lnSpc>
                  <a:spcPct val="140000"/>
                </a:lnSpc>
                <a:spcBef>
                  <a:spcPts val="0"/>
                </a:spcBef>
                <a:buFont typeface="Wingdings" panose="05000000000000000000" pitchFamily="2" charset="2"/>
                <a:buChar char="Ø"/>
              </a:pPr>
              <a:r>
                <a:rPr lang="en-US" altLang="zh-CN" sz="1400" dirty="0"/>
                <a:t> Maintenance and dealing with technical failures </a:t>
              </a:r>
            </a:p>
            <a:p>
              <a:pPr marL="533400" lvl="4" indent="-177800">
                <a:lnSpc>
                  <a:spcPct val="140000"/>
                </a:lnSpc>
                <a:spcBef>
                  <a:spcPts val="0"/>
                </a:spcBef>
                <a:buFont typeface="Arial" panose="020B0604020202020204" pitchFamily="34" charset="0"/>
                <a:buChar char="•"/>
              </a:pPr>
              <a:r>
                <a:rPr lang="en-US" altLang="zh-CN" sz="1400" dirty="0"/>
                <a:t>Lack of on site support (rely on one person at the ministry)</a:t>
              </a:r>
            </a:p>
            <a:p>
              <a:pPr marL="533400" lvl="4" indent="-177800">
                <a:lnSpc>
                  <a:spcPct val="140000"/>
                </a:lnSpc>
                <a:spcBef>
                  <a:spcPts val="0"/>
                </a:spcBef>
                <a:buFont typeface="Arial" panose="020B0604020202020204" pitchFamily="34" charset="0"/>
                <a:buChar char="•"/>
              </a:pPr>
              <a:r>
                <a:rPr lang="en-US" altLang="zh-CN" sz="1400" dirty="0"/>
                <a:t>Need for replacement of equipment or know how to address minor breakdowns</a:t>
              </a:r>
            </a:p>
            <a:p>
              <a:pPr marL="285750" lvl="2" indent="-285750">
                <a:lnSpc>
                  <a:spcPct val="140000"/>
                </a:lnSpc>
                <a:buFont typeface="Wingdings" panose="05000000000000000000" pitchFamily="2" charset="2"/>
                <a:buChar char="Ø"/>
              </a:pPr>
              <a:r>
                <a:rPr lang="en-US" altLang="zh-CN" sz="1400" dirty="0"/>
                <a:t>Anticipating necessary complementary factors</a:t>
              </a:r>
            </a:p>
            <a:p>
              <a:pPr marL="533400" lvl="1" indent="-174625">
                <a:lnSpc>
                  <a:spcPct val="130000"/>
                </a:lnSpc>
                <a:spcBef>
                  <a:spcPts val="0"/>
                </a:spcBef>
                <a:buFont typeface="Arial" panose="020B0604020202020204" pitchFamily="34" charset="0"/>
                <a:buChar char="•"/>
              </a:pPr>
              <a:r>
                <a:rPr lang="en-US" altLang="zh-CN" sz="1400" dirty="0"/>
                <a:t>Unreliable electricity – later addressed by provision of solar panels</a:t>
              </a:r>
            </a:p>
            <a:p>
              <a:pPr marL="533400" lvl="1" indent="-174625">
                <a:lnSpc>
                  <a:spcPct val="130000"/>
                </a:lnSpc>
                <a:spcBef>
                  <a:spcPts val="0"/>
                </a:spcBef>
                <a:buFont typeface="Arial" panose="020B0604020202020204" pitchFamily="34" charset="0"/>
                <a:buChar char="•"/>
              </a:pPr>
              <a:r>
                <a:rPr lang="en-US" altLang="zh-CN" sz="1400" dirty="0"/>
                <a:t>That lack of laptop drags back the efficiency of class preparation by teachers</a:t>
              </a:r>
            </a:p>
            <a:p>
              <a:pPr marL="533400" lvl="1" indent="-174625">
                <a:lnSpc>
                  <a:spcPct val="130000"/>
                </a:lnSpc>
                <a:spcBef>
                  <a:spcPts val="0"/>
                </a:spcBef>
                <a:buFont typeface="Arial" panose="020B0604020202020204" pitchFamily="34" charset="0"/>
                <a:buChar char="•"/>
              </a:pPr>
              <a:r>
                <a:rPr lang="en-US" altLang="zh-CN" sz="1400" dirty="0"/>
                <a:t>Lack of printouts to students </a:t>
              </a:r>
            </a:p>
            <a:p>
              <a:pPr marL="533400" lvl="1" indent="-174625">
                <a:lnSpc>
                  <a:spcPct val="130000"/>
                </a:lnSpc>
                <a:spcBef>
                  <a:spcPts val="0"/>
                </a:spcBef>
                <a:buFont typeface="Arial" panose="020B0604020202020204" pitchFamily="34" charset="0"/>
                <a:buChar char="•"/>
              </a:pPr>
              <a:r>
                <a:rPr lang="en-US" altLang="zh-CN" sz="1400" dirty="0"/>
                <a:t>Teacher training design should factor in initial know how with technology- not a one-size fit all (even more important when scaling up)</a:t>
              </a:r>
            </a:p>
          </p:txBody>
        </p:sp>
        <p:grpSp>
          <p:nvGrpSpPr>
            <p:cNvPr id="2" name="Group 1"/>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Issues Identified</a:t>
                </a:r>
              </a:p>
            </p:txBody>
          </p:sp>
          <p:sp>
            <p:nvSpPr>
              <p:cNvPr id="13" name="矩形 30"/>
              <p:cNvSpPr/>
              <p:nvPr/>
            </p:nvSpPr>
            <p:spPr>
              <a:xfrm>
                <a:off x="4687525" y="131313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274851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3. Impact and its drivers</a:t>
            </a:r>
            <a:endParaRPr lang="zh-CN" altLang="en-US" sz="4000" dirty="0">
              <a:solidFill>
                <a:schemeClr val="tx1">
                  <a:lumMod val="75000"/>
                  <a:lumOff val="25000"/>
                </a:schemeClr>
              </a:solidFill>
            </a:endParaRPr>
          </a:p>
        </p:txBody>
      </p:sp>
      <p:sp>
        <p:nvSpPr>
          <p:cNvPr id="2" name="Rectangle 1"/>
          <p:cNvSpPr/>
          <p:nvPr/>
        </p:nvSpPr>
        <p:spPr>
          <a:xfrm>
            <a:off x="3048000" y="-37643782"/>
            <a:ext cx="6096000" cy="1938223"/>
          </a:xfrm>
          <a:prstGeom prst="rect">
            <a:avLst/>
          </a:prstGeom>
        </p:spPr>
        <p:txBody>
          <a:bodyPr>
            <a:spAutoFit/>
          </a:bodyPr>
          <a:lstStyle/>
          <a:p>
            <a:pPr marL="447675" lvl="2" indent="-180975">
              <a:lnSpc>
                <a:spcPct val="140000"/>
              </a:lnSpc>
              <a:spcBef>
                <a:spcPts val="0"/>
              </a:spcBef>
              <a:buFont typeface="Wingdings" panose="05000000000000000000" pitchFamily="2" charset="2"/>
              <a:buChar char="p"/>
            </a:pPr>
            <a:r>
              <a:rPr lang="en-US" altLang="zh-CN" sz="1000" dirty="0"/>
              <a:t> Maintenance and dealing with technical failures </a:t>
            </a:r>
          </a:p>
          <a:p>
            <a:pPr marL="1362075" lvl="4" indent="-180975">
              <a:lnSpc>
                <a:spcPct val="140000"/>
              </a:lnSpc>
              <a:spcBef>
                <a:spcPts val="0"/>
              </a:spcBef>
              <a:buFont typeface="Wingdings" panose="05000000000000000000" pitchFamily="2" charset="2"/>
              <a:buChar char="p"/>
            </a:pPr>
            <a:r>
              <a:rPr lang="en-US" altLang="zh-CN" sz="1000" dirty="0"/>
              <a:t>Lack of on site support (rely on a 1-person team at the ministry)</a:t>
            </a:r>
          </a:p>
          <a:p>
            <a:pPr marL="1362075" lvl="4" indent="-180975">
              <a:lnSpc>
                <a:spcPct val="140000"/>
              </a:lnSpc>
              <a:spcBef>
                <a:spcPts val="0"/>
              </a:spcBef>
              <a:buFont typeface="Wingdings" panose="05000000000000000000" pitchFamily="2" charset="2"/>
              <a:buChar char="p"/>
            </a:pPr>
            <a:r>
              <a:rPr lang="en-US" altLang="zh-CN" sz="1000" dirty="0"/>
              <a:t>Need for replacement of equipment or know how to address minor breakdowns</a:t>
            </a:r>
          </a:p>
          <a:p>
            <a:pPr marL="447675" lvl="2" indent="-180975">
              <a:lnSpc>
                <a:spcPct val="140000"/>
              </a:lnSpc>
              <a:spcBef>
                <a:spcPts val="0"/>
              </a:spcBef>
              <a:buFont typeface="Wingdings" panose="05000000000000000000" pitchFamily="2" charset="2"/>
              <a:buChar char="p"/>
            </a:pPr>
            <a:r>
              <a:rPr lang="en-US" altLang="zh-CN" sz="1000" dirty="0"/>
              <a:t>Anticipating necessary complementary factors</a:t>
            </a:r>
          </a:p>
          <a:p>
            <a:pPr marL="715963" lvl="1" indent="-174625">
              <a:lnSpc>
                <a:spcPct val="130000"/>
              </a:lnSpc>
              <a:spcBef>
                <a:spcPts val="0"/>
              </a:spcBef>
            </a:pPr>
            <a:r>
              <a:rPr lang="en-US" altLang="zh-CN" sz="1000" dirty="0"/>
              <a:t>Unreliable electricity – later addressed by provision of solar panels</a:t>
            </a:r>
          </a:p>
          <a:p>
            <a:pPr marL="715963" lvl="1" indent="-174625">
              <a:lnSpc>
                <a:spcPct val="130000"/>
              </a:lnSpc>
              <a:spcBef>
                <a:spcPts val="0"/>
              </a:spcBef>
            </a:pPr>
            <a:r>
              <a:rPr lang="en-US" altLang="zh-CN" sz="1000" dirty="0"/>
              <a:t>That lack of laptop drags back the efficiency of class preparation by teachers</a:t>
            </a:r>
          </a:p>
          <a:p>
            <a:pPr marL="715963" lvl="1" indent="-174625">
              <a:lnSpc>
                <a:spcPct val="130000"/>
              </a:lnSpc>
              <a:spcBef>
                <a:spcPts val="0"/>
              </a:spcBef>
            </a:pPr>
            <a:r>
              <a:rPr lang="en-US" altLang="zh-CN" sz="1000" dirty="0"/>
              <a:t>Printouts to students will prove very useful</a:t>
            </a:r>
          </a:p>
          <a:p>
            <a:pPr marL="715963" lvl="1" indent="-174625">
              <a:lnSpc>
                <a:spcPct val="130000"/>
              </a:lnSpc>
              <a:spcBef>
                <a:spcPts val="0"/>
              </a:spcBef>
            </a:pPr>
            <a:r>
              <a:rPr lang="en-US" altLang="zh-CN" sz="1000" dirty="0"/>
              <a:t>Teacher training design should factor in initial know how with technology- not a one-size fit all (even more important when scaling up)</a:t>
            </a:r>
          </a:p>
        </p:txBody>
      </p:sp>
      <p:sp>
        <p:nvSpPr>
          <p:cNvPr id="24" name="Content Placeholder 2"/>
          <p:cNvSpPr>
            <a:spLocks noGrp="1"/>
          </p:cNvSpPr>
          <p:nvPr>
            <p:ph idx="1"/>
          </p:nvPr>
        </p:nvSpPr>
        <p:spPr>
          <a:xfrm>
            <a:off x="150975" y="2176137"/>
            <a:ext cx="11655100" cy="2196758"/>
          </a:xfrm>
        </p:spPr>
        <p:txBody>
          <a:bodyPr>
            <a:normAutofit fontScale="85000" lnSpcReduction="20000"/>
          </a:bodyPr>
          <a:lstStyle/>
          <a:p>
            <a:pPr>
              <a:lnSpc>
                <a:spcPct val="120000"/>
              </a:lnSpc>
              <a:spcBef>
                <a:spcPts val="0"/>
              </a:spcBef>
              <a:buFont typeface="Wingdings" panose="05000000000000000000" pitchFamily="2" charset="2"/>
              <a:buChar char="Ø"/>
            </a:pPr>
            <a:r>
              <a:rPr lang="en-US" altLang="zh-CN" sz="2100" dirty="0">
                <a:solidFill>
                  <a:schemeClr val="accent5"/>
                </a:solidFill>
              </a:rPr>
              <a:t> Practices, attitudes, and perceptions</a:t>
            </a:r>
          </a:p>
          <a:p>
            <a:pPr lvl="1">
              <a:lnSpc>
                <a:spcPct val="120000"/>
              </a:lnSpc>
              <a:spcBef>
                <a:spcPts val="0"/>
              </a:spcBef>
              <a:buFont typeface="Wingdings" panose="05000000000000000000" pitchFamily="2" charset="2"/>
              <a:buChar char="n"/>
            </a:pPr>
            <a:r>
              <a:rPr lang="en-US" altLang="zh-CN" sz="1900" dirty="0"/>
              <a:t>Teachers</a:t>
            </a:r>
          </a:p>
          <a:p>
            <a:pPr marL="898525" lvl="1" indent="-182563">
              <a:lnSpc>
                <a:spcPct val="130000"/>
              </a:lnSpc>
              <a:spcBef>
                <a:spcPts val="0"/>
              </a:spcBef>
            </a:pPr>
            <a:r>
              <a:rPr lang="en-US" altLang="zh-CN" sz="1900" dirty="0"/>
              <a:t>Favorable views by overwhelming majority despite the issues identified (</a:t>
            </a:r>
            <a:r>
              <a:rPr lang="en-US" altLang="zh-CN" sz="1900" i="1" dirty="0"/>
              <a:t>over 80% math teachers and 95% science teachers)</a:t>
            </a:r>
          </a:p>
          <a:p>
            <a:pPr marL="898525" lvl="1" indent="-182563">
              <a:lnSpc>
                <a:spcPct val="130000"/>
              </a:lnSpc>
              <a:spcBef>
                <a:spcPts val="0"/>
              </a:spcBef>
            </a:pPr>
            <a:r>
              <a:rPr lang="en-US" altLang="zh-CN" sz="1900" dirty="0"/>
              <a:t>Majority of teachers with negative views are those with less teaching experience (9 years vs 3 years)</a:t>
            </a:r>
          </a:p>
          <a:p>
            <a:pPr marL="898525" lvl="1" indent="-182563">
              <a:lnSpc>
                <a:spcPct val="130000"/>
              </a:lnSpc>
              <a:spcBef>
                <a:spcPts val="0"/>
              </a:spcBef>
            </a:pPr>
            <a:r>
              <a:rPr lang="en-US" altLang="zh-CN" sz="1900" dirty="0"/>
              <a:t>Greater interaction and participation are observed as the most prominent features that teachers point out. (also </a:t>
            </a:r>
            <a:r>
              <a:rPr lang="en-US" altLang="zh-CN" sz="1900" dirty="0">
                <a:cs typeface="Times New Roman" panose="02020603050405020304" pitchFamily="18" charset="0"/>
              </a:rPr>
              <a:t>h</a:t>
            </a:r>
            <a:r>
              <a:rPr lang="en-US" altLang="zh-CN" sz="1900" dirty="0">
                <a:ea typeface="等线"/>
                <a:cs typeface="Times New Roman" panose="02020603050405020304" pitchFamily="18" charset="0"/>
              </a:rPr>
              <a:t>elps in simplifying course materials and preparation</a:t>
            </a:r>
            <a:r>
              <a:rPr lang="en-US" altLang="zh-CN" sz="1900" dirty="0"/>
              <a:t>)</a:t>
            </a:r>
          </a:p>
          <a:p>
            <a:pPr lvl="1">
              <a:lnSpc>
                <a:spcPct val="120000"/>
              </a:lnSpc>
              <a:spcBef>
                <a:spcPts val="0"/>
              </a:spcBef>
              <a:buFont typeface="Wingdings" panose="05000000000000000000" pitchFamily="2" charset="2"/>
              <a:buChar char="n"/>
            </a:pPr>
            <a:r>
              <a:rPr lang="en-US" altLang="zh-CN" sz="1900" dirty="0"/>
              <a:t>Students</a:t>
            </a:r>
          </a:p>
          <a:p>
            <a:pPr lvl="1" indent="30163">
              <a:lnSpc>
                <a:spcPct val="120000"/>
              </a:lnSpc>
              <a:spcBef>
                <a:spcPts val="0"/>
              </a:spcBef>
            </a:pPr>
            <a:r>
              <a:rPr lang="en-US" altLang="zh-CN" sz="1900" dirty="0"/>
              <a:t> Self-reported great interest in the subject due to participating PSI-PMI program</a:t>
            </a:r>
          </a:p>
        </p:txBody>
      </p:sp>
      <p:sp>
        <p:nvSpPr>
          <p:cNvPr id="9" name="Rectangle 8"/>
          <p:cNvSpPr/>
          <p:nvPr/>
        </p:nvSpPr>
        <p:spPr>
          <a:xfrm>
            <a:off x="150975" y="4208414"/>
            <a:ext cx="12041025" cy="2197525"/>
          </a:xfrm>
          <a:prstGeom prst="rect">
            <a:avLst/>
          </a:prstGeom>
        </p:spPr>
        <p:txBody>
          <a:bodyPr wrap="square">
            <a:spAutoFit/>
          </a:bodyPr>
          <a:lstStyle/>
          <a:p>
            <a:pPr>
              <a:lnSpc>
                <a:spcPct val="120000"/>
              </a:lnSpc>
              <a:spcBef>
                <a:spcPts val="0"/>
              </a:spcBef>
              <a:buFont typeface="Wingdings" panose="05000000000000000000" pitchFamily="2" charset="2"/>
              <a:buChar char="Ø"/>
            </a:pPr>
            <a:r>
              <a:rPr lang="en-US" altLang="zh-CN" sz="1600" dirty="0">
                <a:solidFill>
                  <a:schemeClr val="accent5"/>
                </a:solidFill>
              </a:rPr>
              <a:t> </a:t>
            </a:r>
            <a:r>
              <a:rPr lang="en-US" altLang="zh-CN" dirty="0">
                <a:solidFill>
                  <a:schemeClr val="accent5"/>
                </a:solidFill>
              </a:rPr>
              <a:t>Learning outcomes </a:t>
            </a:r>
          </a:p>
          <a:p>
            <a:pPr lvl="1">
              <a:lnSpc>
                <a:spcPct val="120000"/>
              </a:lnSpc>
              <a:spcBef>
                <a:spcPts val="0"/>
              </a:spcBef>
              <a:buFont typeface="Wingdings" panose="05000000000000000000" pitchFamily="2" charset="2"/>
              <a:buChar char="n"/>
            </a:pPr>
            <a:r>
              <a:rPr lang="en-US" altLang="zh-CN" sz="1600" dirty="0"/>
              <a:t>   The PSI-PMI program students scored 21% higher on a math test relative to non-PSI-PMI comparable group of students from non PSI-PMI matched schools</a:t>
            </a:r>
          </a:p>
          <a:p>
            <a:pPr lvl="1">
              <a:lnSpc>
                <a:spcPct val="120000"/>
              </a:lnSpc>
              <a:spcBef>
                <a:spcPts val="0"/>
              </a:spcBef>
              <a:buFont typeface="Wingdings" panose="05000000000000000000" pitchFamily="2" charset="2"/>
              <a:buChar char="n"/>
            </a:pPr>
            <a:r>
              <a:rPr lang="en-US" altLang="zh-CN" sz="1600" dirty="0"/>
              <a:t>   They scored about the same magnitude higher than comparable group of students in the same schools who are not taking PSI-PMI</a:t>
            </a:r>
          </a:p>
          <a:p>
            <a:pPr lvl="1">
              <a:lnSpc>
                <a:spcPct val="120000"/>
              </a:lnSpc>
              <a:spcBef>
                <a:spcPts val="0"/>
              </a:spcBef>
              <a:buFont typeface="Wingdings" panose="05000000000000000000" pitchFamily="2" charset="2"/>
              <a:buChar char="n"/>
            </a:pPr>
            <a:r>
              <a:rPr lang="en-US" altLang="zh-CN" sz="1600" dirty="0"/>
              <a:t>  Students in PSI-PMI schools who did not take PSI-PMI scored the same as students in non-PMI-PSI schools</a:t>
            </a:r>
          </a:p>
          <a:p>
            <a:pPr marL="601663" indent="-342900">
              <a:lnSpc>
                <a:spcPct val="120000"/>
              </a:lnSpc>
              <a:spcBef>
                <a:spcPts val="0"/>
              </a:spcBef>
              <a:buFont typeface="Wingdings" panose="05000000000000000000" pitchFamily="2" charset="2"/>
              <a:buChar char="p"/>
            </a:pPr>
            <a:r>
              <a:rPr lang="en-US" altLang="zh-CN" sz="1600" dirty="0"/>
              <a:t>Who benefits most: The effect is driven entirely by students who are higher baseline performers (better performance in GABECE Math-  grade exit exam) and the effect seems not to be driven by socioeconomic factors</a:t>
            </a:r>
          </a:p>
        </p:txBody>
      </p:sp>
      <p:grpSp>
        <p:nvGrpSpPr>
          <p:cNvPr id="10" name="Group 9"/>
          <p:cNvGrpSpPr/>
          <p:nvPr/>
        </p:nvGrpSpPr>
        <p:grpSpPr>
          <a:xfrm>
            <a:off x="0" y="1259339"/>
            <a:ext cx="5972432" cy="865291"/>
            <a:chOff x="0" y="1259339"/>
            <a:chExt cx="5972432" cy="865291"/>
          </a:xfrm>
        </p:grpSpPr>
        <p:sp>
          <p:nvSpPr>
            <p:cNvPr id="29" name="矩形 21"/>
            <p:cNvSpPr/>
            <p:nvPr/>
          </p:nvSpPr>
          <p:spPr>
            <a:xfrm>
              <a:off x="0" y="1259339"/>
              <a:ext cx="5972432"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30"/>
            <p:cNvSpPr/>
            <p:nvPr/>
          </p:nvSpPr>
          <p:spPr>
            <a:xfrm>
              <a:off x="4597637" y="1259339"/>
              <a:ext cx="1374795" cy="865291"/>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7" name="Freeform 100"/>
            <p:cNvSpPr>
              <a:spLocks noEditPoints="1"/>
            </p:cNvSpPr>
            <p:nvPr/>
          </p:nvSpPr>
          <p:spPr bwMode="auto">
            <a:xfrm>
              <a:off x="4990337" y="1405109"/>
              <a:ext cx="581522" cy="560423"/>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38"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we found?</a:t>
              </a:r>
            </a:p>
          </p:txBody>
        </p:sp>
      </p:grpSp>
    </p:spTree>
    <p:extLst>
      <p:ext uri="{BB962C8B-B14F-4D97-AF65-F5344CB8AC3E}">
        <p14:creationId xmlns:p14="http://schemas.microsoft.com/office/powerpoint/2010/main" val="3142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 calcmode="lin" valueType="num">
                                      <p:cBhvr additive="base">
                                        <p:cTn id="15"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anim calcmode="lin" valueType="num">
                                      <p:cBhvr additive="base">
                                        <p:cTn id="23"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 calcmode="lin" valueType="num">
                                      <p:cBhvr additive="base">
                                        <p:cTn id="27"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anim calcmode="lin" valueType="num">
                                      <p:cBhvr additive="base">
                                        <p:cTn id="31"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xEl>
                                              <p:pRg st="6" end="6"/>
                                            </p:txEl>
                                          </p:spTgt>
                                        </p:tgtEl>
                                        <p:attrNameLst>
                                          <p:attrName>style.visibility</p:attrName>
                                        </p:attrNameLst>
                                      </p:cBhvr>
                                      <p:to>
                                        <p:strVal val="visible"/>
                                      </p:to>
                                    </p:set>
                                    <p:anim calcmode="lin" valueType="num">
                                      <p:cBhvr additive="base">
                                        <p:cTn id="35"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72432" y="1313138"/>
            <a:ext cx="6219568" cy="4277582"/>
            <a:chOff x="5972432" y="1313138"/>
            <a:chExt cx="6219568" cy="4277582"/>
          </a:xfrm>
        </p:grpSpPr>
        <p:grpSp>
          <p:nvGrpSpPr>
            <p:cNvPr id="10" name="Group 9"/>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can be done?</a:t>
                </a:r>
              </a:p>
            </p:txBody>
          </p:sp>
        </p:grpSp>
        <p:sp>
          <p:nvSpPr>
            <p:cNvPr id="26" name="Rectangle 25"/>
            <p:cNvSpPr/>
            <p:nvPr/>
          </p:nvSpPr>
          <p:spPr>
            <a:xfrm>
              <a:off x="6018613" y="2339381"/>
              <a:ext cx="6039002" cy="3251339"/>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en-US" altLang="zh-CN" dirty="0"/>
                <a:t>Be aware that all results indicate that the program benefits mostly high performers and may be detrimental to the poorest performers (need to identify the causes in the implementation, especially with teachers)</a:t>
              </a:r>
            </a:p>
            <a:p>
              <a:pPr marL="0" lvl="1">
                <a:lnSpc>
                  <a:spcPct val="120000"/>
                </a:lnSpc>
                <a:spcBef>
                  <a:spcPts val="0"/>
                </a:spcBef>
              </a:pPr>
              <a:endParaRPr lang="en-US" altLang="zh-CN" dirty="0"/>
            </a:p>
            <a:p>
              <a:pPr marL="358775" lvl="1" indent="-358775">
                <a:lnSpc>
                  <a:spcPct val="120000"/>
                </a:lnSpc>
                <a:spcBef>
                  <a:spcPts val="0"/>
                </a:spcBef>
                <a:buFont typeface="Wingdings" panose="05000000000000000000" pitchFamily="2" charset="2"/>
                <a:buChar char="ü"/>
              </a:pPr>
              <a:r>
                <a:rPr lang="en-US" altLang="zh-CN" dirty="0"/>
                <a:t>Design pilot programs so that you can learn from it (sampling etc.)</a:t>
              </a:r>
            </a:p>
            <a:p>
              <a:pPr marL="0" lvl="1">
                <a:lnSpc>
                  <a:spcPct val="120000"/>
                </a:lnSpc>
                <a:spcBef>
                  <a:spcPts val="0"/>
                </a:spcBef>
              </a:pPr>
              <a:endParaRPr lang="en-US" altLang="zh-CN" dirty="0"/>
            </a:p>
            <a:p>
              <a:pPr marL="0" lvl="1">
                <a:lnSpc>
                  <a:spcPct val="120000"/>
                </a:lnSpc>
                <a:spcBef>
                  <a:spcPts val="0"/>
                </a:spcBef>
              </a:pPr>
              <a:endParaRPr lang="en-US" altLang="zh-CN" sz="1400" dirty="0"/>
            </a:p>
            <a:p>
              <a:pPr marL="0" lvl="1">
                <a:lnSpc>
                  <a:spcPct val="120000"/>
                </a:lnSpc>
                <a:spcBef>
                  <a:spcPts val="0"/>
                </a:spcBef>
              </a:pPr>
              <a:endParaRPr lang="en-US" altLang="zh-CN" sz="1400" dirty="0"/>
            </a:p>
          </p:txBody>
        </p:sp>
      </p:grpSp>
      <p:grpSp>
        <p:nvGrpSpPr>
          <p:cNvPr id="9" name="Group 8"/>
          <p:cNvGrpSpPr/>
          <p:nvPr/>
        </p:nvGrpSpPr>
        <p:grpSpPr>
          <a:xfrm>
            <a:off x="-459" y="1313138"/>
            <a:ext cx="6019072" cy="2361994"/>
            <a:chOff x="-459" y="1313138"/>
            <a:chExt cx="6019072" cy="2361994"/>
          </a:xfrm>
        </p:grpSpPr>
        <p:sp>
          <p:nvSpPr>
            <p:cNvPr id="24" name="Rectangle 23"/>
            <p:cNvSpPr/>
            <p:nvPr/>
          </p:nvSpPr>
          <p:spPr>
            <a:xfrm>
              <a:off x="97388" y="2253204"/>
              <a:ext cx="4862557" cy="1421928"/>
            </a:xfrm>
            <a:prstGeom prst="rect">
              <a:avLst/>
            </a:prstGeom>
          </p:spPr>
          <p:txBody>
            <a:bodyPr wrap="square">
              <a:spAutoFit/>
            </a:bodyPr>
            <a:lstStyle/>
            <a:p>
              <a:pPr marL="358775" lvl="2" indent="-358775">
                <a:lnSpc>
                  <a:spcPct val="120000"/>
                </a:lnSpc>
                <a:spcBef>
                  <a:spcPts val="0"/>
                </a:spcBef>
                <a:buFont typeface="Wingdings" panose="05000000000000000000" pitchFamily="2" charset="2"/>
                <a:buChar char="Ø"/>
              </a:pPr>
              <a:r>
                <a:rPr lang="en-US" altLang="zh-CN" dirty="0"/>
                <a:t>Confirm impact results with WASSCE</a:t>
              </a:r>
            </a:p>
            <a:p>
              <a:pPr marL="358775" lvl="2" indent="-358775">
                <a:lnSpc>
                  <a:spcPct val="120000"/>
                </a:lnSpc>
                <a:spcBef>
                  <a:spcPts val="0"/>
                </a:spcBef>
                <a:buFont typeface="Wingdings" panose="05000000000000000000" pitchFamily="2" charset="2"/>
                <a:buChar char="Ø"/>
              </a:pPr>
              <a:endParaRPr lang="en-US" altLang="zh-CN" dirty="0"/>
            </a:p>
            <a:p>
              <a:pPr marL="358775" lvl="2" indent="-358775">
                <a:lnSpc>
                  <a:spcPct val="120000"/>
                </a:lnSpc>
                <a:spcBef>
                  <a:spcPts val="0"/>
                </a:spcBef>
                <a:buFont typeface="Wingdings" panose="05000000000000000000" pitchFamily="2" charset="2"/>
                <a:buChar char="Ø"/>
              </a:pPr>
              <a:r>
                <a:rPr lang="en-US" altLang="zh-CN" dirty="0"/>
                <a:t>Assess why does it benefit only high performers and what can be done on it?</a:t>
              </a:r>
            </a:p>
          </p:txBody>
        </p:sp>
        <p:grpSp>
          <p:nvGrpSpPr>
            <p:cNvPr id="8" name="Group 7"/>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a:solidFill>
                <a:schemeClr val="accent5">
                  <a:lumMod val="75000"/>
                </a:schemeClr>
              </a:solidFill>
            </p:spPr>
            <p:txBody>
              <a:bodyPr wrap="square">
                <a:spAutoFit/>
              </a:bodyPr>
              <a:lstStyle/>
              <a:p>
                <a:pPr algn="ctr">
                  <a:lnSpc>
                    <a:spcPct val="120000"/>
                  </a:lnSpc>
                  <a:spcBef>
                    <a:spcPts val="0"/>
                  </a:spcBef>
                </a:pPr>
                <a:r>
                  <a:rPr lang="en-US" altLang="zh-CN" sz="2800" b="1" dirty="0">
                    <a:solidFill>
                      <a:schemeClr val="bg1"/>
                    </a:solidFill>
                  </a:rPr>
                  <a:t>Next Steps</a:t>
                </a:r>
              </a:p>
            </p:txBody>
          </p:sp>
          <p:sp>
            <p:nvSpPr>
              <p:cNvPr id="13" name="矩形 30"/>
              <p:cNvSpPr/>
              <p:nvPr/>
            </p:nvSpPr>
            <p:spPr>
              <a:xfrm>
                <a:off x="4687525" y="1313138"/>
                <a:ext cx="1331088" cy="861649"/>
              </a:xfrm>
              <a:prstGeom prst="rect">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7" name="Title 1"/>
          <p:cNvSpPr>
            <a:spLocks noGrp="1"/>
          </p:cNvSpPr>
          <p:nvPr>
            <p:ph type="title"/>
          </p:nvPr>
        </p:nvSpPr>
        <p:spPr>
          <a:xfrm>
            <a:off x="0" y="0"/>
            <a:ext cx="10949940" cy="1177290"/>
          </a:xfrm>
        </p:spPr>
        <p:txBody>
          <a:bodyPr>
            <a:normAutofit/>
          </a:bodyPr>
          <a:lstStyle/>
          <a:p>
            <a:r>
              <a:rPr lang="en-US" altLang="zh-CN" sz="4000" b="1" dirty="0"/>
              <a:t>3. Impact and its drivers</a:t>
            </a:r>
            <a:endParaRPr lang="zh-CN" altLang="en-US" sz="4000" dirty="0">
              <a:solidFill>
                <a:schemeClr val="tx1">
                  <a:lumMod val="75000"/>
                  <a:lumOff val="25000"/>
                </a:schemeClr>
              </a:solidFill>
            </a:endParaRPr>
          </a:p>
        </p:txBody>
      </p:sp>
    </p:spTree>
    <p:extLst>
      <p:ext uri="{BB962C8B-B14F-4D97-AF65-F5344CB8AC3E}">
        <p14:creationId xmlns:p14="http://schemas.microsoft.com/office/powerpoint/2010/main" val="2271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1468</Words>
  <Application>Microsoft Office PowerPoint</Application>
  <PresentationFormat>Widescreen</PresentationFormat>
  <Paragraphs>165</Paragraphs>
  <Slides>12</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宋体</vt:lpstr>
      <vt:lpstr>微软雅黑 Light</vt:lpstr>
      <vt:lpstr>Arial</vt:lpstr>
      <vt:lpstr>Calibri</vt:lpstr>
      <vt:lpstr>Calibri Light</vt:lpstr>
      <vt:lpstr>等线</vt:lpstr>
      <vt:lpstr>DokChampa</vt:lpstr>
      <vt:lpstr>Gill Sans</vt:lpstr>
      <vt:lpstr>Hiragino Sans GB W6</vt:lpstr>
      <vt:lpstr>Impact</vt:lpstr>
      <vt:lpstr>Open Sans Light</vt:lpstr>
      <vt:lpstr>华文细黑</vt:lpstr>
      <vt:lpstr>Tahoma</vt:lpstr>
      <vt:lpstr>Times New Roman</vt:lpstr>
      <vt:lpstr>Wingdings</vt:lpstr>
      <vt:lpstr>时尚中黑简体</vt:lpstr>
      <vt:lpstr>造字工房文研（非商用）常规体</vt:lpstr>
      <vt:lpstr>Office Theme</vt:lpstr>
      <vt:lpstr>PowerPoint Presentation</vt:lpstr>
      <vt:lpstr>Background: PSI-PMI in The Gambia and this Study</vt:lpstr>
      <vt:lpstr>Outline of this presentation Three set of questions explored</vt:lpstr>
      <vt:lpstr>1. Design and Content</vt:lpstr>
      <vt:lpstr>1. Design and Content</vt:lpstr>
      <vt:lpstr>2. Implementation and its challenges</vt:lpstr>
      <vt:lpstr>2. Implementation and its challenges</vt:lpstr>
      <vt:lpstr>3. Impact and its drivers</vt:lpstr>
      <vt:lpstr>3. Impact and its drivers</vt:lpstr>
      <vt:lpstr>Key takeaways and recommendations</vt:lpstr>
      <vt:lpstr>Annex 1: Heterogeneous Impact of PSI-PMI</vt:lpstr>
      <vt:lpstr>Annex 2: PSI-PMI Program Schools in The Gambia</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 Yanbin</dc:creator>
  <cp:lastModifiedBy>Santamaria, David</cp:lastModifiedBy>
  <cp:revision>103</cp:revision>
  <dcterms:created xsi:type="dcterms:W3CDTF">2018-05-27T16:59:48Z</dcterms:created>
  <dcterms:modified xsi:type="dcterms:W3CDTF">2018-06-06T12:43:54Z</dcterms:modified>
</cp:coreProperties>
</file>