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7774-DDCA-46AA-AEEC-3C9B9695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7774-DDCA-46AA-AEEC-3C9B9695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7774-DDCA-46AA-AEEC-3C9B9695D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7774-DDCA-46AA-AEEC-3C9B9695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7774-DDCA-46AA-AEEC-3C9B9695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7774-DDCA-46AA-AEEC-3C9B9695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1656"/>
            <a:ext cx="459297" cy="365125"/>
          </a:xfrm>
        </p:spPr>
        <p:txBody>
          <a:bodyPr/>
          <a:lstStyle/>
          <a:p>
            <a:fld id="{D93C7774-DDCA-46AA-AEEC-3C9B9695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7774-DDCA-46AA-AEEC-3C9B9695D6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93C7774-DDCA-46AA-AEEC-3C9B9695D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6858000" cy="1524000"/>
          </a:xfrm>
        </p:spPr>
        <p:txBody>
          <a:bodyPr/>
          <a:lstStyle/>
          <a:p>
            <a:r>
              <a:rPr lang="en-US" sz="3200" dirty="0" smtClean="0"/>
              <a:t>Center for Imaging and Sensing (CIS)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7848600" cy="35052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Raunak Borwankar, </a:t>
            </a:r>
            <a:r>
              <a:rPr lang="en-US" sz="4400" dirty="0" smtClean="0">
                <a:solidFill>
                  <a:schemeClr val="tx1"/>
                </a:solidFill>
              </a:rPr>
              <a:t>Ian Costanzo</a:t>
            </a:r>
            <a:r>
              <a:rPr lang="en-US" sz="4400" dirty="0" smtClean="0">
                <a:solidFill>
                  <a:schemeClr val="tx1"/>
                </a:solidFill>
              </a:rPr>
              <a:t>, </a:t>
            </a:r>
            <a:r>
              <a:rPr lang="en-US" sz="4400" dirty="0" smtClean="0">
                <a:solidFill>
                  <a:schemeClr val="tx1"/>
                </a:solidFill>
              </a:rPr>
              <a:t>Gene Bogdanov, Sasidhar Tadanki, Reinhold Ludwig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ECE Department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Worcester Polytechnic Institute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100 Institute Road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Worcester, MA 01609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Phone: 508-831-5231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October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10, 2017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8229600" cy="800100"/>
          </a:xfrm>
        </p:spPr>
        <p:txBody>
          <a:bodyPr/>
          <a:lstStyle/>
          <a:p>
            <a:r>
              <a:rPr lang="en-US" sz="2800" dirty="0" smtClean="0"/>
              <a:t>Electrochemical Leaching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8912"/>
            <a:ext cx="5105400" cy="5300488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we built</a:t>
            </a:r>
          </a:p>
          <a:p>
            <a:pPr lvl="1"/>
            <a:r>
              <a:rPr lang="en-US" sz="1600" dirty="0" smtClean="0"/>
              <a:t>Multichannel (48-channel) potentiostat</a:t>
            </a:r>
          </a:p>
          <a:p>
            <a:pPr lvl="2"/>
            <a:r>
              <a:rPr lang="en-US" sz="1600" dirty="0" smtClean="0"/>
              <a:t>Applies voltage to cells</a:t>
            </a:r>
          </a:p>
          <a:p>
            <a:pPr lvl="2"/>
            <a:r>
              <a:rPr lang="en-US" sz="1600" dirty="0" smtClean="0"/>
              <a:t>Measures current in each leaching cell</a:t>
            </a:r>
          </a:p>
          <a:p>
            <a:pPr lvl="2"/>
            <a:r>
              <a:rPr lang="en-US" sz="1600" dirty="0" smtClean="0"/>
              <a:t>Accumulates charge</a:t>
            </a:r>
          </a:p>
          <a:p>
            <a:pPr lvl="2"/>
            <a:r>
              <a:rPr lang="en-US" sz="1600" dirty="0" smtClean="0"/>
              <a:t>Stops current when reaching calculated charge level</a:t>
            </a:r>
          </a:p>
          <a:p>
            <a:pPr lvl="2"/>
            <a:r>
              <a:rPr lang="en-US" sz="1600" dirty="0" smtClean="0"/>
              <a:t>Ethernet connectivity</a:t>
            </a:r>
          </a:p>
          <a:p>
            <a:pPr lvl="1"/>
            <a:r>
              <a:rPr lang="en-US" sz="1600" dirty="0" smtClean="0"/>
              <a:t>Central control software for large number of </a:t>
            </a:r>
            <a:r>
              <a:rPr lang="en-US" sz="1600" dirty="0" err="1" smtClean="0"/>
              <a:t>potentiostats</a:t>
            </a:r>
            <a:endParaRPr lang="en-US" sz="1600" dirty="0" smtClean="0"/>
          </a:p>
          <a:p>
            <a:pPr lvl="1"/>
            <a:r>
              <a:rPr lang="en-US" sz="1600" dirty="0" smtClean="0"/>
              <a:t>Individual cutter cells (jointly developed)</a:t>
            </a:r>
          </a:p>
          <a:p>
            <a:pPr lvl="1"/>
            <a:r>
              <a:rPr lang="en-US" sz="1600" dirty="0" smtClean="0"/>
              <a:t>Oven for heating cells (jointly developed)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Outcomes</a:t>
            </a:r>
          </a:p>
          <a:p>
            <a:pPr lvl="1"/>
            <a:r>
              <a:rPr lang="en-US" sz="1600" dirty="0" smtClean="0"/>
              <a:t>6 potentiostat prototypes deployed (24, 32 and 48-channel versions)</a:t>
            </a:r>
          </a:p>
          <a:p>
            <a:pPr lvl="1"/>
            <a:r>
              <a:rPr lang="en-US" sz="1600" dirty="0" smtClean="0"/>
              <a:t>Large amount of data collected</a:t>
            </a:r>
          </a:p>
          <a:p>
            <a:pPr lvl="1"/>
            <a:r>
              <a:rPr lang="en-US" sz="1600" dirty="0" smtClean="0"/>
              <a:t>1 patent application filed</a:t>
            </a:r>
            <a:endParaRPr lang="en-US" sz="1600" dirty="0"/>
          </a:p>
        </p:txBody>
      </p:sp>
      <p:pic>
        <p:nvPicPr>
          <p:cNvPr id="1026" name="Picture 2" descr="C:\Users\gene\Documents\Work\USSynthetic\Electrochemical\Embedded Potentiostat Rev 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7800"/>
            <a:ext cx="3361986" cy="173322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2" t="32222" r="16297" b="14445"/>
          <a:stretch/>
        </p:blipFill>
        <p:spPr>
          <a:xfrm>
            <a:off x="5562600" y="3276600"/>
            <a:ext cx="10668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1" t="20001" r="741" b="11110"/>
          <a:stretch/>
        </p:blipFill>
        <p:spPr>
          <a:xfrm>
            <a:off x="6705600" y="3276600"/>
            <a:ext cx="1890584" cy="1371600"/>
          </a:xfrm>
          <a:prstGeom prst="rect">
            <a:avLst/>
          </a:prstGeom>
        </p:spPr>
      </p:pic>
      <p:pic>
        <p:nvPicPr>
          <p:cNvPr id="1027" name="Picture 3" descr="C:\Users\gene\Documents\Work\USSynthetic\Electrochemical\PotentiostatGUIv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724400"/>
            <a:ext cx="3048000" cy="170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Example: Lock-in Thermography for Bearing Braze Joint Inspection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800600" cy="47244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Problem description</a:t>
            </a:r>
          </a:p>
          <a:p>
            <a:pPr lvl="1"/>
            <a:r>
              <a:rPr lang="en-US" sz="1600" dirty="0" smtClean="0"/>
              <a:t>Bearings for well drilling use polycrystalline diamond</a:t>
            </a:r>
          </a:p>
          <a:p>
            <a:pPr lvl="1"/>
            <a:r>
              <a:rPr lang="en-US" sz="1600" dirty="0" smtClean="0"/>
              <a:t>Diamond-tipped inserts are brazed into the bearing body</a:t>
            </a:r>
          </a:p>
          <a:p>
            <a:pPr lvl="1"/>
            <a:r>
              <a:rPr lang="en-US" sz="1600" dirty="0" smtClean="0"/>
              <a:t>Poor braze joints cause premature failure</a:t>
            </a:r>
          </a:p>
          <a:p>
            <a:pPr lvl="1"/>
            <a:r>
              <a:rPr lang="en-US" sz="1600" dirty="0" smtClean="0"/>
              <a:t>Need a nondestructive braze joint inspection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Approach</a:t>
            </a:r>
          </a:p>
          <a:p>
            <a:pPr lvl="1"/>
            <a:r>
              <a:rPr lang="en-US" sz="1600" dirty="0" smtClean="0"/>
              <a:t>Low braze joint area results in weak thermal contact with the body</a:t>
            </a:r>
          </a:p>
          <a:p>
            <a:pPr lvl="1"/>
            <a:r>
              <a:rPr lang="en-US" sz="1600" dirty="0" smtClean="0"/>
              <a:t>Measure thermal conduction from inserts to the body via lock-in thermography</a:t>
            </a:r>
            <a:endParaRPr lang="en-US" sz="1600" dirty="0"/>
          </a:p>
        </p:txBody>
      </p:sp>
      <p:pic>
        <p:nvPicPr>
          <p:cNvPr id="4" name="Picture 2" descr="C:\Users\gene\Desktop\Images\USSynthet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2671762" cy="641747"/>
          </a:xfrm>
          <a:prstGeom prst="rect">
            <a:avLst/>
          </a:prstGeom>
          <a:noFill/>
        </p:spPr>
      </p:pic>
      <p:pic>
        <p:nvPicPr>
          <p:cNvPr id="2050" name="Picture 2" descr="C:\Users\gene\Documents\Work\USSynthetic\Bearings\Bearingdem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759230" cy="2033588"/>
          </a:xfrm>
          <a:prstGeom prst="rect">
            <a:avLst/>
          </a:prstGeom>
          <a:noFill/>
        </p:spPr>
      </p:pic>
      <p:pic>
        <p:nvPicPr>
          <p:cNvPr id="2051" name="Picture 3" descr="C:\Users\gene\Documents\Work\USSynthetic\Bearings\bearing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38600"/>
            <a:ext cx="2012269" cy="1600200"/>
          </a:xfrm>
          <a:prstGeom prst="rect">
            <a:avLst/>
          </a:prstGeom>
          <a:noFill/>
        </p:spPr>
      </p:pic>
      <p:pic>
        <p:nvPicPr>
          <p:cNvPr id="2052" name="Picture 4" descr="C:\Users\gene\Documents\Work\USSynthetic\Bearings\tapered bearing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886200"/>
            <a:ext cx="2152650" cy="1435100"/>
          </a:xfrm>
          <a:prstGeom prst="rect">
            <a:avLst/>
          </a:prstGeom>
          <a:noFill/>
        </p:spPr>
      </p:pic>
      <p:pic>
        <p:nvPicPr>
          <p:cNvPr id="2053" name="Picture 5" descr="C:\Users\gene\Documents\Work\USSynthetic\Bearings\Ashmin Failure 5-23-14\-013.jpg"/>
          <p:cNvPicPr>
            <a:picLocks noChangeAspect="1" noChangeArrowheads="1"/>
          </p:cNvPicPr>
          <p:nvPr/>
        </p:nvPicPr>
        <p:blipFill>
          <a:blip r:embed="rId6" cstate="print"/>
          <a:srcRect t="9466" r="8592"/>
          <a:stretch>
            <a:fillRect/>
          </a:stretch>
        </p:blipFill>
        <p:spPr bwMode="auto">
          <a:xfrm rot="5400000">
            <a:off x="7449344" y="4818856"/>
            <a:ext cx="1401762" cy="167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gene\Documents\Work\USSynthetic\Bearings\Images\Lock-in 8-29-2014\0p21Hz_part1_ph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472631"/>
            <a:ext cx="2590800" cy="20043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Bearing Braze Joint Inspection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876800" cy="4648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What we built</a:t>
            </a:r>
          </a:p>
          <a:p>
            <a:pPr lvl="1"/>
            <a:r>
              <a:rPr lang="en-US" sz="1700" dirty="0" smtClean="0"/>
              <a:t>Lock-in thermography system</a:t>
            </a:r>
          </a:p>
          <a:p>
            <a:pPr lvl="2"/>
            <a:r>
              <a:rPr lang="en-US" sz="1400" dirty="0" smtClean="0"/>
              <a:t>Heating by 1000 W halogen lamp</a:t>
            </a:r>
          </a:p>
          <a:p>
            <a:pPr lvl="2"/>
            <a:r>
              <a:rPr lang="en-US" sz="1400" dirty="0" smtClean="0"/>
              <a:t>Sinusoidal modulation of lamp output</a:t>
            </a:r>
          </a:p>
          <a:p>
            <a:pPr lvl="2"/>
            <a:r>
              <a:rPr lang="en-US" sz="1400" dirty="0" smtClean="0"/>
              <a:t>IR camera images surface temperature evolution over time</a:t>
            </a:r>
          </a:p>
          <a:p>
            <a:pPr lvl="1"/>
            <a:r>
              <a:rPr lang="en-US" sz="1700" dirty="0" smtClean="0"/>
              <a:t>Software to compute phase shift between heat source and temperature</a:t>
            </a:r>
          </a:p>
          <a:p>
            <a:pPr lvl="2"/>
            <a:r>
              <a:rPr lang="en-US" sz="1400" dirty="0" smtClean="0"/>
              <a:t>Robust measure of thermal diffusivity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Outcomes</a:t>
            </a:r>
          </a:p>
          <a:p>
            <a:pPr lvl="1"/>
            <a:r>
              <a:rPr lang="en-US" sz="1600" dirty="0" smtClean="0"/>
              <a:t>1 prototype constructed</a:t>
            </a:r>
          </a:p>
          <a:p>
            <a:pPr lvl="1"/>
            <a:r>
              <a:rPr lang="en-US" sz="1600" dirty="0" smtClean="0"/>
              <a:t>Successfully detected 1 bad braze joint in a limited number of samples</a:t>
            </a:r>
          </a:p>
        </p:txBody>
      </p:sp>
      <p:pic>
        <p:nvPicPr>
          <p:cNvPr id="3074" name="Picture 2" descr="C:\Users\gene\Documents\Work\USSynthetic\Bearings\lock-in thermography 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2362200" cy="314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Example: Bore Inspection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 description</a:t>
            </a:r>
          </a:p>
          <a:p>
            <a:pPr lvl="1"/>
            <a:r>
              <a:rPr lang="en-US" sz="1600" dirty="0" smtClean="0"/>
              <a:t>Need to detect surface-breaking pores with resolution of 100</a:t>
            </a:r>
            <a:r>
              <a:rPr lang="en-US" sz="1600" dirty="0" smtClean="0">
                <a:latin typeface="Arial"/>
              </a:rPr>
              <a:t>µ</a:t>
            </a:r>
            <a:r>
              <a:rPr lang="en-US" sz="1600" dirty="0" smtClean="0"/>
              <a:t>m in diameter on bore wall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Approach</a:t>
            </a:r>
          </a:p>
          <a:p>
            <a:pPr lvl="1"/>
            <a:r>
              <a:rPr lang="en-US" sz="1600" dirty="0" smtClean="0"/>
              <a:t>Machine vision</a:t>
            </a:r>
          </a:p>
          <a:p>
            <a:pPr lvl="1"/>
            <a:r>
              <a:rPr lang="en-US" sz="1600" dirty="0" smtClean="0"/>
              <a:t>Specular reflection contrast</a:t>
            </a:r>
          </a:p>
          <a:p>
            <a:pPr lvl="2"/>
            <a:r>
              <a:rPr lang="en-US" sz="1600" dirty="0" smtClean="0"/>
              <a:t>Bore wall strongly reflective</a:t>
            </a:r>
          </a:p>
          <a:p>
            <a:pPr lvl="2"/>
            <a:r>
              <a:rPr lang="en-US" sz="1600" dirty="0" smtClean="0"/>
              <a:t>Pores less reflective</a:t>
            </a:r>
          </a:p>
          <a:p>
            <a:pPr lvl="1"/>
            <a:r>
              <a:rPr lang="en-US" sz="1600" dirty="0" smtClean="0"/>
              <a:t>Fast, low cost</a:t>
            </a:r>
          </a:p>
          <a:p>
            <a:pPr lvl="2"/>
            <a:r>
              <a:rPr lang="en-US" sz="1600" dirty="0" smtClean="0"/>
              <a:t>No sophisticated part manipulation (e.g. rotation-translation)</a:t>
            </a:r>
            <a:endParaRPr lang="en-US" sz="1600" dirty="0"/>
          </a:p>
        </p:txBody>
      </p:sp>
      <p:pic>
        <p:nvPicPr>
          <p:cNvPr id="1026" name="Picture 2" descr="C:\Users\gene\Documents\Work\Hitchiner\Hitchiner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95400"/>
            <a:ext cx="1817688" cy="62723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8017" y="2057401"/>
            <a:ext cx="219678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1" y="3568773"/>
            <a:ext cx="3200400" cy="284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Bore Inspection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81" y="1463875"/>
            <a:ext cx="4267200" cy="4539849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What we built</a:t>
            </a:r>
          </a:p>
          <a:p>
            <a:pPr lvl="1"/>
            <a:r>
              <a:rPr lang="en-US" sz="3400" dirty="0" smtClean="0"/>
              <a:t>Imaging system</a:t>
            </a:r>
          </a:p>
          <a:p>
            <a:pPr lvl="2"/>
            <a:r>
              <a:rPr lang="en-US" sz="2900" dirty="0" smtClean="0"/>
              <a:t>High-resolution 5 MP camera</a:t>
            </a:r>
          </a:p>
          <a:p>
            <a:pPr lvl="2"/>
            <a:r>
              <a:rPr lang="en-US" sz="2900" dirty="0" smtClean="0"/>
              <a:t>Wide angle, short standoff lens</a:t>
            </a:r>
          </a:p>
          <a:p>
            <a:pPr lvl="2"/>
            <a:r>
              <a:rPr lang="en-US" sz="2900" dirty="0" smtClean="0"/>
              <a:t>Ring light illumination</a:t>
            </a:r>
          </a:p>
          <a:p>
            <a:pPr lvl="1"/>
            <a:r>
              <a:rPr lang="en-US" sz="3400" dirty="0" smtClean="0"/>
              <a:t>Sample loader</a:t>
            </a:r>
          </a:p>
          <a:p>
            <a:pPr lvl="1"/>
            <a:r>
              <a:rPr lang="en-US" sz="3400" dirty="0" smtClean="0"/>
              <a:t>Image processing software</a:t>
            </a:r>
          </a:p>
          <a:p>
            <a:pPr lvl="2"/>
            <a:r>
              <a:rPr lang="en-US" sz="2900" dirty="0" smtClean="0"/>
              <a:t>Bore wall unwrapping</a:t>
            </a:r>
          </a:p>
          <a:p>
            <a:pPr lvl="2"/>
            <a:r>
              <a:rPr lang="en-US" sz="2900" dirty="0" smtClean="0"/>
              <a:t>Defect detection</a:t>
            </a:r>
          </a:p>
          <a:p>
            <a:r>
              <a:rPr lang="en-US" sz="5100" dirty="0" smtClean="0">
                <a:solidFill>
                  <a:srgbClr val="FF0000"/>
                </a:solidFill>
              </a:rPr>
              <a:t>Outcomes</a:t>
            </a:r>
          </a:p>
          <a:p>
            <a:pPr lvl="1"/>
            <a:r>
              <a:rPr lang="en-US" sz="3400" dirty="0" smtClean="0"/>
              <a:t>Simulated pores detected on wide-bore (0.452”) parts</a:t>
            </a:r>
          </a:p>
          <a:p>
            <a:pPr lvl="2"/>
            <a:r>
              <a:rPr lang="en-US" sz="2900" dirty="0" smtClean="0"/>
              <a:t>Parts modified: rough bore bottom</a:t>
            </a:r>
          </a:p>
          <a:p>
            <a:pPr lvl="1"/>
            <a:r>
              <a:rPr lang="en-US" sz="3400" dirty="0" smtClean="0"/>
              <a:t>Revision is under development to improve contrast</a:t>
            </a:r>
          </a:p>
          <a:p>
            <a:pPr lvl="2"/>
            <a:r>
              <a:rPr lang="en-US" sz="2900" dirty="0" smtClean="0"/>
              <a:t>Axial illumination</a:t>
            </a:r>
            <a:endParaRPr lang="en-US" sz="29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57800" y="1371600"/>
            <a:ext cx="3368083" cy="3048000"/>
            <a:chOff x="3505200" y="1371600"/>
            <a:chExt cx="5562600" cy="5033963"/>
          </a:xfrm>
        </p:grpSpPr>
        <p:pic>
          <p:nvPicPr>
            <p:cNvPr id="4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5200" y="1371600"/>
              <a:ext cx="5562600" cy="503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105400" y="1676400"/>
              <a:ext cx="6858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400">
                  <a:latin typeface="Verdana" pitchFamily="34" charset="0"/>
                  <a:ea typeface="MS Mincho" pitchFamily="49" charset="-128"/>
                  <a:cs typeface="Times New Roman" pitchFamily="18" charset="0"/>
                </a:rPr>
                <a:t>Camera</a:t>
              </a:r>
              <a:endParaRPr lang="en-US" sz="900">
                <a:latin typeface="Verdana" pitchFamily="34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181600" y="2286000"/>
              <a:ext cx="5905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400">
                  <a:latin typeface="Verdana" pitchFamily="34" charset="0"/>
                  <a:ea typeface="MS Mincho" pitchFamily="49" charset="-128"/>
                  <a:cs typeface="Times New Roman" pitchFamily="18" charset="0"/>
                </a:rPr>
                <a:t>Lens</a:t>
              </a:r>
              <a:endParaRPr lang="en-US" sz="900">
                <a:latin typeface="Verdana" pitchFamily="34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495800" y="3048000"/>
              <a:ext cx="8763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400">
                  <a:latin typeface="Verdana" pitchFamily="34" charset="0"/>
                  <a:ea typeface="MS Mincho" pitchFamily="49" charset="-128"/>
                  <a:cs typeface="Times New Roman" pitchFamily="18" charset="0"/>
                </a:rPr>
                <a:t>Ring light</a:t>
              </a:r>
              <a:endParaRPr lang="en-US" sz="900">
                <a:latin typeface="Verdana" pitchFamily="34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181600" y="3581400"/>
              <a:ext cx="6953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400" dirty="0">
                  <a:latin typeface="Verdana" pitchFamily="34" charset="0"/>
                  <a:ea typeface="MS Mincho" pitchFamily="49" charset="-128"/>
                  <a:cs typeface="Times New Roman" pitchFamily="18" charset="0"/>
                </a:rPr>
                <a:t>Sample</a:t>
              </a:r>
              <a:endParaRPr lang="en-US" sz="900" dirty="0">
                <a:latin typeface="Verdana" pitchFamily="34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4572000" y="4114800"/>
              <a:ext cx="9525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400">
                  <a:latin typeface="Verdana" pitchFamily="34" charset="0"/>
                  <a:ea typeface="MS Mincho" pitchFamily="49" charset="-128"/>
                  <a:cs typeface="Times New Roman" pitchFamily="18" charset="0"/>
                </a:rPr>
                <a:t>xyz stages</a:t>
              </a:r>
              <a:endParaRPr lang="en-US" sz="900">
                <a:latin typeface="Verdana" pitchFamily="34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7772400" y="5257800"/>
              <a:ext cx="5715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400">
                  <a:latin typeface="Verdana" pitchFamily="34" charset="0"/>
                  <a:ea typeface="MS Mincho" pitchFamily="49" charset="-128"/>
                  <a:cs typeface="Times New Roman" pitchFamily="18" charset="0"/>
                </a:rPr>
                <a:t>Slide</a:t>
              </a:r>
              <a:endParaRPr lang="en-US" sz="900">
                <a:latin typeface="Verdana" pitchFamily="34" charset="0"/>
                <a:ea typeface="MS Mincho" pitchFamily="49" charset="-128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10400" y="4495800"/>
            <a:ext cx="1905000" cy="1905000"/>
            <a:chOff x="4419600" y="1371600"/>
            <a:chExt cx="4419600" cy="441960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6000"/>
            </a:blip>
            <a:srcRect t="13747" r="3334" b="13773"/>
            <a:stretch>
              <a:fillRect/>
            </a:stretch>
          </p:blipFill>
          <p:spPr bwMode="auto">
            <a:xfrm>
              <a:off x="4419600" y="1371600"/>
              <a:ext cx="4419600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208588" y="3413125"/>
              <a:ext cx="439737" cy="3333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 l="15137" t="46330" r="72360" b="46527"/>
          <a:stretch>
            <a:fillRect/>
          </a:stretch>
        </p:blipFill>
        <p:spPr bwMode="auto">
          <a:xfrm>
            <a:off x="5029200" y="4724400"/>
            <a:ext cx="182880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Line 6"/>
          <p:cNvSpPr>
            <a:spLocks noChangeShapeType="1"/>
          </p:cNvSpPr>
          <p:nvPr/>
        </p:nvSpPr>
        <p:spPr bwMode="auto">
          <a:xfrm flipH="1" flipV="1">
            <a:off x="6855619" y="5443537"/>
            <a:ext cx="4810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962010"/>
            <a:ext cx="4419600" cy="74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Line 6"/>
          <p:cNvSpPr>
            <a:spLocks noChangeShapeType="1"/>
          </p:cNvSpPr>
          <p:nvPr/>
        </p:nvSpPr>
        <p:spPr bwMode="auto">
          <a:xfrm flipH="1" flipV="1">
            <a:off x="4800600" y="63246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29200" y="6172200"/>
            <a:ext cx="16002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 smtClean="0"/>
              <a:t>unwrapped bore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Example: Magnetic Resonance Imaging Dual-Tuned Head Coil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943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 description</a:t>
            </a:r>
          </a:p>
          <a:p>
            <a:pPr lvl="1"/>
            <a:r>
              <a:rPr lang="en-US" dirty="0" smtClean="0"/>
              <a:t>Demand for dual-tuned clinical MRI transmit/receive head coils for sodium (</a:t>
            </a:r>
            <a:r>
              <a:rPr lang="en-US" baseline="30000" dirty="0" smtClean="0"/>
              <a:t>23</a:t>
            </a:r>
            <a:r>
              <a:rPr lang="en-US" dirty="0" smtClean="0"/>
              <a:t>Na) and hydrogen (</a:t>
            </a:r>
            <a:r>
              <a:rPr lang="en-US" baseline="30000" dirty="0" smtClean="0"/>
              <a:t>1</a:t>
            </a:r>
            <a:r>
              <a:rPr lang="en-US" dirty="0" smtClean="0"/>
              <a:t>H) at 3T for stroke imaging</a:t>
            </a:r>
          </a:p>
          <a:p>
            <a:pPr lvl="1"/>
            <a:r>
              <a:rPr lang="en-US" dirty="0" smtClean="0"/>
              <a:t>Wide frequency separation between </a:t>
            </a:r>
            <a:r>
              <a:rPr lang="en-US" baseline="30000" dirty="0" smtClean="0"/>
              <a:t>23</a:t>
            </a:r>
            <a:r>
              <a:rPr lang="en-US" dirty="0" smtClean="0"/>
              <a:t>Na at 34 MHz and </a:t>
            </a:r>
            <a:r>
              <a:rPr lang="en-US" baseline="30000" dirty="0" smtClean="0"/>
              <a:t>1</a:t>
            </a:r>
            <a:r>
              <a:rPr lang="en-US" dirty="0" smtClean="0"/>
              <a:t>H at 128 MHz</a:t>
            </a:r>
          </a:p>
          <a:p>
            <a:pPr lvl="2"/>
            <a:r>
              <a:rPr lang="en-US" dirty="0" smtClean="0"/>
              <a:t>Higher frequency circuits inhibit the performance at the lower frequency, which is most critical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Approach</a:t>
            </a:r>
          </a:p>
          <a:p>
            <a:pPr lvl="1"/>
            <a:r>
              <a:rPr lang="en-US" dirty="0" smtClean="0"/>
              <a:t>Experimental coil design</a:t>
            </a:r>
          </a:p>
          <a:p>
            <a:pPr lvl="2"/>
            <a:r>
              <a:rPr lang="en-US" dirty="0" smtClean="0"/>
              <a:t>Birdcage at low frequency (34 MHz)</a:t>
            </a:r>
          </a:p>
          <a:p>
            <a:pPr lvl="2"/>
            <a:r>
              <a:rPr lang="en-US" dirty="0" smtClean="0"/>
              <a:t>TEM-like coil at high frequency (128 MHz)</a:t>
            </a:r>
          </a:p>
        </p:txBody>
      </p:sp>
      <p:pic>
        <p:nvPicPr>
          <p:cNvPr id="1026" name="Picture 2" descr="C:\Users\gene\Documents\Work\RF Lab Website\RF Lab Website v1\Dual_tun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81200"/>
            <a:ext cx="289277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Dual-Tuned Head Coil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038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we built</a:t>
            </a:r>
          </a:p>
          <a:p>
            <a:pPr lvl="1"/>
            <a:r>
              <a:rPr lang="en-US" dirty="0" smtClean="0"/>
              <a:t>Simulated competing coil designs</a:t>
            </a:r>
          </a:p>
          <a:p>
            <a:pPr lvl="2"/>
            <a:r>
              <a:rPr lang="en-US" dirty="0" smtClean="0"/>
              <a:t>Experimental birdcage-TEM coil</a:t>
            </a:r>
          </a:p>
          <a:p>
            <a:pPr lvl="2"/>
            <a:r>
              <a:rPr lang="en-US" dirty="0" smtClean="0"/>
              <a:t>Typical dual-tuned birdcage coil</a:t>
            </a:r>
          </a:p>
          <a:p>
            <a:pPr lvl="2"/>
            <a:r>
              <a:rPr lang="en-US" dirty="0" smtClean="0"/>
              <a:t>Dual-tuned TEM coil</a:t>
            </a:r>
          </a:p>
          <a:p>
            <a:pPr lvl="1"/>
            <a:r>
              <a:rPr lang="en-US" dirty="0" smtClean="0"/>
              <a:t>Built and tested a prototype birdcage-TEM coil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Outcomes</a:t>
            </a:r>
          </a:p>
          <a:p>
            <a:pPr lvl="1"/>
            <a:r>
              <a:rPr lang="en-US" dirty="0" smtClean="0"/>
              <a:t>NIH SBIR grant awarded</a:t>
            </a:r>
          </a:p>
          <a:p>
            <a:pPr lvl="1"/>
            <a:r>
              <a:rPr lang="en-US" dirty="0" smtClean="0"/>
              <a:t>Prototype performed similarly to simulation</a:t>
            </a:r>
            <a:endParaRPr lang="en-US" dirty="0"/>
          </a:p>
        </p:txBody>
      </p:sp>
      <p:pic>
        <p:nvPicPr>
          <p:cNvPr id="2051" name="Picture 3" descr="C:\Users\gene\Documents\Work\RF Lab Website\RF Lab Website v1\Dual_tuned_assemb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629176"/>
            <a:ext cx="1371600" cy="1714033"/>
          </a:xfrm>
          <a:prstGeom prst="rect">
            <a:avLst/>
          </a:prstGeom>
          <a:noFill/>
        </p:spPr>
      </p:pic>
      <p:pic>
        <p:nvPicPr>
          <p:cNvPr id="2052" name="Picture 4" descr="C:\Users\gene\Documents\Work\RF Lab Website\RF Lab Website v1\Dual_tuned_field_xy_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1840230" cy="1554480"/>
          </a:xfrm>
          <a:prstGeom prst="rect">
            <a:avLst/>
          </a:prstGeom>
          <a:noFill/>
        </p:spPr>
      </p:pic>
      <p:pic>
        <p:nvPicPr>
          <p:cNvPr id="2053" name="Picture 5" descr="C:\Users\gene\Documents\Work\RF Lab Website\RF Lab Website v1\Dual_tuned_field_yz_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5628" y="1447800"/>
            <a:ext cx="2725972" cy="1554480"/>
          </a:xfrm>
          <a:prstGeom prst="rect">
            <a:avLst/>
          </a:prstGeom>
          <a:noFill/>
        </p:spPr>
      </p:pic>
      <p:pic>
        <p:nvPicPr>
          <p:cNvPr id="2055" name="Picture 7" descr="C:\Users\gene\Documents\Work\RF Lab Website\RF Lab Website v1\Dual_tuned_field_yz_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3339" y="2971800"/>
            <a:ext cx="2728609" cy="15544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24400" y="4953000"/>
            <a:ext cx="25908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field with load:</a:t>
            </a:r>
          </a:p>
          <a:p>
            <a:r>
              <a:rPr lang="en-US" sz="1600" dirty="0" smtClean="0"/>
              <a:t>top – 34 MHz (</a:t>
            </a:r>
            <a:r>
              <a:rPr lang="en-US" sz="1600" baseline="30000" dirty="0" smtClean="0"/>
              <a:t>23</a:t>
            </a:r>
            <a:r>
              <a:rPr lang="en-US" sz="1600" dirty="0" smtClean="0"/>
              <a:t>Na)</a:t>
            </a:r>
          </a:p>
          <a:p>
            <a:r>
              <a:rPr lang="en-US" sz="1600" dirty="0" smtClean="0"/>
              <a:t>bottom – 128 MHz (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H)</a:t>
            </a:r>
          </a:p>
        </p:txBody>
      </p:sp>
      <p:sp>
        <p:nvSpPr>
          <p:cNvPr id="11" name="Down Arrow 10"/>
          <p:cNvSpPr/>
          <p:nvPr/>
        </p:nvSpPr>
        <p:spPr bwMode="auto">
          <a:xfrm flipV="1">
            <a:off x="4876800" y="4648200"/>
            <a:ext cx="228600" cy="304800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6" name="Picture 8" descr="C:\Users\gene\Documents\Work\RF Lab Website\RF Lab Website v1\Dual_tuned_field_xy_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971800"/>
            <a:ext cx="1840230" cy="1554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Example: Solid-state 2 kW 2.45 GHz Microwave Generator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3352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 description</a:t>
            </a:r>
          </a:p>
          <a:p>
            <a:pPr lvl="1"/>
            <a:r>
              <a:rPr lang="en-US" dirty="0" smtClean="0"/>
              <a:t>Semiconductor industry looking to replace magnetron MW generators with solid-state versions</a:t>
            </a:r>
          </a:p>
          <a:p>
            <a:pPr lvl="2"/>
            <a:r>
              <a:rPr lang="en-US" dirty="0" smtClean="0"/>
              <a:t>More controllable and reliable</a:t>
            </a:r>
          </a:p>
          <a:p>
            <a:pPr lvl="1"/>
            <a:r>
              <a:rPr lang="en-US" dirty="0" smtClean="0"/>
              <a:t>Challenges</a:t>
            </a:r>
          </a:p>
          <a:p>
            <a:pPr lvl="2"/>
            <a:r>
              <a:rPr lang="en-US" dirty="0" smtClean="0"/>
              <a:t>small package (4U </a:t>
            </a:r>
            <a:r>
              <a:rPr lang="en-US" dirty="0" err="1" smtClean="0"/>
              <a:t>rackmount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waveguide output</a:t>
            </a:r>
          </a:p>
          <a:p>
            <a:pPr lvl="2"/>
            <a:r>
              <a:rPr lang="en-US" dirty="0" smtClean="0"/>
              <a:t>efficient, pulsing capable</a:t>
            </a:r>
          </a:p>
          <a:p>
            <a:pPr lvl="2"/>
            <a:r>
              <a:rPr lang="en-US" dirty="0" smtClean="0"/>
              <a:t>low cost, short development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Approach</a:t>
            </a:r>
          </a:p>
          <a:p>
            <a:pPr lvl="1"/>
            <a:r>
              <a:rPr lang="en-US" dirty="0" smtClean="0"/>
              <a:t>Combine outputs of eight 330 W solid-state power amplifier modules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780394"/>
            <a:ext cx="5181600" cy="192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257800"/>
            <a:ext cx="1981200" cy="54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09800"/>
            <a:ext cx="2933700" cy="2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49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Solid-state Microwave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657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we did</a:t>
            </a:r>
          </a:p>
          <a:p>
            <a:pPr lvl="1"/>
            <a:r>
              <a:rPr lang="en-US" dirty="0" smtClean="0"/>
              <a:t>Designed output stage with custom MW components:</a:t>
            </a:r>
          </a:p>
          <a:p>
            <a:pPr lvl="2"/>
            <a:r>
              <a:rPr lang="en-US" dirty="0" smtClean="0"/>
              <a:t>power combiners</a:t>
            </a:r>
          </a:p>
          <a:p>
            <a:pPr lvl="2"/>
            <a:r>
              <a:rPr lang="en-US" dirty="0" smtClean="0"/>
              <a:t>power dividers</a:t>
            </a:r>
          </a:p>
          <a:p>
            <a:pPr lvl="2"/>
            <a:r>
              <a:rPr lang="en-US" dirty="0" smtClean="0"/>
              <a:t>directional couplers</a:t>
            </a:r>
          </a:p>
          <a:p>
            <a:pPr lvl="2"/>
            <a:r>
              <a:rPr lang="en-US" dirty="0" smtClean="0"/>
              <a:t>waveguide transition</a:t>
            </a:r>
          </a:p>
          <a:p>
            <a:pPr lvl="1"/>
            <a:r>
              <a:rPr lang="en-US" dirty="0" smtClean="0"/>
              <a:t>Tested 2-way combined 330 W modules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Outcomes</a:t>
            </a:r>
          </a:p>
          <a:p>
            <a:pPr lvl="1"/>
            <a:r>
              <a:rPr lang="en-US" dirty="0" smtClean="0"/>
              <a:t>2-way prototype performed well</a:t>
            </a:r>
          </a:p>
          <a:p>
            <a:pPr lvl="2"/>
            <a:r>
              <a:rPr lang="en-US" dirty="0" smtClean="0"/>
              <a:t>up to 550 W output</a:t>
            </a:r>
          </a:p>
          <a:p>
            <a:pPr lvl="2"/>
            <a:r>
              <a:rPr lang="en-US" dirty="0" smtClean="0"/>
              <a:t>no oscillation</a:t>
            </a:r>
          </a:p>
          <a:p>
            <a:pPr lvl="2"/>
            <a:r>
              <a:rPr lang="en-US" dirty="0" smtClean="0"/>
              <a:t>pulsing capable</a:t>
            </a:r>
          </a:p>
        </p:txBody>
      </p:sp>
      <p:pic>
        <p:nvPicPr>
          <p:cNvPr id="13" name="Picture 12" descr="C:\Users\gene\Documents\Work\RENO\Pictures\20161115_144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4098" y="4897085"/>
            <a:ext cx="2177502" cy="142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gene\Documents\Work\RENO\Pictures\8-way P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371600"/>
            <a:ext cx="3422967" cy="295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gene\Documents\Work\RENO\Pictures\20161215_1733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581400"/>
            <a:ext cx="267921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781800" y="4592285"/>
            <a:ext cx="2362200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 smtClean="0"/>
              <a:t>custom 2-way combiner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3800" y="3124200"/>
            <a:ext cx="1371600" cy="609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 smtClean="0"/>
              <a:t>8-way output</a:t>
            </a:r>
          </a:p>
          <a:p>
            <a:r>
              <a:rPr lang="en-US" sz="1400" dirty="0" smtClean="0"/>
              <a:t>stage layout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3276600"/>
            <a:ext cx="2590800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 smtClean="0"/>
              <a:t>2-way combined prototype</a:t>
            </a:r>
          </a:p>
        </p:txBody>
      </p:sp>
    </p:spTree>
    <p:extLst>
      <p:ext uri="{BB962C8B-B14F-4D97-AF65-F5344CB8AC3E}">
        <p14:creationId xmlns:p14="http://schemas.microsoft.com/office/powerpoint/2010/main" val="41601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bjective</a:t>
            </a:r>
          </a:p>
          <a:p>
            <a:pPr lvl="1"/>
            <a:r>
              <a:rPr lang="en-US" dirty="0" smtClean="0"/>
              <a:t>To assist our industrial partners in their quality assurance  and imaging requirements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we deliver</a:t>
            </a:r>
          </a:p>
          <a:p>
            <a:pPr lvl="1"/>
            <a:r>
              <a:rPr lang="en-US" dirty="0" smtClean="0"/>
              <a:t>Inspection and imaging methodologies</a:t>
            </a:r>
          </a:p>
          <a:p>
            <a:pPr lvl="1"/>
            <a:r>
              <a:rPr lang="en-US" dirty="0" smtClean="0"/>
              <a:t>Fundamental sensor and instrumentation research</a:t>
            </a:r>
          </a:p>
          <a:p>
            <a:pPr lvl="1"/>
            <a:r>
              <a:rPr lang="en-US" dirty="0" smtClean="0"/>
              <a:t>Turn-key prototype system development</a:t>
            </a:r>
          </a:p>
          <a:p>
            <a:pPr lvl="1"/>
            <a:r>
              <a:rPr lang="en-US" dirty="0" smtClean="0"/>
              <a:t>Circuit design, simulations, layouts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Organization</a:t>
            </a:r>
          </a:p>
          <a:p>
            <a:pPr lvl="1"/>
            <a:r>
              <a:rPr lang="en-US" dirty="0" smtClean="0"/>
              <a:t>Two full-time ECE faculty</a:t>
            </a:r>
          </a:p>
          <a:p>
            <a:pPr lvl="1"/>
            <a:r>
              <a:rPr lang="en-US" dirty="0" smtClean="0"/>
              <a:t>Funded graduate research assistants</a:t>
            </a:r>
            <a:endParaRPr lang="en-US" dirty="0"/>
          </a:p>
          <a:p>
            <a:pPr lvl="1"/>
            <a:r>
              <a:rPr lang="en-US" dirty="0" smtClean="0"/>
              <a:t>ECE software/hardware tools, shop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800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Regular meetings with our partners</a:t>
            </a:r>
          </a:p>
          <a:p>
            <a:pPr lvl="1"/>
            <a:r>
              <a:rPr lang="en-US" dirty="0" smtClean="0"/>
              <a:t>Company-specific research updates</a:t>
            </a:r>
          </a:p>
          <a:p>
            <a:pPr lvl="1"/>
            <a:r>
              <a:rPr lang="en-US" dirty="0" smtClean="0"/>
              <a:t>Demonstration of prototypes</a:t>
            </a:r>
          </a:p>
          <a:p>
            <a:pPr lvl="1"/>
            <a:r>
              <a:rPr lang="en-US" dirty="0" smtClean="0"/>
              <a:t>Presentations by undergraduate/graduate project students</a:t>
            </a:r>
          </a:p>
          <a:p>
            <a:pPr marL="320040" lvl="1" indent="0">
              <a:buNone/>
            </a:pPr>
            <a:endParaRPr lang="en-US" dirty="0" smtClean="0"/>
          </a:p>
          <a:p>
            <a:r>
              <a:rPr lang="en-US" sz="2000" dirty="0">
                <a:solidFill>
                  <a:srgbClr val="FF0000"/>
                </a:solidFill>
              </a:rPr>
              <a:t>Use of industry standard tools</a:t>
            </a:r>
          </a:p>
          <a:p>
            <a:pPr lvl="1"/>
            <a:r>
              <a:rPr lang="en-US" dirty="0"/>
              <a:t>HFSS, </a:t>
            </a:r>
            <a:r>
              <a:rPr lang="en-US" dirty="0" smtClean="0"/>
              <a:t>ADS, </a:t>
            </a:r>
            <a:r>
              <a:rPr lang="en-US" dirty="0" err="1" smtClean="0"/>
              <a:t>Matlab</a:t>
            </a:r>
            <a:r>
              <a:rPr lang="en-US" dirty="0"/>
              <a:t>, SolidWorks, etc</a:t>
            </a:r>
            <a:r>
              <a:rPr lang="en-US" dirty="0" smtClean="0"/>
              <a:t>.</a:t>
            </a:r>
          </a:p>
          <a:p>
            <a:pPr marL="320040" lvl="1" indent="0">
              <a:buNone/>
            </a:pPr>
            <a:endParaRPr lang="en-US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Dissemination of research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Research reports</a:t>
            </a:r>
          </a:p>
          <a:p>
            <a:pPr lvl="1"/>
            <a:r>
              <a:rPr lang="en-US" dirty="0" smtClean="0"/>
              <a:t>Conference/journal publications</a:t>
            </a:r>
          </a:p>
          <a:p>
            <a:pPr lvl="1"/>
            <a:r>
              <a:rPr lang="en-US" dirty="0" smtClean="0"/>
              <a:t>Student theses</a:t>
            </a:r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12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763000" cy="800100"/>
          </a:xfrm>
        </p:spPr>
        <p:txBody>
          <a:bodyPr/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Example: Electrical Impedance Tomography (EIT) of Polycrystalline Diamond Cutters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 description</a:t>
            </a:r>
          </a:p>
          <a:p>
            <a:pPr lvl="1"/>
            <a:r>
              <a:rPr lang="en-US" sz="1700" dirty="0" smtClean="0"/>
              <a:t>Have to characterize cutter performance nondestructively</a:t>
            </a:r>
          </a:p>
          <a:p>
            <a:pPr lvl="1"/>
            <a:r>
              <a:rPr lang="en-US" sz="1700" dirty="0" smtClean="0"/>
              <a:t>Need to detect hidden defects in a cost-effective way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Approach</a:t>
            </a:r>
          </a:p>
          <a:p>
            <a:pPr lvl="1"/>
            <a:r>
              <a:rPr lang="en-US" sz="1700" dirty="0" smtClean="0"/>
              <a:t>Measure electrical conductivity</a:t>
            </a:r>
          </a:p>
          <a:p>
            <a:pPr lvl="2"/>
            <a:r>
              <a:rPr lang="en-US" sz="1700" dirty="0" smtClean="0"/>
              <a:t>Diamond table conductivity depends on residual metal content</a:t>
            </a:r>
          </a:p>
          <a:p>
            <a:pPr lvl="2"/>
            <a:r>
              <a:rPr lang="en-US" sz="1700" dirty="0" smtClean="0"/>
              <a:t>Metal content is correlated with cutter performance characteristics</a:t>
            </a:r>
          </a:p>
          <a:p>
            <a:pPr lvl="1"/>
            <a:r>
              <a:rPr lang="en-US" sz="1700" dirty="0" smtClean="0"/>
              <a:t>Localized conductivity measurement can detect defects (metal-rich zones, cracks)</a:t>
            </a:r>
            <a:endParaRPr lang="en-US" sz="1700" dirty="0"/>
          </a:p>
        </p:txBody>
      </p:sp>
      <p:pic>
        <p:nvPicPr>
          <p:cNvPr id="4" name="Picture 2" descr="C:\Users\gene\Desktop\Images\USSynthet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95400"/>
            <a:ext cx="2671762" cy="641747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4876800" y="1905000"/>
            <a:ext cx="3962400" cy="2525485"/>
            <a:chOff x="1142999" y="1676400"/>
            <a:chExt cx="6934201" cy="4419600"/>
          </a:xfrm>
        </p:grpSpPr>
        <p:pic>
          <p:nvPicPr>
            <p:cNvPr id="5" name="Picture 23" descr="Smith MRS719 bi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3225" y="1981200"/>
              <a:ext cx="2593975" cy="2830513"/>
            </a:xfrm>
            <a:prstGeom prst="rect">
              <a:avLst/>
            </a:prstGeom>
            <a:noFill/>
          </p:spPr>
        </p:pic>
        <p:pic>
          <p:nvPicPr>
            <p:cNvPr id="6" name="Picture 3" descr="ex_1608mut"/>
            <p:cNvPicPr>
              <a:picLocks noChangeAspect="1" noChangeArrowheads="1"/>
            </p:cNvPicPr>
            <p:nvPr/>
          </p:nvPicPr>
          <p:blipFill>
            <a:blip r:embed="rId4" cstate="print"/>
            <a:srcRect l="28603" t="28613" r="35139" b="28816"/>
            <a:stretch>
              <a:fillRect/>
            </a:stretch>
          </p:blipFill>
          <p:spPr bwMode="auto">
            <a:xfrm>
              <a:off x="1142999" y="2819400"/>
              <a:ext cx="3609907" cy="3276600"/>
            </a:xfrm>
            <a:prstGeom prst="rect">
              <a:avLst/>
            </a:prstGeom>
            <a:noFill/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425041" y="1676400"/>
              <a:ext cx="2157985" cy="647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900" dirty="0">
                  <a:latin typeface="Arial" charset="0"/>
                </a:rPr>
                <a:t>Tungsten</a:t>
              </a:r>
              <a:r>
                <a:rPr lang="en-US" sz="900" b="1" dirty="0">
                  <a:latin typeface="Arial" charset="0"/>
                </a:rPr>
                <a:t> </a:t>
              </a:r>
              <a:r>
                <a:rPr lang="en-US" sz="900" dirty="0">
                  <a:latin typeface="Arial" charset="0"/>
                </a:rPr>
                <a:t>Carbide</a:t>
              </a:r>
              <a:r>
                <a:rPr lang="en-US" sz="900" b="1" dirty="0">
                  <a:latin typeface="Arial" charset="0"/>
                </a:rPr>
                <a:t> </a:t>
              </a:r>
              <a:r>
                <a:rPr lang="en-US" sz="900" dirty="0">
                  <a:latin typeface="Arial" charset="0"/>
                </a:rPr>
                <a:t>Substrate</a:t>
              </a: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898605" y="2323373"/>
              <a:ext cx="169339" cy="7924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868527" y="2998864"/>
              <a:ext cx="152400" cy="71705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219199" y="2351891"/>
              <a:ext cx="1679405" cy="647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900" dirty="0">
                  <a:latin typeface="Arial" charset="0"/>
                </a:rPr>
                <a:t>Polycrystalline Diamond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940425" y="4895088"/>
              <a:ext cx="1682749" cy="405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900" dirty="0">
                  <a:latin typeface="Arial" charset="0"/>
                </a:rPr>
                <a:t>PDC Bit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4191000" y="2862262"/>
              <a:ext cx="1535112" cy="7953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5708650" y="2640013"/>
              <a:ext cx="309563" cy="30956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0127" y="4368955"/>
            <a:ext cx="3125673" cy="208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09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EIT System Development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6482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What we built</a:t>
            </a:r>
          </a:p>
          <a:p>
            <a:pPr lvl="1"/>
            <a:r>
              <a:rPr lang="en-US" dirty="0" smtClean="0"/>
              <a:t>EIT data acquisition system</a:t>
            </a:r>
          </a:p>
          <a:p>
            <a:pPr lvl="2"/>
            <a:r>
              <a:rPr lang="en-US" dirty="0" smtClean="0"/>
              <a:t>Sensor with 120+2 pogo pins</a:t>
            </a:r>
          </a:p>
          <a:p>
            <a:pPr lvl="2"/>
            <a:r>
              <a:rPr lang="en-US" dirty="0" smtClean="0"/>
              <a:t>Analog front end (custom PCB)</a:t>
            </a:r>
          </a:p>
          <a:p>
            <a:pPr lvl="2"/>
            <a:r>
              <a:rPr lang="en-US" dirty="0" smtClean="0"/>
              <a:t>Pneumatic system for placing cutter in contact with the sensor</a:t>
            </a:r>
          </a:p>
          <a:p>
            <a:pPr lvl="2"/>
            <a:r>
              <a:rPr lang="en-US" dirty="0" smtClean="0"/>
              <a:t>Machine vision system for diamond table thickness measurement</a:t>
            </a:r>
          </a:p>
          <a:p>
            <a:pPr lvl="1"/>
            <a:r>
              <a:rPr lang="en-US" dirty="0" smtClean="0"/>
              <a:t>Custom-developed 3D EIT software</a:t>
            </a:r>
          </a:p>
          <a:p>
            <a:pPr lvl="2"/>
            <a:r>
              <a:rPr lang="en-US" dirty="0" smtClean="0"/>
              <a:t>FEM forward solver</a:t>
            </a:r>
          </a:p>
          <a:p>
            <a:pPr lvl="2"/>
            <a:r>
              <a:rPr lang="en-US" dirty="0" smtClean="0"/>
              <a:t>GPU-accelerated iterative inverse solver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Outcomes</a:t>
            </a:r>
          </a:p>
          <a:p>
            <a:pPr lvl="1"/>
            <a:r>
              <a:rPr lang="en-US" dirty="0" smtClean="0"/>
              <a:t>Two machines in industrial use for more than 5 years</a:t>
            </a:r>
          </a:p>
          <a:p>
            <a:pPr lvl="1"/>
            <a:r>
              <a:rPr lang="en-US" dirty="0" smtClean="0"/>
              <a:t>Conductivity dataset acquired and reconstructed in 5 sec</a:t>
            </a:r>
          </a:p>
          <a:p>
            <a:pPr lvl="1"/>
            <a:r>
              <a:rPr lang="en-US" dirty="0" smtClean="0"/>
              <a:t>1 journal paper, 3 conference papers</a:t>
            </a:r>
          </a:p>
          <a:p>
            <a:pPr lvl="1"/>
            <a:r>
              <a:rPr lang="en-US" dirty="0" smtClean="0"/>
              <a:t>1 patent granted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181600" y="1447800"/>
            <a:ext cx="3505200" cy="2162070"/>
            <a:chOff x="302472" y="1600200"/>
            <a:chExt cx="8003328" cy="4936595"/>
          </a:xfrm>
        </p:grpSpPr>
        <p:pic>
          <p:nvPicPr>
            <p:cNvPr id="4" name="Picture 2" descr="C:\Users\gene\Desktop\Images\Sensor_part_hold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1600200"/>
              <a:ext cx="2568416" cy="2702604"/>
            </a:xfrm>
            <a:prstGeom prst="rect">
              <a:avLst/>
            </a:prstGeom>
            <a:noFill/>
          </p:spPr>
        </p:pic>
        <p:pic>
          <p:nvPicPr>
            <p:cNvPr id="5" name="Picture 6" descr="4-probe setup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6100" y="1600200"/>
              <a:ext cx="3721100" cy="1954212"/>
            </a:xfrm>
            <a:prstGeom prst="rect">
              <a:avLst/>
            </a:prstGeom>
            <a:noFill/>
          </p:spPr>
        </p:pic>
        <p:pic>
          <p:nvPicPr>
            <p:cNvPr id="6" name="Picture 5" descr="C:\Users\gene\Documents\Work\USSynthetic\Research\QNDE\2011\mesh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6982" y="3962400"/>
              <a:ext cx="2578818" cy="2336106"/>
            </a:xfrm>
            <a:prstGeom prst="rect">
              <a:avLst/>
            </a:prstGeom>
            <a:noFill/>
          </p:spPr>
        </p:pic>
        <p:sp>
          <p:nvSpPr>
            <p:cNvPr id="7" name="Right Arrow 6"/>
            <p:cNvSpPr/>
            <p:nvPr/>
          </p:nvSpPr>
          <p:spPr>
            <a:xfrm>
              <a:off x="3429000" y="2362200"/>
              <a:ext cx="762000" cy="3810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" name="Right Arrow 7"/>
            <p:cNvSpPr/>
            <p:nvPr/>
          </p:nvSpPr>
          <p:spPr>
            <a:xfrm rot="5400000">
              <a:off x="6934201" y="3581401"/>
              <a:ext cx="228598" cy="3810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5257800" y="5105399"/>
              <a:ext cx="381000" cy="3810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43399" y="3581400"/>
              <a:ext cx="2709201" cy="456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~3000 measurements</a:t>
              </a:r>
              <a:endParaRPr lang="en-US" sz="7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2472" y="5834056"/>
              <a:ext cx="4758854" cy="702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Conductivity reconstruction is a nonlinear </a:t>
              </a:r>
            </a:p>
            <a:p>
              <a:r>
                <a:rPr lang="en-US" sz="700" dirty="0" smtClean="0"/>
                <a:t>inverse problem with ~3000 unknowns</a:t>
              </a:r>
              <a:endParaRPr lang="en-US" sz="700" dirty="0"/>
            </a:p>
          </p:txBody>
        </p:sp>
        <p:pic>
          <p:nvPicPr>
            <p:cNvPr id="12" name="Picture 3" descr="C:\Users\gene\Documents\Work\USSynthetic\Conductivity_1.7\Conductivity Tests\003601-154-9_503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623" y="4834344"/>
              <a:ext cx="4726587" cy="923520"/>
            </a:xfrm>
            <a:prstGeom prst="rect">
              <a:avLst/>
            </a:prstGeom>
            <a:noFill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581399"/>
            <a:ext cx="2057400" cy="286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gene\Documents\Work\USSynthetic\Conductivity\MCI PCB Rev 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6780419" y="3733799"/>
            <a:ext cx="2134981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Example: Machine Vision System for Diamond Thickness Measurement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0292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 description</a:t>
            </a:r>
          </a:p>
          <a:p>
            <a:pPr lvl="1"/>
            <a:r>
              <a:rPr lang="en-US" sz="1600" dirty="0" smtClean="0"/>
              <a:t>Diamond cutter EIT requires diamond thickness for quantitative conductivity measurements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we built</a:t>
            </a:r>
          </a:p>
          <a:p>
            <a:pPr lvl="1"/>
            <a:r>
              <a:rPr lang="en-US" sz="1600" dirty="0" smtClean="0"/>
              <a:t>Machine vision system using specular reflection contrast</a:t>
            </a:r>
          </a:p>
          <a:p>
            <a:pPr lvl="1"/>
            <a:r>
              <a:rPr lang="en-US" sz="1600" dirty="0" smtClean="0"/>
              <a:t>Cutter is rotated by an existing roller system</a:t>
            </a:r>
          </a:p>
          <a:p>
            <a:pPr lvl="1"/>
            <a:r>
              <a:rPr lang="en-US" sz="1600" dirty="0" smtClean="0"/>
              <a:t>Full rotation is detected by image correlation</a:t>
            </a:r>
          </a:p>
          <a:p>
            <a:pPr lvl="1"/>
            <a:r>
              <a:rPr lang="en-US" sz="1600" dirty="0" smtClean="0"/>
              <a:t>Blur radius measurement for focusing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Outcome</a:t>
            </a:r>
          </a:p>
          <a:p>
            <a:pPr lvl="1"/>
            <a:r>
              <a:rPr lang="en-US" sz="1600" dirty="0" smtClean="0"/>
              <a:t>One prototype in use and coupled to one of the EIT machines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5949" y="1295400"/>
            <a:ext cx="235601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C:\Users\gene\Documents\Work\USSynthetic\Diamond Thickness\DiamondThickness_1.1\screensh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59742"/>
            <a:ext cx="2895600" cy="1993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Example: High-Pressure Gasket Moisture Content Measurement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0386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 description</a:t>
            </a:r>
          </a:p>
          <a:p>
            <a:pPr lvl="1"/>
            <a:r>
              <a:rPr lang="en-US" sz="1600" dirty="0" smtClean="0"/>
              <a:t>Soft material is used as a gasket and pressure transmission medium</a:t>
            </a:r>
          </a:p>
          <a:p>
            <a:pPr lvl="1"/>
            <a:r>
              <a:rPr lang="en-US" sz="1600" dirty="0" smtClean="0"/>
              <a:t>Excess moisture gasket can cause failure during decompression</a:t>
            </a:r>
          </a:p>
          <a:p>
            <a:pPr lvl="2"/>
            <a:r>
              <a:rPr lang="en-US" sz="1600" dirty="0" smtClean="0"/>
              <a:t>Potential catastrophic damage to press anvils</a:t>
            </a:r>
          </a:p>
          <a:p>
            <a:pPr lvl="1"/>
            <a:r>
              <a:rPr lang="en-US" sz="1600" dirty="0" smtClean="0"/>
              <a:t>Need a nondestructive method of monitoring gasket moisture content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Approach</a:t>
            </a:r>
          </a:p>
          <a:p>
            <a:pPr lvl="1"/>
            <a:r>
              <a:rPr lang="en-US" sz="1600" dirty="0"/>
              <a:t>E</a:t>
            </a:r>
            <a:r>
              <a:rPr lang="en-US" sz="1600" dirty="0" smtClean="0"/>
              <a:t>lectric RF field/moisture interaction</a:t>
            </a:r>
          </a:p>
          <a:p>
            <a:endParaRPr lang="en-US" dirty="0" smtClean="0"/>
          </a:p>
        </p:txBody>
      </p:sp>
      <p:pic>
        <p:nvPicPr>
          <p:cNvPr id="4" name="Picture 2" descr="C:\Users\gene\Desktop\Images\USSynthet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2362200" cy="567391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4947517" y="1905000"/>
            <a:ext cx="2291483" cy="1748656"/>
            <a:chOff x="304800" y="304800"/>
            <a:chExt cx="8153400" cy="6221951"/>
          </a:xfrm>
        </p:grpSpPr>
        <p:pic>
          <p:nvPicPr>
            <p:cNvPr id="6" name="Picture 12" descr="cube2"/>
            <p:cNvPicPr>
              <a:picLocks noChangeAspect="1" noChangeArrowheads="1"/>
            </p:cNvPicPr>
            <p:nvPr/>
          </p:nvPicPr>
          <p:blipFill>
            <a:blip r:embed="rId3" cstate="print"/>
            <a:srcRect l="11539" t="3319" r="12820" b="2109"/>
            <a:stretch>
              <a:fillRect/>
            </a:stretch>
          </p:blipFill>
          <p:spPr bwMode="auto">
            <a:xfrm>
              <a:off x="2895600" y="1287463"/>
              <a:ext cx="5181600" cy="5005387"/>
            </a:xfrm>
            <a:prstGeom prst="rect">
              <a:avLst/>
            </a:prstGeom>
            <a:noFill/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762000" y="304800"/>
              <a:ext cx="7696200" cy="914400"/>
            </a:xfrm>
            <a:prstGeom prst="rect">
              <a:avLst/>
            </a:prstGeom>
            <a:noFill/>
            <a:ln/>
          </p:spPr>
          <p:txBody>
            <a:bodyPr lIns="92075" tIns="46038" rIns="92075" bIns="46038" anchor="t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ＭＳ Ｐゴシック" pitchFamily="-111" charset="-128"/>
                  <a:cs typeface="Georgia"/>
                </a:rPr>
                <a:t>Pressure cell assembly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Georgia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09600" y="1142997"/>
              <a:ext cx="2286004" cy="138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600" dirty="0" err="1">
                  <a:solidFill>
                    <a:srgbClr val="7184B9"/>
                  </a:solidFill>
                  <a:latin typeface="Arial" charset="0"/>
                </a:rPr>
                <a:t>Pyrophyllite</a:t>
              </a:r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 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en-US" sz="600" dirty="0" smtClean="0">
                  <a:solidFill>
                    <a:srgbClr val="7184B9"/>
                  </a:solidFill>
                  <a:latin typeface="Arial" charset="0"/>
                </a:rPr>
                <a:t>Cube (</a:t>
              </a:r>
              <a:r>
                <a:rPr lang="en-US" sz="600" u="sng" dirty="0" smtClean="0">
                  <a:solidFill>
                    <a:srgbClr val="7184B9"/>
                  </a:solidFill>
                  <a:latin typeface="Arial" charset="0"/>
                </a:rPr>
                <a:t>gasket</a:t>
              </a:r>
              <a:r>
                <a:rPr lang="en-US" sz="600" dirty="0" smtClean="0">
                  <a:solidFill>
                    <a:srgbClr val="7184B9"/>
                  </a:solidFill>
                  <a:latin typeface="Arial" charset="0"/>
                </a:rPr>
                <a:t>)</a:t>
              </a:r>
              <a:endParaRPr lang="en-US" sz="600" dirty="0">
                <a:solidFill>
                  <a:srgbClr val="7184B9"/>
                </a:solidFill>
                <a:latin typeface="Arial" charset="0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2614928" y="1663700"/>
              <a:ext cx="1042670" cy="54610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81001" y="2286001"/>
              <a:ext cx="2362198" cy="1053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600" dirty="0">
                  <a:solidFill>
                    <a:srgbClr val="7184B9"/>
                  </a:solidFill>
                  <a:latin typeface="Arial" charset="0"/>
                </a:rPr>
                <a:t>Steel</a:t>
              </a:r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 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en-US" sz="600" dirty="0">
                  <a:solidFill>
                    <a:srgbClr val="7184B9"/>
                  </a:solidFill>
                  <a:latin typeface="Arial" charset="0"/>
                </a:rPr>
                <a:t>Current</a:t>
              </a:r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600" dirty="0">
                  <a:solidFill>
                    <a:srgbClr val="7184B9"/>
                  </a:solidFill>
                  <a:latin typeface="Arial" charset="0"/>
                </a:rPr>
                <a:t>Ring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133600" y="2590800"/>
              <a:ext cx="1752600" cy="457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04800" y="4572001"/>
              <a:ext cx="2514600" cy="65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600" dirty="0">
                  <a:solidFill>
                    <a:srgbClr val="7184B9"/>
                  </a:solidFill>
                  <a:latin typeface="Arial" charset="0"/>
                </a:rPr>
                <a:t>Salt</a:t>
              </a:r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600" dirty="0">
                  <a:solidFill>
                    <a:srgbClr val="7184B9"/>
                  </a:solidFill>
                  <a:latin typeface="Arial" charset="0"/>
                </a:rPr>
                <a:t>Bushing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57198" y="5867400"/>
              <a:ext cx="3124200" cy="65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600" dirty="0">
                  <a:solidFill>
                    <a:srgbClr val="7184B9"/>
                  </a:solidFill>
                  <a:latin typeface="Arial" charset="0"/>
                </a:rPr>
                <a:t>Heater</a:t>
              </a:r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600" dirty="0">
                  <a:solidFill>
                    <a:srgbClr val="7184B9"/>
                  </a:solidFill>
                  <a:latin typeface="Arial" charset="0"/>
                </a:rPr>
                <a:t>Assembly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2667000" y="4267200"/>
              <a:ext cx="1752600" cy="609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3294380" y="4572000"/>
              <a:ext cx="2039620" cy="14401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2667000" y="3352800"/>
              <a:ext cx="1524000" cy="533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33399" y="3733798"/>
              <a:ext cx="2514600" cy="65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600" dirty="0">
                  <a:solidFill>
                    <a:srgbClr val="7184B9"/>
                  </a:solidFill>
                  <a:latin typeface="Arial" charset="0"/>
                </a:rPr>
                <a:t>Metal</a:t>
              </a:r>
              <a:r>
                <a:rPr lang="en-US" sz="600" b="1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600" dirty="0">
                  <a:solidFill>
                    <a:srgbClr val="7184B9"/>
                  </a:solidFill>
                  <a:latin typeface="Arial" charset="0"/>
                </a:rPr>
                <a:t>Disc</a:t>
              </a:r>
            </a:p>
          </p:txBody>
        </p:sp>
      </p:grpSp>
      <p:pic>
        <p:nvPicPr>
          <p:cNvPr id="19" name="Picture 4"/>
          <p:cNvPicPr>
            <a:picLocks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4495800" y="3733800"/>
            <a:ext cx="3276600" cy="2627474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20" name="Picture 2" descr="C:\Users\gene\Documents\Work\USSynthetic\Pictures\Moisture\gask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1648" y="2208988"/>
            <a:ext cx="1524000" cy="114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High-Pressure Gasket Moisture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962400" cy="464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we built</a:t>
            </a:r>
          </a:p>
          <a:p>
            <a:pPr lvl="1"/>
            <a:r>
              <a:rPr lang="en-US" sz="1600" dirty="0" smtClean="0"/>
              <a:t>Coaxial resonator sensor</a:t>
            </a:r>
          </a:p>
          <a:p>
            <a:pPr lvl="1"/>
            <a:r>
              <a:rPr lang="en-US" sz="1600" dirty="0" smtClean="0"/>
              <a:t>Sample loader</a:t>
            </a:r>
          </a:p>
          <a:p>
            <a:pPr lvl="1"/>
            <a:r>
              <a:rPr lang="en-US" sz="1600" dirty="0" smtClean="0"/>
              <a:t>Rapid moisture content estimation software</a:t>
            </a:r>
          </a:p>
          <a:p>
            <a:pPr lvl="1"/>
            <a:r>
              <a:rPr lang="en-US" sz="1600" dirty="0" smtClean="0"/>
              <a:t>Experimental multimode cavity sensor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Outcomes</a:t>
            </a:r>
          </a:p>
          <a:p>
            <a:pPr lvl="1"/>
            <a:r>
              <a:rPr lang="en-US" sz="1600" dirty="0" smtClean="0"/>
              <a:t>5 moisture meters installed at our industrial partner</a:t>
            </a:r>
          </a:p>
          <a:p>
            <a:pPr lvl="1"/>
            <a:r>
              <a:rPr lang="en-US" sz="1600" dirty="0" smtClean="0"/>
              <a:t>3 QNDE papers</a:t>
            </a:r>
          </a:p>
          <a:p>
            <a:pPr lvl="1"/>
            <a:r>
              <a:rPr lang="en-US" sz="1600" dirty="0" smtClean="0"/>
              <a:t>1 patent application filed</a:t>
            </a:r>
          </a:p>
          <a:p>
            <a:endParaRPr lang="en-US" dirty="0"/>
          </a:p>
        </p:txBody>
      </p:sp>
      <p:pic>
        <p:nvPicPr>
          <p:cNvPr id="4" name="Picture 3" descr="C:\Users\gene\Documents\Work\USSynthetic\Research\QNDE\2013\20130401_143741_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726" y="1524000"/>
            <a:ext cx="1291641" cy="3200400"/>
          </a:xfrm>
          <a:prstGeom prst="rect">
            <a:avLst/>
          </a:prstGeom>
          <a:noFill/>
        </p:spPr>
      </p:pic>
      <p:pic>
        <p:nvPicPr>
          <p:cNvPr id="5" name="Picture 2" descr="C:\Users\gene\Desktop\2nd_gen_loaded.png"/>
          <p:cNvPicPr>
            <a:picLocks noChangeAspect="1" noChangeArrowheads="1"/>
          </p:cNvPicPr>
          <p:nvPr/>
        </p:nvPicPr>
        <p:blipFill>
          <a:blip r:embed="rId3" cstate="print"/>
          <a:srcRect l="66407" t="20000" b="16667"/>
          <a:stretch>
            <a:fillRect/>
          </a:stretch>
        </p:blipFill>
        <p:spPr bwMode="auto">
          <a:xfrm>
            <a:off x="7287126" y="1524000"/>
            <a:ext cx="1094874" cy="3200400"/>
          </a:xfrm>
          <a:prstGeom prst="rect">
            <a:avLst/>
          </a:prstGeom>
          <a:noFill/>
        </p:spPr>
      </p:pic>
      <p:pic>
        <p:nvPicPr>
          <p:cNvPr id="6" name="Picture 7" descr="C:\Users\gene\Documents\Work\USSynthetic\Research\QNDE\2013\crosse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726" y="1524000"/>
            <a:ext cx="614938" cy="3200400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 t="9009"/>
          <a:stretch>
            <a:fillRect/>
          </a:stretch>
        </p:blipFill>
        <p:spPr bwMode="auto">
          <a:xfrm>
            <a:off x="4419600" y="4743621"/>
            <a:ext cx="2286000" cy="173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876800"/>
            <a:ext cx="177833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48600" y="5791200"/>
            <a:ext cx="1066800" cy="609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100" dirty="0" smtClean="0"/>
              <a:t>experimental</a:t>
            </a:r>
          </a:p>
          <a:p>
            <a:pPr algn="ctr"/>
            <a:r>
              <a:rPr lang="en-US" sz="1100" dirty="0" smtClean="0"/>
              <a:t>sensor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Example: Electrochemical Leaching of Polycrystalline Diamond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419600" cy="4648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Problem description</a:t>
            </a:r>
          </a:p>
          <a:p>
            <a:pPr lvl="1"/>
            <a:r>
              <a:rPr lang="en-US" sz="1600" dirty="0" smtClean="0"/>
              <a:t>Metal must be removed from polycrystalline diamond to a certain depth to meet performance specifications</a:t>
            </a:r>
          </a:p>
          <a:p>
            <a:pPr lvl="1"/>
            <a:r>
              <a:rPr lang="en-US" sz="1600" dirty="0" smtClean="0"/>
              <a:t>Existing process using HF-HNO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mix is slow, inconsistent, prone to yield issues, and dangerous</a:t>
            </a:r>
          </a:p>
          <a:p>
            <a:pPr lvl="1"/>
            <a:r>
              <a:rPr lang="en-US" sz="1600" dirty="0" smtClean="0"/>
              <a:t>Our partner needs a replacement process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Approach</a:t>
            </a:r>
          </a:p>
          <a:p>
            <a:pPr lvl="1"/>
            <a:r>
              <a:rPr lang="en-US" sz="1600" dirty="0" smtClean="0"/>
              <a:t>Electrochemical metal removal</a:t>
            </a:r>
          </a:p>
          <a:p>
            <a:pPr lvl="1"/>
            <a:r>
              <a:rPr lang="en-US" sz="1600" dirty="0" smtClean="0"/>
              <a:t>Amount of metal is related to accumulated charge</a:t>
            </a:r>
          </a:p>
          <a:p>
            <a:pPr lvl="1"/>
            <a:r>
              <a:rPr lang="en-US" sz="1600" dirty="0" smtClean="0"/>
              <a:t>Nontoxic chemicals</a:t>
            </a:r>
            <a:endParaRPr lang="en-US" sz="1600" dirty="0"/>
          </a:p>
        </p:txBody>
      </p:sp>
      <p:pic>
        <p:nvPicPr>
          <p:cNvPr id="4" name="Picture 2" descr="C:\Users\gene\Desktop\Images\USSynthet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1"/>
            <a:ext cx="2360512" cy="566986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4800450" y="2146975"/>
            <a:ext cx="4114950" cy="2245387"/>
            <a:chOff x="-196995" y="1600200"/>
            <a:chExt cx="8081571" cy="4409837"/>
          </a:xfrm>
        </p:grpSpPr>
        <p:sp>
          <p:nvSpPr>
            <p:cNvPr id="6" name="Rectangle 5"/>
            <p:cNvSpPr/>
            <p:nvPr/>
          </p:nvSpPr>
          <p:spPr bwMode="auto">
            <a:xfrm>
              <a:off x="914400" y="1600200"/>
              <a:ext cx="3695700" cy="3839982"/>
            </a:xfrm>
            <a:prstGeom prst="rect">
              <a:avLst/>
            </a:prstGeom>
            <a:solidFill>
              <a:srgbClr val="C0F2D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" name="Group 4"/>
            <p:cNvGrpSpPr/>
            <p:nvPr/>
          </p:nvGrpSpPr>
          <p:grpSpPr>
            <a:xfrm>
              <a:off x="1642979" y="1789918"/>
              <a:ext cx="6241597" cy="3805578"/>
              <a:chOff x="4448176" y="649853"/>
              <a:chExt cx="6971827" cy="5798909"/>
            </a:xfrm>
          </p:grpSpPr>
          <p:grpSp>
            <p:nvGrpSpPr>
              <p:cNvPr id="12" name="Group 5"/>
              <p:cNvGrpSpPr/>
              <p:nvPr/>
            </p:nvGrpSpPr>
            <p:grpSpPr>
              <a:xfrm>
                <a:off x="4539783" y="2601829"/>
                <a:ext cx="2487027" cy="2379746"/>
                <a:chOff x="4475748" y="2735179"/>
                <a:chExt cx="1973179" cy="2077453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4475748" y="4644189"/>
                  <a:ext cx="1973179" cy="168443"/>
                </a:xfrm>
                <a:prstGeom prst="ellipse">
                  <a:avLst/>
                </a:prstGeom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31000">
                      <a:schemeClr val="bg2">
                        <a:lumMod val="90000"/>
                      </a:schemeClr>
                    </a:gs>
                    <a:gs pos="69000">
                      <a:schemeClr val="bg2">
                        <a:lumMod val="90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475748" y="3240505"/>
                  <a:ext cx="1973179" cy="148389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50000"/>
                      </a:schemeClr>
                    </a:gs>
                    <a:gs pos="31000">
                      <a:schemeClr val="bg2">
                        <a:lumMod val="90000"/>
                      </a:schemeClr>
                    </a:gs>
                    <a:gs pos="69000">
                      <a:schemeClr val="bg2">
                        <a:lumMod val="90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35" name="Flowchart: Magnetic Disk 34"/>
                <p:cNvSpPr/>
                <p:nvPr/>
              </p:nvSpPr>
              <p:spPr>
                <a:xfrm>
                  <a:off x="4475748" y="2735179"/>
                  <a:ext cx="1973179" cy="612648"/>
                </a:xfrm>
                <a:prstGeom prst="flowChartMagneticDisk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31000">
                      <a:schemeClr val="tx1">
                        <a:lumMod val="65000"/>
                        <a:lumOff val="35000"/>
                      </a:schemeClr>
                    </a:gs>
                    <a:gs pos="69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13" name="Group 6"/>
              <p:cNvGrpSpPr/>
              <p:nvPr/>
            </p:nvGrpSpPr>
            <p:grpSpPr>
              <a:xfrm>
                <a:off x="4553450" y="1674930"/>
                <a:ext cx="2495050" cy="718388"/>
                <a:chOff x="4467725" y="2016791"/>
                <a:chExt cx="1981202" cy="509840"/>
              </a:xfrm>
            </p:grpSpPr>
            <p:sp>
              <p:nvSpPr>
                <p:cNvPr id="31" name="Flowchart: Magnetic Disk 30"/>
                <p:cNvSpPr/>
                <p:nvPr/>
              </p:nvSpPr>
              <p:spPr>
                <a:xfrm>
                  <a:off x="4467725" y="2245894"/>
                  <a:ext cx="1981202" cy="280737"/>
                </a:xfrm>
                <a:prstGeom prst="flowChartMagneticDisk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40000"/>
                        <a:lumOff val="60000"/>
                      </a:schemeClr>
                    </a:gs>
                    <a:gs pos="69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372601" y="2016791"/>
                  <a:ext cx="143376" cy="2667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40000"/>
                        <a:lumOff val="60000"/>
                      </a:schemeClr>
                    </a:gs>
                    <a:gs pos="69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14" name="Group 7"/>
              <p:cNvGrpSpPr/>
              <p:nvPr/>
            </p:nvGrpSpPr>
            <p:grpSpPr>
              <a:xfrm>
                <a:off x="4448176" y="3180686"/>
                <a:ext cx="2699091" cy="1908669"/>
                <a:chOff x="4448176" y="3180686"/>
                <a:chExt cx="2699091" cy="1908669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448176" y="3180686"/>
                  <a:ext cx="9524" cy="1800889"/>
                </a:xfrm>
                <a:prstGeom prst="line">
                  <a:avLst/>
                </a:prstGeom>
                <a:ln w="762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7115176" y="3190211"/>
                  <a:ext cx="9524" cy="1800889"/>
                </a:xfrm>
                <a:prstGeom prst="line">
                  <a:avLst/>
                </a:prstGeom>
                <a:ln w="762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Freeform 29"/>
                <p:cNvSpPr/>
                <p:nvPr/>
              </p:nvSpPr>
              <p:spPr>
                <a:xfrm>
                  <a:off x="4457700" y="4962525"/>
                  <a:ext cx="2689567" cy="126830"/>
                </a:xfrm>
                <a:custGeom>
                  <a:avLst/>
                  <a:gdLst>
                    <a:gd name="connsiteX0" fmla="*/ 0 w 2689567"/>
                    <a:gd name="connsiteY0" fmla="*/ 38100 h 126830"/>
                    <a:gd name="connsiteX1" fmla="*/ 371475 w 2689567"/>
                    <a:gd name="connsiteY1" fmla="*/ 95250 h 126830"/>
                    <a:gd name="connsiteX2" fmla="*/ 809625 w 2689567"/>
                    <a:gd name="connsiteY2" fmla="*/ 123825 h 126830"/>
                    <a:gd name="connsiteX3" fmla="*/ 1314450 w 2689567"/>
                    <a:gd name="connsiteY3" fmla="*/ 123825 h 126830"/>
                    <a:gd name="connsiteX4" fmla="*/ 1952625 w 2689567"/>
                    <a:gd name="connsiteY4" fmla="*/ 104775 h 126830"/>
                    <a:gd name="connsiteX5" fmla="*/ 2409825 w 2689567"/>
                    <a:gd name="connsiteY5" fmla="*/ 66675 h 126830"/>
                    <a:gd name="connsiteX6" fmla="*/ 2667000 w 2689567"/>
                    <a:gd name="connsiteY6" fmla="*/ 19050 h 126830"/>
                    <a:gd name="connsiteX7" fmla="*/ 2676525 w 2689567"/>
                    <a:gd name="connsiteY7" fmla="*/ 19050 h 126830"/>
                    <a:gd name="connsiteX8" fmla="*/ 2676525 w 2689567"/>
                    <a:gd name="connsiteY8" fmla="*/ 19050 h 126830"/>
                    <a:gd name="connsiteX9" fmla="*/ 2676525 w 2689567"/>
                    <a:gd name="connsiteY9" fmla="*/ 0 h 126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89567" h="126830">
                      <a:moveTo>
                        <a:pt x="0" y="38100"/>
                      </a:moveTo>
                      <a:cubicBezTo>
                        <a:pt x="118269" y="59531"/>
                        <a:pt x="236538" y="80963"/>
                        <a:pt x="371475" y="95250"/>
                      </a:cubicBezTo>
                      <a:cubicBezTo>
                        <a:pt x="506412" y="109537"/>
                        <a:pt x="652463" y="119063"/>
                        <a:pt x="809625" y="123825"/>
                      </a:cubicBezTo>
                      <a:cubicBezTo>
                        <a:pt x="966787" y="128587"/>
                        <a:pt x="1123950" y="127000"/>
                        <a:pt x="1314450" y="123825"/>
                      </a:cubicBezTo>
                      <a:cubicBezTo>
                        <a:pt x="1504950" y="120650"/>
                        <a:pt x="1770063" y="114300"/>
                        <a:pt x="1952625" y="104775"/>
                      </a:cubicBezTo>
                      <a:cubicBezTo>
                        <a:pt x="2135188" y="95250"/>
                        <a:pt x="2290763" y="80962"/>
                        <a:pt x="2409825" y="66675"/>
                      </a:cubicBezTo>
                      <a:cubicBezTo>
                        <a:pt x="2528887" y="52388"/>
                        <a:pt x="2622550" y="26987"/>
                        <a:pt x="2667000" y="19050"/>
                      </a:cubicBezTo>
                      <a:cubicBezTo>
                        <a:pt x="2711450" y="11113"/>
                        <a:pt x="2676525" y="19050"/>
                        <a:pt x="2676525" y="19050"/>
                      </a:cubicBezTo>
                      <a:lnTo>
                        <a:pt x="2676525" y="19050"/>
                      </a:lnTo>
                      <a:lnTo>
                        <a:pt x="2676525" y="0"/>
                      </a:lnTo>
                    </a:path>
                  </a:pathLst>
                </a:custGeom>
                <a:no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sp>
            <p:nvSpPr>
              <p:cNvPr id="15" name="Freeform 8"/>
              <p:cNvSpPr/>
              <p:nvPr/>
            </p:nvSpPr>
            <p:spPr>
              <a:xfrm>
                <a:off x="5791200" y="649853"/>
                <a:ext cx="4810535" cy="2281550"/>
              </a:xfrm>
              <a:custGeom>
                <a:avLst/>
                <a:gdLst>
                  <a:gd name="connsiteX0" fmla="*/ 0 w 4810535"/>
                  <a:gd name="connsiteY0" fmla="*/ 1007497 h 2281550"/>
                  <a:gd name="connsiteX1" fmla="*/ 228600 w 4810535"/>
                  <a:gd name="connsiteY1" fmla="*/ 350272 h 2281550"/>
                  <a:gd name="connsiteX2" fmla="*/ 1333500 w 4810535"/>
                  <a:gd name="connsiteY2" fmla="*/ 64522 h 2281550"/>
                  <a:gd name="connsiteX3" fmla="*/ 2971800 w 4810535"/>
                  <a:gd name="connsiteY3" fmla="*/ 7372 h 2281550"/>
                  <a:gd name="connsiteX4" fmla="*/ 4114800 w 4810535"/>
                  <a:gd name="connsiteY4" fmla="*/ 45472 h 2281550"/>
                  <a:gd name="connsiteX5" fmla="*/ 4562475 w 4810535"/>
                  <a:gd name="connsiteY5" fmla="*/ 407422 h 2281550"/>
                  <a:gd name="connsiteX6" fmla="*/ 4743450 w 4810535"/>
                  <a:gd name="connsiteY6" fmla="*/ 1359922 h 2281550"/>
                  <a:gd name="connsiteX7" fmla="*/ 4800600 w 4810535"/>
                  <a:gd name="connsiteY7" fmla="*/ 2160022 h 2281550"/>
                  <a:gd name="connsiteX8" fmla="*/ 4810125 w 4810535"/>
                  <a:gd name="connsiteY8" fmla="*/ 2264797 h 228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0535" h="2281550">
                    <a:moveTo>
                      <a:pt x="0" y="1007497"/>
                    </a:moveTo>
                    <a:cubicBezTo>
                      <a:pt x="3175" y="757465"/>
                      <a:pt x="6350" y="507434"/>
                      <a:pt x="228600" y="350272"/>
                    </a:cubicBezTo>
                    <a:cubicBezTo>
                      <a:pt x="450850" y="193109"/>
                      <a:pt x="876300" y="121672"/>
                      <a:pt x="1333500" y="64522"/>
                    </a:cubicBezTo>
                    <a:cubicBezTo>
                      <a:pt x="1790700" y="7372"/>
                      <a:pt x="2508250" y="10547"/>
                      <a:pt x="2971800" y="7372"/>
                    </a:cubicBezTo>
                    <a:cubicBezTo>
                      <a:pt x="3435350" y="4197"/>
                      <a:pt x="3849688" y="-21203"/>
                      <a:pt x="4114800" y="45472"/>
                    </a:cubicBezTo>
                    <a:cubicBezTo>
                      <a:pt x="4379912" y="112147"/>
                      <a:pt x="4457700" y="188347"/>
                      <a:pt x="4562475" y="407422"/>
                    </a:cubicBezTo>
                    <a:cubicBezTo>
                      <a:pt x="4667250" y="626497"/>
                      <a:pt x="4703763" y="1067822"/>
                      <a:pt x="4743450" y="1359922"/>
                    </a:cubicBezTo>
                    <a:cubicBezTo>
                      <a:pt x="4783137" y="1652022"/>
                      <a:pt x="4789487" y="2009209"/>
                      <a:pt x="4800600" y="2160022"/>
                    </a:cubicBezTo>
                    <a:cubicBezTo>
                      <a:pt x="4811713" y="2310835"/>
                      <a:pt x="4810919" y="2287816"/>
                      <a:pt x="4810125" y="226479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" name="Freeform 9"/>
              <p:cNvSpPr/>
              <p:nvPr/>
            </p:nvSpPr>
            <p:spPr>
              <a:xfrm>
                <a:off x="5724525" y="4408856"/>
                <a:ext cx="4877210" cy="1968937"/>
              </a:xfrm>
              <a:custGeom>
                <a:avLst/>
                <a:gdLst>
                  <a:gd name="connsiteX0" fmla="*/ 0 w 5138686"/>
                  <a:gd name="connsiteY0" fmla="*/ 582244 h 1968937"/>
                  <a:gd name="connsiteX1" fmla="*/ 76200 w 5138686"/>
                  <a:gd name="connsiteY1" fmla="*/ 1382344 h 1968937"/>
                  <a:gd name="connsiteX2" fmla="*/ 381000 w 5138686"/>
                  <a:gd name="connsiteY2" fmla="*/ 1706194 h 1968937"/>
                  <a:gd name="connsiteX3" fmla="*/ 1343025 w 5138686"/>
                  <a:gd name="connsiteY3" fmla="*/ 1944319 h 1968937"/>
                  <a:gd name="connsiteX4" fmla="*/ 2895600 w 5138686"/>
                  <a:gd name="connsiteY4" fmla="*/ 1953844 h 1968937"/>
                  <a:gd name="connsiteX5" fmla="*/ 4476750 w 5138686"/>
                  <a:gd name="connsiteY5" fmla="*/ 1877644 h 1968937"/>
                  <a:gd name="connsiteX6" fmla="*/ 5095875 w 5138686"/>
                  <a:gd name="connsiteY6" fmla="*/ 1391869 h 1968937"/>
                  <a:gd name="connsiteX7" fmla="*/ 5086350 w 5138686"/>
                  <a:gd name="connsiteY7" fmla="*/ 144094 h 1968937"/>
                  <a:gd name="connsiteX8" fmla="*/ 5095875 w 5138686"/>
                  <a:gd name="connsiteY8" fmla="*/ 77419 h 196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8686" h="1968937">
                    <a:moveTo>
                      <a:pt x="0" y="582244"/>
                    </a:moveTo>
                    <a:cubicBezTo>
                      <a:pt x="6350" y="888631"/>
                      <a:pt x="12700" y="1195019"/>
                      <a:pt x="76200" y="1382344"/>
                    </a:cubicBezTo>
                    <a:cubicBezTo>
                      <a:pt x="139700" y="1569669"/>
                      <a:pt x="169863" y="1612532"/>
                      <a:pt x="381000" y="1706194"/>
                    </a:cubicBezTo>
                    <a:cubicBezTo>
                      <a:pt x="592138" y="1799857"/>
                      <a:pt x="923925" y="1903044"/>
                      <a:pt x="1343025" y="1944319"/>
                    </a:cubicBezTo>
                    <a:cubicBezTo>
                      <a:pt x="1762125" y="1985594"/>
                      <a:pt x="2373313" y="1964956"/>
                      <a:pt x="2895600" y="1953844"/>
                    </a:cubicBezTo>
                    <a:cubicBezTo>
                      <a:pt x="3417887" y="1942732"/>
                      <a:pt x="4110038" y="1971306"/>
                      <a:pt x="4476750" y="1877644"/>
                    </a:cubicBezTo>
                    <a:cubicBezTo>
                      <a:pt x="4843462" y="1783982"/>
                      <a:pt x="4994275" y="1680794"/>
                      <a:pt x="5095875" y="1391869"/>
                    </a:cubicBezTo>
                    <a:cubicBezTo>
                      <a:pt x="5197475" y="1102944"/>
                      <a:pt x="5086350" y="363169"/>
                      <a:pt x="5086350" y="144094"/>
                    </a:cubicBezTo>
                    <a:cubicBezTo>
                      <a:pt x="5086350" y="-74981"/>
                      <a:pt x="5091112" y="1219"/>
                      <a:pt x="5095875" y="7741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7" name="Rectangle 10"/>
              <p:cNvSpPr/>
              <p:nvPr/>
            </p:nvSpPr>
            <p:spPr>
              <a:xfrm>
                <a:off x="9991725" y="2931403"/>
                <a:ext cx="1343025" cy="147745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149826" y="3207986"/>
                <a:ext cx="1270177" cy="1105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 </a:t>
                </a:r>
              </a:p>
              <a:p>
                <a:r>
                  <a:rPr lang="en-US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</a:t>
                </a:r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873577" y="1356572"/>
                <a:ext cx="1649964" cy="690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(-) electrode</a:t>
                </a:r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16452" y="5165002"/>
                <a:ext cx="1709747" cy="690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(+) electrode</a:t>
                </a:r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92852" y="5688878"/>
                <a:ext cx="602033" cy="759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05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sz="105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8116367" y="6007638"/>
                <a:ext cx="81808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5540793" y="2303688"/>
                <a:ext cx="879841" cy="690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9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endParaRPr lang="en-US" sz="9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V="1">
                <a:off x="4857548" y="2441462"/>
                <a:ext cx="0" cy="2085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5467148" y="2547741"/>
                <a:ext cx="0" cy="2085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6410123" y="2472060"/>
                <a:ext cx="0" cy="2085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6757092" y="2559289"/>
                <a:ext cx="0" cy="2085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062125" y="1723415"/>
              <a:ext cx="1508629" cy="453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cs typeface="Times New Roman" panose="02020603050405020304" pitchFamily="18" charset="0"/>
                </a:rPr>
                <a:t>Citric Acid</a:t>
              </a:r>
              <a:endParaRPr 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452793">
              <a:off x="1945433" y="5496247"/>
              <a:ext cx="2742194" cy="51379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  <a:latin typeface="Arial Rounded MT Bold" panose="020F0704030504030204" pitchFamily="34" charset="0"/>
                  <a:ea typeface="MingLiU_HKSCS" panose="02020500000000000000" pitchFamily="18" charset="-120"/>
                </a:rPr>
                <a:t>HEAT</a:t>
              </a: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-196995" y="3257151"/>
              <a:ext cx="1295400" cy="4231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dirty="0" smtClean="0">
                  <a:solidFill>
                    <a:srgbClr val="002060"/>
                  </a:solidFill>
                  <a:latin typeface="+mj-lt"/>
                </a:rPr>
                <a:t>Masking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914400" y="3531475"/>
              <a:ext cx="708375" cy="2405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540189"/>
            <a:ext cx="2590800" cy="1936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WPI_2012White</Template>
  <TotalTime>3559</TotalTime>
  <Words>1105</Words>
  <Application>Microsoft Office PowerPoint</Application>
  <PresentationFormat>On-screen Show (4:3)</PresentationFormat>
  <Paragraphs>239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MingLiU_HKSCS</vt:lpstr>
      <vt:lpstr>MS Mincho</vt:lpstr>
      <vt:lpstr>ＭＳ Ｐゴシック</vt:lpstr>
      <vt:lpstr>Arial</vt:lpstr>
      <vt:lpstr>Arial Rounded MT Bold</vt:lpstr>
      <vt:lpstr>Courier New</vt:lpstr>
      <vt:lpstr>Georgia</vt:lpstr>
      <vt:lpstr>Times New Roman</vt:lpstr>
      <vt:lpstr>Verdana</vt:lpstr>
      <vt:lpstr>Wingdings</vt:lpstr>
      <vt:lpstr>WPI-White</vt:lpstr>
      <vt:lpstr>Center for Imaging and Sensing (CIS) </vt:lpstr>
      <vt:lpstr>Center Organization</vt:lpstr>
      <vt:lpstr>Approach</vt:lpstr>
      <vt:lpstr>1st Example: Electrical Impedance Tomography (EIT) of Polycrystalline Diamond Cutters</vt:lpstr>
      <vt:lpstr>EIT System Development</vt:lpstr>
      <vt:lpstr>2nd Example: Machine Vision System for Diamond Thickness Measurement</vt:lpstr>
      <vt:lpstr>3rd Example: High-Pressure Gasket Moisture Content Measurement</vt:lpstr>
      <vt:lpstr>High-Pressure Gasket Moisture System</vt:lpstr>
      <vt:lpstr>4th Example: Electrochemical Leaching of Polycrystalline Diamond</vt:lpstr>
      <vt:lpstr>Electrochemical Leaching System</vt:lpstr>
      <vt:lpstr>5th Example: Lock-in Thermography for Bearing Braze Joint Inspection</vt:lpstr>
      <vt:lpstr>Bearing Braze Joint Inspection System</vt:lpstr>
      <vt:lpstr>6th Example: Bore Inspection</vt:lpstr>
      <vt:lpstr>Bore Inspection System</vt:lpstr>
      <vt:lpstr>7th Example: Magnetic Resonance Imaging Dual-Tuned Head Coil</vt:lpstr>
      <vt:lpstr>MRI Dual-Tuned Head Coil</vt:lpstr>
      <vt:lpstr>8th Example: Solid-state 2 kW 2.45 GHz Microwave Generator</vt:lpstr>
      <vt:lpstr>Solid-state Microwave Generator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Gene Bogdanov</dc:creator>
  <cp:lastModifiedBy>Ludwig, Reinhold</cp:lastModifiedBy>
  <cp:revision>57</cp:revision>
  <cp:lastPrinted>2017-10-16T14:05:33Z</cp:lastPrinted>
  <dcterms:created xsi:type="dcterms:W3CDTF">2016-03-09T19:26:13Z</dcterms:created>
  <dcterms:modified xsi:type="dcterms:W3CDTF">2017-10-16T14:08:16Z</dcterms:modified>
</cp:coreProperties>
</file>