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43" r:id="rId1"/>
  </p:sldMasterIdLst>
  <p:notesMasterIdLst>
    <p:notesMasterId r:id="rId15"/>
  </p:notesMasterIdLst>
  <p:handoutMasterIdLst>
    <p:handoutMasterId r:id="rId16"/>
  </p:handoutMasterIdLst>
  <p:sldIdLst>
    <p:sldId id="332" r:id="rId2"/>
    <p:sldId id="344" r:id="rId3"/>
    <p:sldId id="342" r:id="rId4"/>
    <p:sldId id="343" r:id="rId5"/>
    <p:sldId id="339" r:id="rId6"/>
    <p:sldId id="340" r:id="rId7"/>
    <p:sldId id="341" r:id="rId8"/>
    <p:sldId id="336" r:id="rId9"/>
    <p:sldId id="337" r:id="rId10"/>
    <p:sldId id="335" r:id="rId11"/>
    <p:sldId id="334" r:id="rId12"/>
    <p:sldId id="294" r:id="rId13"/>
    <p:sldId id="333" r:id="rId14"/>
  </p:sldIdLst>
  <p:sldSz cx="9144000" cy="6858000" type="screen4x3"/>
  <p:notesSz cx="7004050" cy="929005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B9D"/>
    <a:srgbClr val="14054B"/>
    <a:srgbClr val="00502F"/>
    <a:srgbClr val="FDBE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21" autoAdjust="0"/>
    <p:restoredTop sz="67893" autoAdjust="0"/>
  </p:normalViewPr>
  <p:slideViewPr>
    <p:cSldViewPr>
      <p:cViewPr varScale="1">
        <p:scale>
          <a:sx n="79" d="100"/>
          <a:sy n="79" d="100"/>
        </p:scale>
        <p:origin x="21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8915" name="Rectangle 3"/>
          <p:cNvSpPr>
            <a:spLocks noGrp="1" noChangeArrowheads="1"/>
          </p:cNvSpPr>
          <p:nvPr>
            <p:ph type="dt" sz="quarter" idx="1"/>
          </p:nvPr>
        </p:nvSpPr>
        <p:spPr bwMode="auto">
          <a:xfrm>
            <a:off x="3967163"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8916" name="Rectangle 4"/>
          <p:cNvSpPr>
            <a:spLocks noGrp="1" noChangeArrowheads="1"/>
          </p:cNvSpPr>
          <p:nvPr>
            <p:ph type="ftr" sz="quarter" idx="2"/>
          </p:nvPr>
        </p:nvSpPr>
        <p:spPr bwMode="auto">
          <a:xfrm>
            <a:off x="0"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8917" name="Rectangle 5"/>
          <p:cNvSpPr>
            <a:spLocks noGrp="1" noChangeArrowheads="1"/>
          </p:cNvSpPr>
          <p:nvPr>
            <p:ph type="sldNum" sz="quarter" idx="3"/>
          </p:nvPr>
        </p:nvSpPr>
        <p:spPr bwMode="auto">
          <a:xfrm>
            <a:off x="3967163"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CEE3BF4-8A9B-405E-85CE-60889AFC3A1A}" type="slidenum">
              <a:rPr lang="en-US"/>
              <a:pPr>
                <a:defRPr/>
              </a:pPr>
              <a:t>‹#›</a:t>
            </a:fld>
            <a:endParaRPr lang="en-US"/>
          </a:p>
        </p:txBody>
      </p:sp>
    </p:spTree>
    <p:extLst>
      <p:ext uri="{BB962C8B-B14F-4D97-AF65-F5344CB8AC3E}">
        <p14:creationId xmlns:p14="http://schemas.microsoft.com/office/powerpoint/2010/main" val="4041693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defTabSz="930275" eaLnBrk="1" hangingPunct="1">
              <a:defRPr sz="1200"/>
            </a:lvl1pPr>
          </a:lstStyle>
          <a:p>
            <a:pPr>
              <a:defRPr/>
            </a:pPr>
            <a:endParaRPr lang="en-US"/>
          </a:p>
        </p:txBody>
      </p:sp>
      <p:sp>
        <p:nvSpPr>
          <p:cNvPr id="13315" name="Rectangle 3"/>
          <p:cNvSpPr>
            <a:spLocks noGrp="1" noChangeArrowheads="1"/>
          </p:cNvSpPr>
          <p:nvPr>
            <p:ph type="dt" idx="1"/>
          </p:nvPr>
        </p:nvSpPr>
        <p:spPr bwMode="auto">
          <a:xfrm>
            <a:off x="3967163"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algn="r" defTabSz="930275" eaLnBrk="1" hangingPunct="1">
              <a:defRPr sz="1200"/>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79513" y="696913"/>
            <a:ext cx="4645025"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0088" y="4413250"/>
            <a:ext cx="560387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defTabSz="930275" eaLnBrk="1" hangingPunct="1">
              <a:defRPr sz="1200"/>
            </a:lvl1pPr>
          </a:lstStyle>
          <a:p>
            <a:pPr>
              <a:defRPr/>
            </a:pPr>
            <a:endParaRPr lang="en-US"/>
          </a:p>
        </p:txBody>
      </p:sp>
      <p:sp>
        <p:nvSpPr>
          <p:cNvPr id="13319" name="Rectangle 7"/>
          <p:cNvSpPr>
            <a:spLocks noGrp="1" noChangeArrowheads="1"/>
          </p:cNvSpPr>
          <p:nvPr>
            <p:ph type="sldNum" sz="quarter" idx="5"/>
          </p:nvPr>
        </p:nvSpPr>
        <p:spPr bwMode="auto">
          <a:xfrm>
            <a:off x="3967163"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algn="r" defTabSz="930275" eaLnBrk="1" hangingPunct="1">
              <a:defRPr sz="1200"/>
            </a:lvl1pPr>
          </a:lstStyle>
          <a:p>
            <a:pPr>
              <a:defRPr/>
            </a:pPr>
            <a:fld id="{F100212A-E88D-4C21-9E98-7B214C6C972C}" type="slidenum">
              <a:rPr lang="en-US"/>
              <a:pPr>
                <a:defRPr/>
              </a:pPr>
              <a:t>‹#›</a:t>
            </a:fld>
            <a:endParaRPr lang="en-US"/>
          </a:p>
        </p:txBody>
      </p:sp>
    </p:spTree>
    <p:extLst>
      <p:ext uri="{BB962C8B-B14F-4D97-AF65-F5344CB8AC3E}">
        <p14:creationId xmlns:p14="http://schemas.microsoft.com/office/powerpoint/2010/main" val="2300267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rdwallet.com/blog/finance/comparing-credit-scor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all for being here.</a:t>
            </a:r>
            <a:r>
              <a:rPr lang="en-US" baseline="0" dirty="0" smtClean="0"/>
              <a:t> Today I hope to provide you with an understanding of the basics of debt; the good, the bad, and the ugly. As we go through the presentation, please feel free to ask questions or ask for clarification on anything discussed. I may defer some questions that require a more detailed answer to the end. </a:t>
            </a:r>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1</a:t>
            </a:fld>
            <a:endParaRPr lang="en-US"/>
          </a:p>
        </p:txBody>
      </p:sp>
    </p:spTree>
    <p:extLst>
      <p:ext uri="{BB962C8B-B14F-4D97-AF65-F5344CB8AC3E}">
        <p14:creationId xmlns:p14="http://schemas.microsoft.com/office/powerpoint/2010/main" val="153005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ever wonder where your money goes each month? Does it seem like you're never able to get ahead? If so, you may want to establish a budget to help you keep track of how you spend your money and help you reach your financial goals.</a:t>
            </a:r>
          </a:p>
          <a:p>
            <a:endParaRPr lang="en-US" dirty="0" smtClean="0"/>
          </a:p>
          <a:p>
            <a:r>
              <a:rPr lang="en-US" dirty="0" smtClean="0"/>
              <a:t>Before you establish a budget, you should examine your financial goals. Start by making a list of your short-term and long-term.</a:t>
            </a:r>
            <a:r>
              <a:rPr lang="en-US" baseline="0" dirty="0" smtClean="0"/>
              <a:t> </a:t>
            </a:r>
            <a:r>
              <a:rPr lang="en-US" dirty="0" smtClean="0"/>
              <a:t>Next, ask yourself: How important is it for me to achieve this goal? How much will I need to save? Armed with a clear picture of your goals, you can work toward establishing a budget that can help you reach them.</a:t>
            </a:r>
          </a:p>
          <a:p>
            <a:endParaRPr lang="en-US" dirty="0" smtClean="0"/>
          </a:p>
          <a:p>
            <a:r>
              <a:rPr lang="en-US" dirty="0" smtClean="0"/>
              <a:t>To develop a budget that is appropriate for your lifestyle, you'll need to identify your current monthly income and expenses. You can jot the information down with a pen and paper, or you can use one of the many software programs available that are designed specifically for this purpose.</a:t>
            </a:r>
          </a:p>
          <a:p>
            <a:r>
              <a:rPr lang="en-US" dirty="0" smtClean="0"/>
              <a:t/>
            </a:r>
            <a:br>
              <a:rPr lang="en-US" dirty="0" smtClean="0"/>
            </a:br>
            <a:r>
              <a:rPr lang="en-US" dirty="0" smtClean="0"/>
              <a:t>Start by adding up all of your income. Next, add up all of your expenses. To see where you have a choice in your spending, it helps to divide them into two categories: fixed expenses (e.g., housing, food, clothing, transportation) and discretionary expenses (e.g., entertainment, vacations, hobbies). You'll also want to make sure that you have identified any out-of-pattern expenses, such as holiday gifts, car maintenance, home repair, and so on. To make sure that you're not forgetting anything, it may help to look through canceled checks, credit card bills, and other receipts from the past year. Finally, as you list your expenses, it is important to remember your financial goals. Whenever possible, treat your goals as expenses and contribute toward them regularly.</a:t>
            </a:r>
          </a:p>
          <a:p>
            <a:endParaRPr lang="en-US" dirty="0" smtClean="0"/>
          </a:p>
          <a:p>
            <a:r>
              <a:rPr lang="en-US" dirty="0" smtClean="0"/>
              <a:t>Once you've added up all of your income and expenses, compare the two totals. To get ahead, you should be spending less than you earn. If this is the case, you're on the right track, and you need to look at how well you use your extra income. If you find yourself spending more than you earn, you'll need to make some adjustments. Look at your expenses closely and cut down on your discretionary spending. And remember, if you do find yourself coming up short, don't worry! All it will take is some determination and a little self-discipline, and you'll eventually get it right.</a:t>
            </a:r>
          </a:p>
          <a:p>
            <a:endParaRPr lang="en-US" dirty="0" smtClean="0"/>
          </a:p>
          <a:p>
            <a:r>
              <a:rPr lang="en-US" dirty="0" smtClean="0"/>
              <a:t>You'll need to monitor your budget periodically and make changes when necessary. But keep in mind that you don't have to keep track of every penny that you spend. In fact, the less record keeping you have to do, the easier it will be to stick to your budget. Above all, be flexible. Any budget that is too rigid is likely to fail. So be prepared for the unexpected (e.g., leaky roof, failed car transmission).</a:t>
            </a:r>
          </a:p>
          <a:p>
            <a:endParaRPr lang="en-US" dirty="0" smtClean="0"/>
          </a:p>
          <a:p>
            <a:r>
              <a:rPr lang="en-US" dirty="0" smtClean="0"/>
              <a:t>Here</a:t>
            </a:r>
            <a:r>
              <a:rPr lang="en-US" baseline="0" dirty="0" smtClean="0"/>
              <a:t> are some additional tips to stay on track: </a:t>
            </a:r>
            <a:r>
              <a:rPr lang="en-US" dirty="0" smtClean="0"/>
              <a:t/>
            </a:r>
            <a:br>
              <a:rPr lang="en-US" dirty="0" smtClean="0"/>
            </a:br>
            <a:r>
              <a:rPr lang="en-US" dirty="0" smtClean="0"/>
              <a:t>    • Involve the entire family: Agree on a budget up front and meet regularly to check your progress </a:t>
            </a:r>
            <a:br>
              <a:rPr lang="en-US" dirty="0" smtClean="0"/>
            </a:br>
            <a:r>
              <a:rPr lang="en-US" dirty="0" smtClean="0"/>
              <a:t>    • Stay disciplined: Try to make budgeting a part of your daily routine </a:t>
            </a:r>
            <a:br>
              <a:rPr lang="en-US" dirty="0" smtClean="0"/>
            </a:br>
            <a:r>
              <a:rPr lang="en-US" dirty="0" smtClean="0"/>
              <a:t>    • Start your new budget at a time when it will be easy to follow and stick with the plan (e.g., the beginning of the year, as opposed to right before the holidays) </a:t>
            </a:r>
            <a:br>
              <a:rPr lang="en-US" dirty="0" smtClean="0"/>
            </a:br>
            <a:r>
              <a:rPr lang="en-US" dirty="0" smtClean="0"/>
              <a:t>    • Find a budgeting system that fits your needs (e.g., budgeting software) </a:t>
            </a:r>
            <a:br>
              <a:rPr lang="en-US" dirty="0" smtClean="0"/>
            </a:br>
            <a:r>
              <a:rPr lang="en-US" dirty="0" smtClean="0"/>
              <a:t>    • Distinguish between expenses that are "wants" (e.g., designer shoes) and expenses that are "needs" (e.g., groceries) </a:t>
            </a:r>
            <a:br>
              <a:rPr lang="en-US" dirty="0" smtClean="0"/>
            </a:br>
            <a:r>
              <a:rPr lang="en-US" dirty="0" smtClean="0"/>
              <a:t>    • Build rewards into your budget (e.g., eat out every other week) </a:t>
            </a:r>
            <a:br>
              <a:rPr lang="en-US" dirty="0" smtClean="0"/>
            </a:br>
            <a:r>
              <a:rPr lang="en-US" dirty="0" smtClean="0"/>
              <a:t>    • Avoid using credit cards to pay for everyday expenses: It may seem like you're spending less, but your credit card debt will continue to increase.</a:t>
            </a:r>
          </a:p>
          <a:p>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11</a:t>
            </a:fld>
            <a:endParaRPr lang="en-US"/>
          </a:p>
        </p:txBody>
      </p:sp>
    </p:spTree>
    <p:extLst>
      <p:ext uri="{BB962C8B-B14F-4D97-AF65-F5344CB8AC3E}">
        <p14:creationId xmlns:p14="http://schemas.microsoft.com/office/powerpoint/2010/main" val="338678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your time today. Does anyone have </a:t>
            </a:r>
            <a:r>
              <a:rPr lang="en-US" smtClean="0"/>
              <a:t>any questions? </a:t>
            </a:r>
            <a:endParaRPr lang="en-US"/>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12</a:t>
            </a:fld>
            <a:endParaRPr lang="en-US"/>
          </a:p>
        </p:txBody>
      </p:sp>
    </p:spTree>
    <p:extLst>
      <p:ext uri="{BB962C8B-B14F-4D97-AF65-F5344CB8AC3E}">
        <p14:creationId xmlns:p14="http://schemas.microsoft.com/office/powerpoint/2010/main" val="50862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discuss good and bad debt, let’s talk about building</a:t>
            </a:r>
            <a:r>
              <a:rPr lang="en-US" baseline="0" dirty="0" smtClean="0"/>
              <a:t> credit. Part of building credit is showing lenders that you can be responsible for a loan of sorts, and that if they lend you something, you can pay it back. If you have no history, it can be tricky to begin building credit. Here are some options that can help you build credit and establish yourself as a worthy </a:t>
            </a:r>
            <a:r>
              <a:rPr lang="en-US" baseline="0" dirty="0" err="1" smtClean="0"/>
              <a:t>lendee</a:t>
            </a:r>
            <a:r>
              <a:rPr lang="en-US" baseline="0" dirty="0" smtClean="0"/>
              <a:t>. </a:t>
            </a:r>
          </a:p>
          <a:p>
            <a:endParaRPr lang="en-US" baseline="0" dirty="0" smtClean="0"/>
          </a:p>
          <a:p>
            <a:r>
              <a:rPr lang="en-US" dirty="0" smtClean="0"/>
              <a:t>To have a </a:t>
            </a:r>
            <a:r>
              <a:rPr lang="en-US" dirty="0" smtClean="0">
                <a:hlinkClick r:id="rId3"/>
              </a:rPr>
              <a:t>FICO score</a:t>
            </a:r>
            <a:r>
              <a:rPr lang="en-US" dirty="0" smtClean="0"/>
              <a:t>, for example, you need at least one account that’s been open six months or longer, and you need at least one creditor reporting your activity to the credit bureaus in the last six months.</a:t>
            </a:r>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3</a:t>
            </a:fld>
            <a:endParaRPr lang="en-US"/>
          </a:p>
        </p:txBody>
      </p:sp>
    </p:spTree>
    <p:extLst>
      <p:ext uri="{BB962C8B-B14F-4D97-AF65-F5344CB8AC3E}">
        <p14:creationId xmlns:p14="http://schemas.microsoft.com/office/powerpoint/2010/main" val="280871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a good credit score takes time, probably at least six months of on-time payments.</a:t>
            </a:r>
          </a:p>
          <a:p>
            <a:r>
              <a:rPr lang="en-US" dirty="0" smtClean="0"/>
              <a:t>Practice these good credit habits to build your score and show that you’re creditworthy.</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Generally, to build credit, you have to incur some sort</a:t>
            </a:r>
            <a:r>
              <a:rPr lang="en-US" sz="1200" b="0" i="0" kern="1200" baseline="0" dirty="0" smtClean="0">
                <a:solidFill>
                  <a:schemeClr val="tx1"/>
                </a:solidFill>
                <a:effectLst/>
                <a:latin typeface="Arial" charset="0"/>
                <a:ea typeface="+mn-ea"/>
                <a:cs typeface="+mn-cs"/>
              </a:rPr>
              <a:t> of debt. There is however, a difference between good and bad debt. </a:t>
            </a:r>
            <a:endParaRPr lang="en-US" sz="1200" b="0" i="0" kern="1200" dirty="0" smtClean="0">
              <a:solidFill>
                <a:schemeClr val="tx1"/>
              </a:solidFill>
              <a:effectLst/>
              <a:latin typeface="Arial" charset="0"/>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4</a:t>
            </a:fld>
            <a:endParaRPr lang="en-US"/>
          </a:p>
        </p:txBody>
      </p:sp>
    </p:spTree>
    <p:extLst>
      <p:ext uri="{BB962C8B-B14F-4D97-AF65-F5344CB8AC3E}">
        <p14:creationId xmlns:p14="http://schemas.microsoft.com/office/powerpoint/2010/main" val="424966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By definition, debt is simply the process of one party borrowing money from another party. And for most of us, debt is a necessary part of life. We borrow money so that we can buy goods or services that we could otherwise not afford right now. We borrow with the promise and expectation of repaying the borrowed funds sometime in the future – a time when expect to have money to do so.</a:t>
            </a:r>
          </a:p>
          <a:p>
            <a:r>
              <a:rPr lang="en-US" sz="1200" b="0" i="0" kern="1200" dirty="0" smtClean="0">
                <a:solidFill>
                  <a:schemeClr val="tx1"/>
                </a:solidFill>
                <a:effectLst/>
                <a:latin typeface="Arial" charset="0"/>
                <a:ea typeface="+mn-ea"/>
                <a:cs typeface="+mn-cs"/>
              </a:rPr>
              <a:t>In this sense, all debt is the same: We take now and we give back in the future. But because debts can have positive or negative consequences, they are typically thought of as a good debt or a bad debt.</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That reality makes it wise for all borrowers to weigh their overall balance of good debt vs. bad debt.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5</a:t>
            </a:fld>
            <a:endParaRPr lang="en-US"/>
          </a:p>
        </p:txBody>
      </p:sp>
    </p:spTree>
    <p:extLst>
      <p:ext uri="{BB962C8B-B14F-4D97-AF65-F5344CB8AC3E}">
        <p14:creationId xmlns:p14="http://schemas.microsoft.com/office/powerpoint/2010/main" val="341756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good debt and bad debt is that good debt helps to increase your net worth or generate value.</a:t>
            </a:r>
            <a:r>
              <a:rPr lang="en-US" baseline="0" dirty="0" smtClean="0"/>
              <a:t> It can help you manage your finances </a:t>
            </a:r>
            <a:r>
              <a:rPr lang="en-US" u="none" baseline="0" dirty="0" smtClean="0"/>
              <a:t>more effectively, </a:t>
            </a:r>
            <a:r>
              <a:rPr lang="en-US" sz="1200" b="0" i="0" u="none" kern="1200" dirty="0" smtClean="0">
                <a:solidFill>
                  <a:schemeClr val="tx1"/>
                </a:solidFill>
                <a:effectLst/>
                <a:latin typeface="Arial" charset="0"/>
                <a:ea typeface="+mn-ea"/>
                <a:cs typeface="+mn-cs"/>
              </a:rPr>
              <a:t>to leverage your wealth, to buy things you need and to handle unforeseen</a:t>
            </a:r>
            <a:r>
              <a:rPr lang="en-US" sz="1200" b="0" i="0" u="none" kern="1200" baseline="0" dirty="0" smtClean="0">
                <a:solidFill>
                  <a:schemeClr val="tx1"/>
                </a:solidFill>
                <a:effectLst/>
                <a:latin typeface="Arial" charset="0"/>
                <a:ea typeface="+mn-ea"/>
                <a:cs typeface="+mn-cs"/>
              </a:rPr>
              <a:t> emergencies.</a:t>
            </a:r>
            <a:r>
              <a:rPr lang="en-US" sz="1200" b="0" i="0" u="none" kern="1200" dirty="0" smtClean="0">
                <a:solidFill>
                  <a:schemeClr val="tx1"/>
                </a:solidFill>
                <a:effectLst/>
                <a:latin typeface="Arial" charset="0"/>
                <a:ea typeface="+mn-ea"/>
                <a:cs typeface="+mn-cs"/>
              </a:rPr>
              <a:t> Examples of good debt are taking our a mortgage, buying things that save you time and money, such</a:t>
            </a:r>
            <a:r>
              <a:rPr lang="en-US" sz="1200" b="0" i="0" u="none" kern="1200" baseline="0" dirty="0" smtClean="0">
                <a:solidFill>
                  <a:schemeClr val="tx1"/>
                </a:solidFill>
                <a:effectLst/>
                <a:latin typeface="Arial" charset="0"/>
                <a:ea typeface="+mn-ea"/>
                <a:cs typeface="+mn-cs"/>
              </a:rPr>
              <a:t> as borrowing to weatherize your home that will save money on your utility bills,</a:t>
            </a:r>
            <a:r>
              <a:rPr lang="en-US" sz="1200" b="0" i="0" u="none" kern="1200" dirty="0" smtClean="0">
                <a:solidFill>
                  <a:schemeClr val="tx1"/>
                </a:solidFill>
                <a:effectLst/>
                <a:latin typeface="Arial" charset="0"/>
                <a:ea typeface="+mn-ea"/>
                <a:cs typeface="+mn-cs"/>
              </a:rPr>
              <a:t> buying essential items, investing in yourself by borrowing for more education, or starting a business. </a:t>
            </a:r>
          </a:p>
          <a:p>
            <a:endParaRPr lang="en-US" sz="1200" b="0" i="0" u="none" kern="1200" dirty="0" smtClean="0">
              <a:solidFill>
                <a:schemeClr val="tx1"/>
              </a:solidFill>
              <a:effectLst/>
              <a:latin typeface="Arial" charset="0"/>
              <a:ea typeface="+mn-ea"/>
              <a:cs typeface="+mn-cs"/>
            </a:endParaRPr>
          </a:p>
          <a:p>
            <a:r>
              <a:rPr lang="en-US" sz="1200" b="0" i="0" u="none" kern="1200" dirty="0" smtClean="0">
                <a:solidFill>
                  <a:schemeClr val="tx1"/>
                </a:solidFill>
                <a:effectLst/>
                <a:latin typeface="Arial" charset="0"/>
                <a:ea typeface="+mn-ea"/>
                <a:cs typeface="+mn-cs"/>
              </a:rPr>
              <a:t>It</a:t>
            </a:r>
            <a:r>
              <a:rPr lang="en-US" sz="1200" b="0" i="0" u="none" kern="1200" baseline="0" dirty="0" smtClean="0">
                <a:solidFill>
                  <a:schemeClr val="tx1"/>
                </a:solidFill>
                <a:effectLst/>
                <a:latin typeface="Arial" charset="0"/>
                <a:ea typeface="+mn-ea"/>
                <a:cs typeface="+mn-cs"/>
              </a:rPr>
              <a:t> is also important to understand that even good debt can have negative aspects. For example, the interest rate is variable or higher than otherwise available, you do not take advantage of various tax breaks on a mortgage or home equity loan. You have too much secured debt which puts your assets in jeopardy, you carry too much debt into retirement when your income is reduced, or when your monthly debt repayment is more than 36% of your gross monthly income</a:t>
            </a:r>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6</a:t>
            </a:fld>
            <a:endParaRPr lang="en-US"/>
          </a:p>
        </p:txBody>
      </p:sp>
    </p:spTree>
    <p:extLst>
      <p:ext uri="{BB962C8B-B14F-4D97-AF65-F5344CB8AC3E}">
        <p14:creationId xmlns:p14="http://schemas.microsoft.com/office/powerpoint/2010/main" val="274182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In contrast to good debt, bad debt is that which does not increase wealth and/or is used to purchase goods or services that have no lasting value. While no one would argue against ever buying a non-essential item, you can put yourself into crippling debt too easily by not restraining yourself from buying luxuries that you don’t really need, or that exceed your income or your ability to pay for in a timely manner.</a:t>
            </a:r>
          </a:p>
          <a:p>
            <a:r>
              <a:rPr lang="en-US" sz="1200" b="0" i="0" kern="1200" dirty="0" smtClean="0">
                <a:solidFill>
                  <a:schemeClr val="tx1"/>
                </a:solidFill>
                <a:effectLst/>
                <a:latin typeface="Arial" charset="0"/>
                <a:ea typeface="+mn-ea"/>
                <a:cs typeface="+mn-cs"/>
              </a:rPr>
              <a:t>Bad debt can also be any form of debt that carries a high interest rate. Making only the minimum payments on your high-interest credit cards,  while continuing to keep balances on your accounts month after month, is the most common form of bad debt.</a:t>
            </a:r>
          </a:p>
          <a:p>
            <a:r>
              <a:rPr lang="en-US" sz="1200" b="0" i="0" kern="1200" dirty="0" smtClean="0">
                <a:solidFill>
                  <a:schemeClr val="tx1"/>
                </a:solidFill>
                <a:effectLst/>
                <a:latin typeface="Arial" charset="0"/>
                <a:ea typeface="+mn-ea"/>
                <a:cs typeface="+mn-cs"/>
              </a:rPr>
              <a:t>The amount you pay in interest, late fees and any penalties may exceed the value of the product or service you finance.</a:t>
            </a:r>
          </a:p>
          <a:p>
            <a:r>
              <a:rPr lang="en-US" sz="1200" b="0" i="0" kern="1200" dirty="0" smtClean="0">
                <a:solidFill>
                  <a:schemeClr val="tx1"/>
                </a:solidFill>
                <a:effectLst/>
                <a:latin typeface="Arial" charset="0"/>
                <a:ea typeface="+mn-ea"/>
                <a:cs typeface="+mn-cs"/>
              </a:rPr>
              <a:t>Borrowing money from questionable sources like payday lenders and finance companies can also considered a form of bad debt; So, too, is any amount of borrowing that lowers your credit score.</a:t>
            </a:r>
          </a:p>
          <a:p>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7</a:t>
            </a:fld>
            <a:endParaRPr lang="en-US"/>
          </a:p>
        </p:txBody>
      </p:sp>
    </p:spTree>
    <p:extLst>
      <p:ext uri="{BB962C8B-B14F-4D97-AF65-F5344CB8AC3E}">
        <p14:creationId xmlns:p14="http://schemas.microsoft.com/office/powerpoint/2010/main" val="72742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looking for a loan, a</a:t>
            </a:r>
            <a:r>
              <a:rPr lang="en-US" baseline="0" dirty="0" smtClean="0"/>
              <a:t> bank will typically look at your debt-to-income ratio. This is the amount of debt you have, compared to the income you make. The bank generally will consider 36% as acceptable, but in reality you should be aiming for 30% or less.</a:t>
            </a:r>
          </a:p>
          <a:p>
            <a:endParaRPr lang="en-US" baseline="0" dirty="0" smtClean="0"/>
          </a:p>
          <a:p>
            <a:r>
              <a:rPr lang="en-US" baseline="0" dirty="0" smtClean="0"/>
              <a:t>If you have any of the listed warning signs of being too debt heavy, you should consider how to manage and minimize your debt. </a:t>
            </a:r>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8</a:t>
            </a:fld>
            <a:endParaRPr lang="en-US"/>
          </a:p>
        </p:txBody>
      </p:sp>
    </p:spTree>
    <p:extLst>
      <p:ext uri="{BB962C8B-B14F-4D97-AF65-F5344CB8AC3E}">
        <p14:creationId xmlns:p14="http://schemas.microsoft.com/office/powerpoint/2010/main" val="404056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by creating a realistic</a:t>
            </a:r>
            <a:r>
              <a:rPr lang="en-US" baseline="0" dirty="0" smtClean="0"/>
              <a:t> </a:t>
            </a:r>
            <a:r>
              <a:rPr lang="en-US" dirty="0" smtClean="0"/>
              <a:t>budget that you</a:t>
            </a:r>
            <a:r>
              <a:rPr lang="en-US" baseline="0" dirty="0" smtClean="0"/>
              <a:t> can stick to. More on that later. Next, create a debt repayment plan. Determine the best option for you, whether it is to pay the debts with highest interest rates or the smallest debts. Remain consistent in your repayments, and adjust your lifestyle by cutting back where you can. Spend less and save more.</a:t>
            </a:r>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9</a:t>
            </a:fld>
            <a:endParaRPr lang="en-US"/>
          </a:p>
        </p:txBody>
      </p:sp>
    </p:spTree>
    <p:extLst>
      <p:ext uri="{BB962C8B-B14F-4D97-AF65-F5344CB8AC3E}">
        <p14:creationId xmlns:p14="http://schemas.microsoft.com/office/powerpoint/2010/main" val="228296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Undoubtedly, many of you will be</a:t>
            </a:r>
            <a:r>
              <a:rPr lang="en-US" baseline="0" dirty="0" smtClean="0"/>
              <a:t> leaving the WPI campus within the next few years with some student loan debt. With that, there is good news and bad news. The bad news is, many of you will be leaving here with debt. The good news is that there are a few different ways you can manage it. </a:t>
            </a:r>
          </a:p>
          <a:p>
            <a:endParaRPr lang="en-US" baseline="0" dirty="0" smtClean="0"/>
          </a:p>
          <a:p>
            <a:r>
              <a:rPr lang="en-US" sz="1200" b="1" i="0" kern="1200" dirty="0" smtClean="0">
                <a:solidFill>
                  <a:schemeClr val="tx1"/>
                </a:solidFill>
                <a:effectLst/>
                <a:latin typeface="Arial" charset="0"/>
                <a:ea typeface="+mn-ea"/>
                <a:cs typeface="+mn-cs"/>
              </a:rPr>
              <a:t>Income-Based Repayment Programs </a:t>
            </a:r>
            <a:r>
              <a:rPr lang="en-US" sz="1200" b="0" i="0" kern="1200" dirty="0" smtClean="0">
                <a:solidFill>
                  <a:schemeClr val="tx1"/>
                </a:solidFill>
                <a:effectLst/>
                <a:latin typeface="Arial" charset="0"/>
                <a:ea typeface="+mn-ea"/>
                <a:cs typeface="+mn-cs"/>
              </a:rPr>
              <a:t>-If your payments on eligible federal student loans are in excess of 15% of your earnings above 150% of the poverty level under a 10-year standard repayment plan, you may be eligible for an income-based repayment program. Under this program, your outstanding loan balance may be forgiven after 25 years of qualifying repayment.</a:t>
            </a:r>
          </a:p>
          <a:p>
            <a:r>
              <a:rPr lang="en-US" sz="1200" b="0" i="0" kern="1200" dirty="0" smtClean="0">
                <a:solidFill>
                  <a:schemeClr val="tx1"/>
                </a:solidFill>
                <a:effectLst/>
                <a:latin typeface="Arial" charset="0"/>
                <a:ea typeface="+mn-ea"/>
                <a:cs typeface="+mn-cs"/>
              </a:rPr>
              <a:t>Another program, Pay As You Earn (PAYE), also caps repayments based on your income, and will forgive outstanding federal student loans after 20 years. Under PAYE, payments must exceed 10% of what you earn above 150% of the poverty level under a standard 10-year repayment plan.</a:t>
            </a:r>
          </a:p>
          <a:p>
            <a:r>
              <a:rPr lang="en-US" sz="1200" b="0" i="0" kern="1200" dirty="0" smtClean="0">
                <a:solidFill>
                  <a:schemeClr val="tx1"/>
                </a:solidFill>
                <a:effectLst/>
                <a:latin typeface="Arial" charset="0"/>
                <a:ea typeface="+mn-ea"/>
                <a:cs typeface="+mn-cs"/>
              </a:rPr>
              <a:t>To be eligible, you must have taken your first federal loan after September 30, 2007 and at least one loan after September 30, 2011.</a:t>
            </a:r>
          </a:p>
          <a:p>
            <a:r>
              <a:rPr lang="en-US" sz="1200" b="1" i="0" kern="1200" dirty="0" smtClean="0">
                <a:solidFill>
                  <a:schemeClr val="tx1"/>
                </a:solidFill>
                <a:effectLst/>
                <a:latin typeface="Arial" charset="0"/>
                <a:ea typeface="+mn-ea"/>
                <a:cs typeface="+mn-cs"/>
              </a:rPr>
              <a:t>Public Service Loan Forgiveness </a:t>
            </a:r>
            <a:r>
              <a:rPr lang="en-US" sz="1200" b="0" i="0" kern="1200" dirty="0" smtClean="0">
                <a:solidFill>
                  <a:schemeClr val="tx1"/>
                </a:solidFill>
                <a:effectLst/>
                <a:latin typeface="Arial" charset="0"/>
                <a:ea typeface="+mn-ea"/>
                <a:cs typeface="+mn-cs"/>
              </a:rPr>
              <a:t>-Certain federal loans may be forgiven after 10 years of qualifying payments if you take a job with federal, state or local government, a non-profit and other public service organizations.</a:t>
            </a:r>
          </a:p>
          <a:p>
            <a:r>
              <a:rPr lang="en-US" sz="1200" b="1" i="0" kern="1200" dirty="0" smtClean="0">
                <a:solidFill>
                  <a:schemeClr val="tx1"/>
                </a:solidFill>
                <a:effectLst/>
                <a:latin typeface="Arial" charset="0"/>
                <a:ea typeface="+mn-ea"/>
                <a:cs typeface="+mn-cs"/>
              </a:rPr>
              <a:t>Volunteer </a:t>
            </a:r>
            <a:r>
              <a:rPr lang="en-US" sz="1200" b="0" i="0" kern="1200" dirty="0" smtClean="0">
                <a:solidFill>
                  <a:schemeClr val="tx1"/>
                </a:solidFill>
                <a:effectLst/>
                <a:latin typeface="Arial" charset="0"/>
                <a:ea typeface="+mn-ea"/>
                <a:cs typeface="+mn-cs"/>
              </a:rPr>
              <a:t>-There are a number of programs, e.g., AmeriCorps, Peace Corps, the military, in which service will accrue a benefit that reduces an outstanding loan balance in an amount that varies depending upon the program.</a:t>
            </a:r>
          </a:p>
          <a:p>
            <a:r>
              <a:rPr lang="en-US" sz="1200" b="1" i="0" kern="1200" dirty="0" smtClean="0">
                <a:solidFill>
                  <a:schemeClr val="tx1"/>
                </a:solidFill>
                <a:effectLst/>
                <a:latin typeface="Arial" charset="0"/>
                <a:ea typeface="+mn-ea"/>
                <a:cs typeface="+mn-cs"/>
              </a:rPr>
              <a:t>Pre-Pay Principal </a:t>
            </a:r>
            <a:r>
              <a:rPr lang="en-US" sz="1200" b="0" i="0" kern="1200" dirty="0" smtClean="0">
                <a:solidFill>
                  <a:schemeClr val="tx1"/>
                </a:solidFill>
                <a:effectLst/>
                <a:latin typeface="Arial" charset="0"/>
                <a:ea typeface="+mn-ea"/>
                <a:cs typeface="+mn-cs"/>
              </a:rPr>
              <a:t>-Pre-payment of principal may help lower the lifetime interest costs of a loan. To raise cash to fund pre-payments, one idea is to ask that birthday and holiday gifts be cash and direct any raises, bonuses or overtime pay to pre-payments. If you do pre-pay principal, be sure to target the loans with the highest rate of interest.</a:t>
            </a:r>
          </a:p>
          <a:p>
            <a:r>
              <a:rPr lang="en-US" sz="1200" b="1" i="0" kern="1200" dirty="0" smtClean="0">
                <a:solidFill>
                  <a:schemeClr val="tx1"/>
                </a:solidFill>
                <a:effectLst/>
                <a:latin typeface="Arial" charset="0"/>
                <a:ea typeface="+mn-ea"/>
                <a:cs typeface="+mn-cs"/>
              </a:rPr>
              <a:t>Loan Consolidation </a:t>
            </a:r>
            <a:r>
              <a:rPr lang="en-US" sz="1200" b="0" i="0" kern="1200" dirty="0" smtClean="0">
                <a:solidFill>
                  <a:schemeClr val="tx1"/>
                </a:solidFill>
                <a:effectLst/>
                <a:latin typeface="Arial" charset="0"/>
                <a:ea typeface="+mn-ea"/>
                <a:cs typeface="+mn-cs"/>
              </a:rPr>
              <a:t>-You can consolidate your federal loans through the Direct Loan program, or through a private lender if you have private loans. However, this may only make sense if you can obtain an overall lower interest rate.</a:t>
            </a:r>
          </a:p>
          <a:p>
            <a:endParaRPr lang="en-US" dirty="0"/>
          </a:p>
        </p:txBody>
      </p:sp>
      <p:sp>
        <p:nvSpPr>
          <p:cNvPr id="4" name="Slide Number Placeholder 3"/>
          <p:cNvSpPr>
            <a:spLocks noGrp="1"/>
          </p:cNvSpPr>
          <p:nvPr>
            <p:ph type="sldNum" sz="quarter" idx="10"/>
          </p:nvPr>
        </p:nvSpPr>
        <p:spPr/>
        <p:txBody>
          <a:bodyPr/>
          <a:lstStyle/>
          <a:p>
            <a:pPr>
              <a:defRPr/>
            </a:pPr>
            <a:fld id="{F100212A-E88D-4C21-9E98-7B214C6C972C}" type="slidenum">
              <a:rPr lang="en-US" smtClean="0"/>
              <a:pPr>
                <a:defRPr/>
              </a:pPr>
              <a:t>10</a:t>
            </a:fld>
            <a:endParaRPr lang="en-US"/>
          </a:p>
        </p:txBody>
      </p:sp>
    </p:spTree>
    <p:extLst>
      <p:ext uri="{BB962C8B-B14F-4D97-AF65-F5344CB8AC3E}">
        <p14:creationId xmlns:p14="http://schemas.microsoft.com/office/powerpoint/2010/main" val="35965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295400"/>
            <a:ext cx="5826719" cy="1646302"/>
          </a:xfrm>
        </p:spPr>
        <p:txBody>
          <a:bodyPr anchor="b">
            <a:noAutofit/>
          </a:bodyPr>
          <a:lstStyle>
            <a:lvl1pPr algn="r">
              <a:defRPr sz="5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438400" y="3051767"/>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a:t>
            </a:r>
            <a:endParaRPr lang="en-US" dirty="0"/>
          </a:p>
        </p:txBody>
      </p:sp>
      <p:sp>
        <p:nvSpPr>
          <p:cNvPr id="26" name="Rectangle 25"/>
          <p:cNvSpPr/>
          <p:nvPr userDrawn="1"/>
        </p:nvSpPr>
        <p:spPr>
          <a:xfrm>
            <a:off x="3997919" y="2903600"/>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52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792480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4206421"/>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6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 name="Rectangle 9"/>
          <p:cNvSpPr/>
          <p:nvPr userDrawn="1"/>
        </p:nvSpPr>
        <p:spPr>
          <a:xfrm>
            <a:off x="0" y="4203700"/>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17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pPr>
              <a:defRPr/>
            </a:pPr>
            <a:fld id="{38BF6CE1-8A0C-473A-9712-0F48831BD1AE}" type="slidenum">
              <a:rPr lang="en-US" smtClean="0"/>
              <a:pPr>
                <a:defRPr/>
              </a:pPr>
              <a:t>‹#›</a:t>
            </a:fld>
            <a:endParaRPr lang="en-US"/>
          </a:p>
        </p:txBody>
      </p:sp>
    </p:spTree>
    <p:extLst>
      <p:ext uri="{BB962C8B-B14F-4D97-AF65-F5344CB8AC3E}">
        <p14:creationId xmlns:p14="http://schemas.microsoft.com/office/powerpoint/2010/main" val="245366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33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pPr>
              <a:defRPr/>
            </a:pPr>
            <a:fld id="{38BF6CE1-8A0C-473A-9712-0F48831BD1AE}" type="slidenum">
              <a:rPr lang="en-US" smtClean="0"/>
              <a:pPr>
                <a:defRPr/>
              </a:pPr>
              <a:t>‹#›</a:t>
            </a:fld>
            <a:endParaRPr lang="en-US"/>
          </a:p>
        </p:txBody>
      </p:sp>
    </p:spTree>
    <p:extLst>
      <p:ext uri="{BB962C8B-B14F-4D97-AF65-F5344CB8AC3E}">
        <p14:creationId xmlns:p14="http://schemas.microsoft.com/office/powerpoint/2010/main" val="346728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89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929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1447800"/>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19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702200"/>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609598" y="4527447"/>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59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749298"/>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2160589"/>
            <a:ext cx="3733800"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2160589"/>
            <a:ext cx="3903196"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1447800"/>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43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924801" cy="762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598" y="2160983"/>
            <a:ext cx="375951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8" y="2737246"/>
            <a:ext cx="3759515"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2160983"/>
            <a:ext cx="376521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2737246"/>
            <a:ext cx="3765213" cy="3304117"/>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1447800"/>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7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48600" cy="762000"/>
          </a:xfrm>
        </p:spPr>
        <p:txBody>
          <a:bodyPr/>
          <a:lstStyle/>
          <a:p>
            <a:r>
              <a:rPr lang="en-US" smtClean="0"/>
              <a:t>Click to edit Master title style</a:t>
            </a:r>
            <a:endParaRPr lang="en-US" dirty="0"/>
          </a:p>
        </p:txBody>
      </p:sp>
      <p:sp>
        <p:nvSpPr>
          <p:cNvPr id="6" name="Rectangle 5"/>
          <p:cNvSpPr/>
          <p:nvPr userDrawn="1"/>
        </p:nvSpPr>
        <p:spPr>
          <a:xfrm>
            <a:off x="0" y="1447800"/>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99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47800"/>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10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Rectangle 7"/>
          <p:cNvSpPr/>
          <p:nvPr userDrawn="1"/>
        </p:nvSpPr>
        <p:spPr>
          <a:xfrm>
            <a:off x="0" y="1447800"/>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69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4672587"/>
            <a:ext cx="4267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27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DBE57">
                <a:alpha val="90000"/>
              </a:srgbClr>
            </a:gs>
            <a:gs pos="100000">
              <a:schemeClr val="bg1">
                <a:alpha val="5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9" y="609600"/>
            <a:ext cx="7772400" cy="8382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8" y="1752600"/>
            <a:ext cx="7772401" cy="428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6089114"/>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 id="2147484755" r:id="rId12"/>
    <p:sldLayoutId id="2147484756" r:id="rId13"/>
    <p:sldLayoutId id="2147484757" r:id="rId14"/>
    <p:sldLayoutId id="2147484758" r:id="rId15"/>
    <p:sldLayoutId id="21474847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1000"/>
        </a:spcBef>
        <a:spcAft>
          <a:spcPts val="0"/>
        </a:spcAft>
        <a:buClr>
          <a:schemeClr val="accent1"/>
        </a:buClr>
        <a:buSzPct val="80000"/>
        <a:buFont typeface="Wingdings" panose="05000000000000000000" pitchFamily="2" charset="2"/>
        <a:buChar char="q"/>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panose="05000000000000000000" pitchFamily="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Courier New" panose="02070309020205020404" pitchFamily="49" charset="0"/>
        <a:buChar char="o"/>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ebt.org/advice/good-vs-ba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Good vs. Bad Debt</a:t>
            </a:r>
            <a:endParaRPr lang="en-US" dirty="0"/>
          </a:p>
        </p:txBody>
      </p:sp>
      <p:sp>
        <p:nvSpPr>
          <p:cNvPr id="3" name="Subtitle 2"/>
          <p:cNvSpPr>
            <a:spLocks noGrp="1"/>
          </p:cNvSpPr>
          <p:nvPr>
            <p:ph type="subTitle" idx="1"/>
          </p:nvPr>
        </p:nvSpPr>
        <p:spPr/>
        <p:txBody>
          <a:bodyPr>
            <a:normAutofit/>
          </a:bodyPr>
          <a:lstStyle/>
          <a:p>
            <a:r>
              <a:rPr lang="en-US" dirty="0" smtClean="0"/>
              <a:t>James A. Valis, CFP</a:t>
            </a:r>
            <a:r>
              <a:rPr lang="en-US" baseline="30000" dirty="0" smtClean="0"/>
              <a:t>®</a:t>
            </a:r>
          </a:p>
          <a:p>
            <a:r>
              <a:rPr lang="en-US" dirty="0" smtClean="0"/>
              <a:t>Financial Advisor and Founding Partner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876800"/>
            <a:ext cx="3962400" cy="1204984"/>
          </a:xfrm>
          <a:prstGeom prst="rect">
            <a:avLst/>
          </a:prstGeom>
        </p:spPr>
      </p:pic>
      <p:sp>
        <p:nvSpPr>
          <p:cNvPr id="4" name="TextBox 3"/>
          <p:cNvSpPr txBox="1"/>
          <p:nvPr/>
        </p:nvSpPr>
        <p:spPr>
          <a:xfrm>
            <a:off x="647700" y="6248400"/>
            <a:ext cx="8001000" cy="400110"/>
          </a:xfrm>
          <a:prstGeom prst="rect">
            <a:avLst/>
          </a:prstGeom>
          <a:noFill/>
        </p:spPr>
        <p:txBody>
          <a:bodyPr wrap="square" rtlCol="0">
            <a:spAutoFit/>
          </a:bodyPr>
          <a:lstStyle/>
          <a:p>
            <a:r>
              <a:rPr lang="en-US" sz="1000" dirty="0"/>
              <a:t>Securities offered through LPL Financial, Member FINRA/SIPC. Investment advice offered through Private Advisor Group, a registered investment advisor. Private Advisor Group and Blackstone Valley Wealth Management, LLC. are separate entities from LPL Financial.</a:t>
            </a:r>
          </a:p>
        </p:txBody>
      </p:sp>
    </p:spTree>
    <p:extLst>
      <p:ext uri="{BB962C8B-B14F-4D97-AF65-F5344CB8AC3E}">
        <p14:creationId xmlns:p14="http://schemas.microsoft.com/office/powerpoint/2010/main" val="29788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Student Loan Debt</a:t>
            </a:r>
            <a:endParaRPr lang="en-US" dirty="0"/>
          </a:p>
        </p:txBody>
      </p:sp>
      <p:sp>
        <p:nvSpPr>
          <p:cNvPr id="3" name="Content Placeholder 2"/>
          <p:cNvSpPr>
            <a:spLocks noGrp="1"/>
          </p:cNvSpPr>
          <p:nvPr>
            <p:ph idx="1"/>
          </p:nvPr>
        </p:nvSpPr>
        <p:spPr/>
        <p:txBody>
          <a:bodyPr/>
          <a:lstStyle/>
          <a:p>
            <a:r>
              <a:rPr lang="en-US" dirty="0" smtClean="0"/>
              <a:t>Income-based Repayment Programs</a:t>
            </a:r>
          </a:p>
          <a:p>
            <a:pPr lvl="1"/>
            <a:r>
              <a:rPr lang="en-US" dirty="0" smtClean="0"/>
              <a:t>Certain conditions apply</a:t>
            </a:r>
          </a:p>
          <a:p>
            <a:r>
              <a:rPr lang="en-US" dirty="0" smtClean="0"/>
              <a:t>Public Service Loan Forgiveness</a:t>
            </a:r>
          </a:p>
          <a:p>
            <a:r>
              <a:rPr lang="en-US" dirty="0" smtClean="0"/>
              <a:t>Volunteer</a:t>
            </a:r>
          </a:p>
          <a:p>
            <a:pPr lvl="1"/>
            <a:r>
              <a:rPr lang="en-US" dirty="0" smtClean="0"/>
              <a:t>AmeriCorps, Peace Corps, military</a:t>
            </a:r>
          </a:p>
          <a:p>
            <a:r>
              <a:rPr lang="en-US" dirty="0" smtClean="0"/>
              <a:t>Pre-Pay Principal</a:t>
            </a:r>
          </a:p>
          <a:p>
            <a:pPr lvl="1"/>
            <a:r>
              <a:rPr lang="en-US" dirty="0" smtClean="0"/>
              <a:t>Begin pre-payment as early as possible</a:t>
            </a:r>
          </a:p>
          <a:p>
            <a:pPr lvl="1"/>
            <a:r>
              <a:rPr lang="en-US" dirty="0" smtClean="0"/>
              <a:t>Request holiday and birthday gifts be payments to loan principal</a:t>
            </a:r>
          </a:p>
          <a:p>
            <a:r>
              <a:rPr lang="en-US" dirty="0" smtClean="0"/>
              <a:t>Loan Consolidation</a:t>
            </a:r>
          </a:p>
          <a:p>
            <a:pPr lvl="1"/>
            <a:r>
              <a:rPr lang="en-US" dirty="0" smtClean="0"/>
              <a:t>Private lenders, makes sense only with lower interest rate</a:t>
            </a:r>
            <a:endParaRPr lang="en-US" dirty="0"/>
          </a:p>
        </p:txBody>
      </p:sp>
    </p:spTree>
    <p:extLst>
      <p:ext uri="{BB962C8B-B14F-4D97-AF65-F5344CB8AC3E}">
        <p14:creationId xmlns:p14="http://schemas.microsoft.com/office/powerpoint/2010/main" val="125031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 Basics</a:t>
            </a:r>
            <a:endParaRPr lang="en-US" dirty="0"/>
          </a:p>
        </p:txBody>
      </p:sp>
      <p:sp>
        <p:nvSpPr>
          <p:cNvPr id="3" name="Content Placeholder 2"/>
          <p:cNvSpPr>
            <a:spLocks noGrp="1"/>
          </p:cNvSpPr>
          <p:nvPr>
            <p:ph idx="1"/>
          </p:nvPr>
        </p:nvSpPr>
        <p:spPr>
          <a:xfrm>
            <a:off x="609598" y="1752600"/>
            <a:ext cx="8229602" cy="4800599"/>
          </a:xfrm>
        </p:spPr>
        <p:txBody>
          <a:bodyPr>
            <a:normAutofit/>
          </a:bodyPr>
          <a:lstStyle/>
          <a:p>
            <a:r>
              <a:rPr lang="en-US" dirty="0" smtClean="0"/>
              <a:t>Examine your financial goals</a:t>
            </a:r>
          </a:p>
          <a:p>
            <a:pPr lvl="1"/>
            <a:r>
              <a:rPr lang="en-US" dirty="0" smtClean="0"/>
              <a:t>Short-term vs. long-term</a:t>
            </a:r>
          </a:p>
          <a:p>
            <a:r>
              <a:rPr lang="en-US" dirty="0" smtClean="0"/>
              <a:t>Identify your current monthly income and expenses</a:t>
            </a:r>
          </a:p>
          <a:p>
            <a:pPr lvl="1"/>
            <a:r>
              <a:rPr lang="en-US" dirty="0" smtClean="0"/>
              <a:t>Fixed expenses vs. discretionary expense, plus out-of-pattern expenses</a:t>
            </a:r>
          </a:p>
          <a:p>
            <a:r>
              <a:rPr lang="en-US" dirty="0" smtClean="0"/>
              <a:t>Evaluate your budget</a:t>
            </a:r>
          </a:p>
          <a:p>
            <a:pPr lvl="1"/>
            <a:r>
              <a:rPr lang="en-US" dirty="0"/>
              <a:t>Income &gt; </a:t>
            </a:r>
            <a:r>
              <a:rPr lang="en-US" dirty="0" smtClean="0"/>
              <a:t>Expenses</a:t>
            </a:r>
          </a:p>
          <a:p>
            <a:r>
              <a:rPr lang="en-US" dirty="0" smtClean="0"/>
              <a:t>Monitor your budget</a:t>
            </a:r>
          </a:p>
          <a:p>
            <a:r>
              <a:rPr lang="en-US" dirty="0" smtClean="0"/>
              <a:t>Stay on track</a:t>
            </a:r>
          </a:p>
          <a:p>
            <a:pPr lvl="1"/>
            <a:r>
              <a:rPr lang="en-US" dirty="0" smtClean="0"/>
              <a:t>Stay disciplined</a:t>
            </a:r>
          </a:p>
          <a:p>
            <a:pPr lvl="1"/>
            <a:r>
              <a:rPr lang="en-US" dirty="0" smtClean="0"/>
              <a:t>Use a system to review that works best for you</a:t>
            </a:r>
          </a:p>
          <a:p>
            <a:pPr marL="457200" lvl="1" indent="0">
              <a:buNone/>
            </a:pPr>
            <a:endParaRPr lang="en-US" dirty="0" smtClean="0"/>
          </a:p>
          <a:p>
            <a:endParaRPr lang="en-US" dirty="0"/>
          </a:p>
        </p:txBody>
      </p:sp>
    </p:spTree>
    <p:extLst>
      <p:ext uri="{BB962C8B-B14F-4D97-AF65-F5344CB8AC3E}">
        <p14:creationId xmlns:p14="http://schemas.microsoft.com/office/powerpoint/2010/main" val="3484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4"/>
          <p:cNvSpPr>
            <a:spLocks noGrp="1" noChangeArrowheads="1"/>
          </p:cNvSpPr>
          <p:nvPr>
            <p:ph type="title"/>
          </p:nvPr>
        </p:nvSpPr>
        <p:spPr>
          <a:xfrm>
            <a:off x="609599" y="609600"/>
            <a:ext cx="8077201" cy="838200"/>
          </a:xfrm>
        </p:spPr>
        <p:txBody>
          <a:bodyPr>
            <a:normAutofit/>
          </a:bodyPr>
          <a:lstStyle/>
          <a:p>
            <a:pPr eaLnBrk="1" hangingPunct="1"/>
            <a:r>
              <a:rPr lang="en-US" dirty="0" smtClean="0"/>
              <a:t>Questions? Comments? Experiences?</a:t>
            </a:r>
          </a:p>
        </p:txBody>
      </p:sp>
      <p:sp>
        <p:nvSpPr>
          <p:cNvPr id="91138" name="Rectangle 3"/>
          <p:cNvSpPr>
            <a:spLocks noGrp="1" noChangeArrowheads="1"/>
          </p:cNvSpPr>
          <p:nvPr>
            <p:ph idx="1"/>
          </p:nvPr>
        </p:nvSpPr>
        <p:spPr>
          <a:xfrm>
            <a:off x="1173163" y="1981200"/>
            <a:ext cx="7513637" cy="4114800"/>
          </a:xfrm>
        </p:spPr>
        <p:txBody>
          <a:bodyPr/>
          <a:lstStyle/>
          <a:p>
            <a:pPr eaLnBrk="1" hangingPunct="1">
              <a:buFont typeface="Wingdings" pitchFamily="2" charset="2"/>
              <a:buNone/>
            </a:pPr>
            <a:endParaRPr lang="en-US" smtClean="0"/>
          </a:p>
          <a:p>
            <a:pPr lvl="4" eaLnBrk="1" hangingPunct="1"/>
            <a:endParaRPr lang="en-US"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512088"/>
            <a:ext cx="2895600" cy="4343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752600"/>
            <a:ext cx="7696200" cy="2677656"/>
          </a:xfrm>
          <a:prstGeom prst="rect">
            <a:avLst/>
          </a:prstGeom>
          <a:noFill/>
        </p:spPr>
        <p:txBody>
          <a:bodyPr wrap="square" rtlCol="0">
            <a:spAutoFit/>
          </a:bodyPr>
          <a:lstStyle/>
          <a:p>
            <a:r>
              <a:rPr lang="en-US" sz="1400" dirty="0" smtClean="0"/>
              <a:t>Sources:</a:t>
            </a:r>
          </a:p>
          <a:p>
            <a:pPr marL="342900" indent="-342900">
              <a:buAutoNum type="arabicPeriod"/>
            </a:pPr>
            <a:r>
              <a:rPr lang="en-US" sz="1400" dirty="0" smtClean="0"/>
              <a:t>Good Debt vs. Bad Debt. </a:t>
            </a:r>
            <a:r>
              <a:rPr lang="en-US" sz="1400" dirty="0"/>
              <a:t>Debt.org. </a:t>
            </a:r>
            <a:r>
              <a:rPr lang="en-US" sz="1400" dirty="0">
                <a:hlinkClick r:id="rId2"/>
              </a:rPr>
              <a:t>https://www.debt.org/advice/good-vs-bad</a:t>
            </a:r>
            <a:r>
              <a:rPr lang="en-US" sz="1400" dirty="0" smtClean="0">
                <a:hlinkClick r:id="rId2"/>
              </a:rPr>
              <a:t>/</a:t>
            </a:r>
            <a:r>
              <a:rPr lang="en-US" sz="1400" dirty="0" smtClean="0"/>
              <a:t> Accessed 9/13/16</a:t>
            </a:r>
          </a:p>
          <a:p>
            <a:pPr marL="342900" indent="-342900">
              <a:buAutoNum type="arabicPeriod"/>
            </a:pPr>
            <a:r>
              <a:rPr lang="en-US" sz="1400" dirty="0" smtClean="0"/>
              <a:t>“How to reduce Debt” </a:t>
            </a:r>
            <a:r>
              <a:rPr lang="en-US" sz="1400" dirty="0" err="1" smtClean="0"/>
              <a:t>Emoney</a:t>
            </a:r>
            <a:r>
              <a:rPr lang="en-US" sz="1400" dirty="0" smtClean="0"/>
              <a:t> Education Center </a:t>
            </a:r>
          </a:p>
          <a:p>
            <a:pPr marL="342900" indent="-342900">
              <a:buAutoNum type="arabicPeriod"/>
            </a:pPr>
            <a:r>
              <a:rPr lang="en-US" sz="1400" dirty="0" smtClean="0"/>
              <a:t>Strategies for Managing Student Loan Debt. FMG Suite, LPL Tracking # 1-449790.</a:t>
            </a:r>
          </a:p>
          <a:p>
            <a:pPr marL="342900" indent="-342900">
              <a:buAutoNum type="arabicPeriod"/>
            </a:pPr>
            <a:r>
              <a:rPr lang="en-US" sz="1400" dirty="0" smtClean="0"/>
              <a:t>“How to Build Credit”. Erin Elissa &amp; Bev O’Shea. Nerdwallet.com. July 26, 2016. </a:t>
            </a:r>
          </a:p>
          <a:p>
            <a:endParaRPr lang="en-US" sz="1400" dirty="0"/>
          </a:p>
          <a:p>
            <a:endParaRPr lang="en-US" sz="1400" dirty="0" smtClean="0"/>
          </a:p>
          <a:p>
            <a:endParaRPr lang="en-US" sz="1400" dirty="0"/>
          </a:p>
          <a:p>
            <a:r>
              <a:rPr lang="en-US" sz="1400" dirty="0" smtClean="0"/>
              <a:t>Securities </a:t>
            </a:r>
            <a:r>
              <a:rPr lang="en-US" sz="1400" dirty="0"/>
              <a:t>offered through LPL Financial, Member FINRA/SIPC. Investment advice offered through Private Advisor Group, a registered investment advisor. Private Advisor Group and Blackstone Valley Wealth Management, LLC. are separate entities from LPL Financial</a:t>
            </a:r>
            <a:r>
              <a:rPr lang="en-US" sz="1400" dirty="0" smtClean="0"/>
              <a:t>.</a:t>
            </a:r>
            <a:endParaRPr lang="en-US" sz="1400" dirty="0"/>
          </a:p>
        </p:txBody>
      </p:sp>
    </p:spTree>
    <p:extLst>
      <p:ext uri="{BB962C8B-B14F-4D97-AF65-F5344CB8AC3E}">
        <p14:creationId xmlns:p14="http://schemas.microsoft.com/office/powerpoint/2010/main" val="272855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of Discussion</a:t>
            </a:r>
            <a:endParaRPr lang="en-US" dirty="0"/>
          </a:p>
        </p:txBody>
      </p:sp>
      <p:sp>
        <p:nvSpPr>
          <p:cNvPr id="3" name="Content Placeholder 2"/>
          <p:cNvSpPr>
            <a:spLocks noGrp="1"/>
          </p:cNvSpPr>
          <p:nvPr>
            <p:ph idx="1"/>
          </p:nvPr>
        </p:nvSpPr>
        <p:spPr/>
        <p:txBody>
          <a:bodyPr/>
          <a:lstStyle/>
          <a:p>
            <a:r>
              <a:rPr lang="en-US" dirty="0" smtClean="0"/>
              <a:t>Credit and Good Habits</a:t>
            </a:r>
          </a:p>
          <a:p>
            <a:r>
              <a:rPr lang="en-US" dirty="0" smtClean="0"/>
              <a:t>The Debt Difference: Good vs. Bad</a:t>
            </a:r>
          </a:p>
          <a:p>
            <a:r>
              <a:rPr lang="en-US" dirty="0" smtClean="0"/>
              <a:t>How Much is Too Much Debt?</a:t>
            </a:r>
          </a:p>
          <a:p>
            <a:r>
              <a:rPr lang="en-US" dirty="0" smtClean="0"/>
              <a:t>Manage &amp; Minimize Debt (including student loans)</a:t>
            </a:r>
          </a:p>
          <a:p>
            <a:r>
              <a:rPr lang="en-US" dirty="0" smtClean="0"/>
              <a:t>Budgeting Basics</a:t>
            </a:r>
            <a:endParaRPr lang="en-US" dirty="0"/>
          </a:p>
        </p:txBody>
      </p:sp>
    </p:spTree>
    <p:extLst>
      <p:ext uri="{BB962C8B-B14F-4D97-AF65-F5344CB8AC3E}">
        <p14:creationId xmlns:p14="http://schemas.microsoft.com/office/powerpoint/2010/main" val="398704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Credit</a:t>
            </a:r>
            <a:endParaRPr lang="en-US" dirty="0"/>
          </a:p>
        </p:txBody>
      </p:sp>
      <p:sp>
        <p:nvSpPr>
          <p:cNvPr id="3" name="Content Placeholder 2"/>
          <p:cNvSpPr>
            <a:spLocks noGrp="1"/>
          </p:cNvSpPr>
          <p:nvPr>
            <p:ph idx="1"/>
          </p:nvPr>
        </p:nvSpPr>
        <p:spPr>
          <a:xfrm>
            <a:off x="609598" y="1752600"/>
            <a:ext cx="7772401" cy="4800600"/>
          </a:xfrm>
        </p:spPr>
        <p:txBody>
          <a:bodyPr/>
          <a:lstStyle/>
          <a:p>
            <a:r>
              <a:rPr lang="en-US" dirty="0" smtClean="0"/>
              <a:t>Apply for a secure credit card</a:t>
            </a:r>
          </a:p>
          <a:p>
            <a:pPr lvl="1"/>
            <a:r>
              <a:rPr lang="en-US" dirty="0" smtClean="0"/>
              <a:t>Backed by a cash deposit you make up front; the deposit amount is the amount of your credit limit</a:t>
            </a:r>
          </a:p>
          <a:p>
            <a:pPr lvl="1"/>
            <a:r>
              <a:rPr lang="en-US" dirty="0" smtClean="0"/>
              <a:t>Use the card to buy things, make payment before due date each month</a:t>
            </a:r>
          </a:p>
          <a:p>
            <a:r>
              <a:rPr lang="en-US" dirty="0" smtClean="0"/>
              <a:t>Apply for a credit-builder loan</a:t>
            </a:r>
          </a:p>
          <a:p>
            <a:pPr lvl="1"/>
            <a:r>
              <a:rPr lang="en-US" dirty="0" smtClean="0"/>
              <a:t>Forced savings program</a:t>
            </a:r>
          </a:p>
          <a:p>
            <a:pPr lvl="1"/>
            <a:r>
              <a:rPr lang="en-US" dirty="0" smtClean="0"/>
              <a:t>Money borrowed is held by the lender and not released until loan is repaid</a:t>
            </a:r>
          </a:p>
          <a:p>
            <a:r>
              <a:rPr lang="en-US" dirty="0" smtClean="0"/>
              <a:t>Get a co-signer</a:t>
            </a:r>
          </a:p>
          <a:p>
            <a:pPr lvl="1"/>
            <a:r>
              <a:rPr lang="en-US" dirty="0" smtClean="0"/>
              <a:t>Parent or other trusted individual who will help back you while you build credit</a:t>
            </a:r>
          </a:p>
          <a:p>
            <a:r>
              <a:rPr lang="en-US" dirty="0" smtClean="0"/>
              <a:t>Become authorized user on someone else’s credit card</a:t>
            </a:r>
          </a:p>
          <a:p>
            <a:r>
              <a:rPr lang="en-US" dirty="0" smtClean="0"/>
              <a:t>Get credit for the rent you pay</a:t>
            </a:r>
          </a:p>
          <a:p>
            <a:pPr lvl="1"/>
            <a:r>
              <a:rPr lang="en-US" dirty="0" smtClean="0"/>
              <a:t>Use a rent-reporting service to put history on your credit report</a:t>
            </a:r>
          </a:p>
          <a:p>
            <a:pPr lvl="1"/>
            <a:endParaRPr lang="en-US" dirty="0"/>
          </a:p>
        </p:txBody>
      </p:sp>
    </p:spTree>
    <p:extLst>
      <p:ext uri="{BB962C8B-B14F-4D97-AF65-F5344CB8AC3E}">
        <p14:creationId xmlns:p14="http://schemas.microsoft.com/office/powerpoint/2010/main" val="10240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153401" cy="838200"/>
          </a:xfrm>
        </p:spPr>
        <p:txBody>
          <a:bodyPr>
            <a:normAutofit/>
          </a:bodyPr>
          <a:lstStyle/>
          <a:p>
            <a:r>
              <a:rPr lang="en-US" dirty="0" smtClean="0"/>
              <a:t>Build Your Score with Good Habits</a:t>
            </a:r>
            <a:endParaRPr lang="en-US" dirty="0"/>
          </a:p>
        </p:txBody>
      </p:sp>
      <p:sp>
        <p:nvSpPr>
          <p:cNvPr id="3" name="Content Placeholder 2"/>
          <p:cNvSpPr>
            <a:spLocks noGrp="1"/>
          </p:cNvSpPr>
          <p:nvPr>
            <p:ph idx="1"/>
          </p:nvPr>
        </p:nvSpPr>
        <p:spPr/>
        <p:txBody>
          <a:bodyPr/>
          <a:lstStyle/>
          <a:p>
            <a:r>
              <a:rPr lang="en-US" dirty="0" smtClean="0"/>
              <a:t>Make all payments on time for all bills</a:t>
            </a:r>
          </a:p>
          <a:p>
            <a:r>
              <a:rPr lang="en-US" dirty="0" smtClean="0"/>
              <a:t>Keep credit card debt low</a:t>
            </a:r>
          </a:p>
          <a:p>
            <a:pPr lvl="1"/>
            <a:r>
              <a:rPr lang="en-US" dirty="0" smtClean="0"/>
              <a:t>Pay balance in full each month if possible; do not let debt balance exceed 30% of your credit limit</a:t>
            </a:r>
          </a:p>
          <a:p>
            <a:r>
              <a:rPr lang="en-US" dirty="0" smtClean="0"/>
              <a:t>Don’t open too many new accounts at once</a:t>
            </a:r>
          </a:p>
          <a:p>
            <a:r>
              <a:rPr lang="en-US" dirty="0" smtClean="0"/>
              <a:t>Keep accounts open as long as possible</a:t>
            </a:r>
          </a:p>
          <a:p>
            <a:r>
              <a:rPr lang="en-US" dirty="0" smtClean="0"/>
              <a:t>Check credit reports annually for errors and discrepancies</a:t>
            </a:r>
            <a:endParaRPr lang="en-US" dirty="0"/>
          </a:p>
        </p:txBody>
      </p:sp>
      <p:pic>
        <p:nvPicPr>
          <p:cNvPr id="4" name="Picture 3"/>
          <p:cNvPicPr>
            <a:picLocks noChangeAspect="1"/>
          </p:cNvPicPr>
          <p:nvPr/>
        </p:nvPicPr>
        <p:blipFill>
          <a:blip r:embed="rId3"/>
          <a:stretch>
            <a:fillRect/>
          </a:stretch>
        </p:blipFill>
        <p:spPr>
          <a:xfrm>
            <a:off x="0" y="4724400"/>
            <a:ext cx="9144000" cy="2133600"/>
          </a:xfrm>
          <a:prstGeom prst="rect">
            <a:avLst/>
          </a:prstGeom>
        </p:spPr>
      </p:pic>
    </p:spTree>
    <p:extLst>
      <p:ext uri="{BB962C8B-B14F-4D97-AF65-F5344CB8AC3E}">
        <p14:creationId xmlns:p14="http://schemas.microsoft.com/office/powerpoint/2010/main" val="72342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2400"/>
            <a:ext cx="6629400" cy="6650878"/>
          </a:xfrm>
          <a:prstGeom prst="rect">
            <a:avLst/>
          </a:prstGeom>
        </p:spPr>
      </p:pic>
    </p:spTree>
    <p:extLst>
      <p:ext uri="{BB962C8B-B14F-4D97-AF65-F5344CB8AC3E}">
        <p14:creationId xmlns:p14="http://schemas.microsoft.com/office/powerpoint/2010/main" val="288429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Good Debt?</a:t>
            </a:r>
            <a:endParaRPr lang="en-US" dirty="0"/>
          </a:p>
        </p:txBody>
      </p:sp>
      <p:sp>
        <p:nvSpPr>
          <p:cNvPr id="3" name="Content Placeholder 2"/>
          <p:cNvSpPr>
            <a:spLocks noGrp="1"/>
          </p:cNvSpPr>
          <p:nvPr>
            <p:ph idx="1"/>
          </p:nvPr>
        </p:nvSpPr>
        <p:spPr>
          <a:xfrm>
            <a:off x="609598" y="1752600"/>
            <a:ext cx="7772401" cy="4800600"/>
          </a:xfrm>
        </p:spPr>
        <p:txBody>
          <a:bodyPr>
            <a:normAutofit/>
          </a:bodyPr>
          <a:lstStyle/>
          <a:p>
            <a:r>
              <a:rPr lang="en-US" dirty="0" smtClean="0"/>
              <a:t>Good debt is that which increases net worth and/or helps generate value</a:t>
            </a:r>
          </a:p>
          <a:p>
            <a:r>
              <a:rPr lang="en-US" dirty="0" smtClean="0"/>
              <a:t>Allows you to manage your finances more effectively, leverage wealth, and to buy things you need, handle unforeseen emergencies</a:t>
            </a:r>
          </a:p>
          <a:p>
            <a:r>
              <a:rPr lang="en-US" dirty="0" smtClean="0"/>
              <a:t>Examples:</a:t>
            </a:r>
          </a:p>
          <a:p>
            <a:pPr lvl="1"/>
            <a:r>
              <a:rPr lang="en-US" dirty="0" smtClean="0"/>
              <a:t>Real estate</a:t>
            </a:r>
          </a:p>
          <a:p>
            <a:pPr lvl="1"/>
            <a:r>
              <a:rPr lang="en-US" dirty="0" smtClean="0"/>
              <a:t>Borrowing but saving time and money</a:t>
            </a:r>
          </a:p>
          <a:p>
            <a:pPr lvl="1"/>
            <a:r>
              <a:rPr lang="en-US" dirty="0" smtClean="0"/>
              <a:t>Investing to increase future earnings (EDUCATION)</a:t>
            </a:r>
          </a:p>
          <a:p>
            <a:pPr lvl="1"/>
            <a:r>
              <a:rPr lang="en-US" dirty="0" smtClean="0"/>
              <a:t>Entrepreneurial endeavors</a:t>
            </a:r>
          </a:p>
          <a:p>
            <a:r>
              <a:rPr lang="en-US" dirty="0" smtClean="0"/>
              <a:t>Even “Good debt” can have negative aspects</a:t>
            </a:r>
          </a:p>
          <a:p>
            <a:pPr lvl="1"/>
            <a:r>
              <a:rPr lang="en-US" dirty="0" smtClean="0"/>
              <a:t>High interest rates</a:t>
            </a:r>
          </a:p>
          <a:p>
            <a:pPr lvl="1"/>
            <a:r>
              <a:rPr lang="en-US" dirty="0" smtClean="0"/>
              <a:t>Not taking advantage of tax breaks</a:t>
            </a:r>
          </a:p>
          <a:p>
            <a:pPr lvl="1"/>
            <a:r>
              <a:rPr lang="en-US" dirty="0" smtClean="0"/>
              <a:t>Too much debt, or debt held too long</a:t>
            </a:r>
          </a:p>
        </p:txBody>
      </p:sp>
    </p:spTree>
    <p:extLst>
      <p:ext uri="{BB962C8B-B14F-4D97-AF65-F5344CB8AC3E}">
        <p14:creationId xmlns:p14="http://schemas.microsoft.com/office/powerpoint/2010/main" val="308460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Bad Debt?</a:t>
            </a:r>
            <a:endParaRPr lang="en-US" dirty="0"/>
          </a:p>
        </p:txBody>
      </p:sp>
      <p:sp>
        <p:nvSpPr>
          <p:cNvPr id="3" name="Content Placeholder 2"/>
          <p:cNvSpPr>
            <a:spLocks noGrp="1"/>
          </p:cNvSpPr>
          <p:nvPr>
            <p:ph idx="1"/>
          </p:nvPr>
        </p:nvSpPr>
        <p:spPr>
          <a:xfrm>
            <a:off x="609598" y="1728216"/>
            <a:ext cx="7772401" cy="4288763"/>
          </a:xfrm>
        </p:spPr>
        <p:txBody>
          <a:bodyPr/>
          <a:lstStyle/>
          <a:p>
            <a:r>
              <a:rPr lang="en-US" dirty="0" smtClean="0"/>
              <a:t>Does not increase wealth</a:t>
            </a:r>
          </a:p>
          <a:p>
            <a:r>
              <a:rPr lang="en-US" dirty="0" smtClean="0"/>
              <a:t>Is used to purchase goods or services that have no lasting value</a:t>
            </a:r>
          </a:p>
          <a:p>
            <a:r>
              <a:rPr lang="en-US" dirty="0" smtClean="0"/>
              <a:t>Potential high interest rate</a:t>
            </a:r>
          </a:p>
          <a:p>
            <a:r>
              <a:rPr lang="en-US" dirty="0" smtClean="0"/>
              <a:t>Examples of “bad debt”</a:t>
            </a:r>
          </a:p>
          <a:p>
            <a:pPr lvl="1"/>
            <a:r>
              <a:rPr lang="en-US" dirty="0" smtClean="0"/>
              <a:t>Car loans with unfavorable loan terms</a:t>
            </a:r>
          </a:p>
          <a:p>
            <a:pPr lvl="1"/>
            <a:r>
              <a:rPr lang="en-US" dirty="0" smtClean="0"/>
              <a:t>Credit card debt</a:t>
            </a:r>
          </a:p>
          <a:p>
            <a:pPr lvl="1"/>
            <a:r>
              <a:rPr lang="en-US" dirty="0" smtClean="0"/>
              <a:t>Retail store credit card debt</a:t>
            </a:r>
            <a:endParaRPr lang="en-US" dirty="0"/>
          </a:p>
        </p:txBody>
      </p:sp>
      <p:pic>
        <p:nvPicPr>
          <p:cNvPr id="4" name="Picture 3"/>
          <p:cNvPicPr>
            <a:picLocks noChangeAspect="1"/>
          </p:cNvPicPr>
          <p:nvPr/>
        </p:nvPicPr>
        <p:blipFill>
          <a:blip r:embed="rId3"/>
          <a:stretch>
            <a:fillRect/>
          </a:stretch>
        </p:blipFill>
        <p:spPr>
          <a:xfrm>
            <a:off x="4533021" y="4419600"/>
            <a:ext cx="4610979" cy="2438400"/>
          </a:xfrm>
          <a:prstGeom prst="rect">
            <a:avLst/>
          </a:prstGeom>
        </p:spPr>
      </p:pic>
    </p:spTree>
    <p:extLst>
      <p:ext uri="{BB962C8B-B14F-4D97-AF65-F5344CB8AC3E}">
        <p14:creationId xmlns:p14="http://schemas.microsoft.com/office/powerpoint/2010/main" val="155740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Debt?</a:t>
            </a:r>
            <a:endParaRPr lang="en-US" dirty="0"/>
          </a:p>
        </p:txBody>
      </p:sp>
      <p:sp>
        <p:nvSpPr>
          <p:cNvPr id="3" name="Content Placeholder 2"/>
          <p:cNvSpPr>
            <a:spLocks noGrp="1"/>
          </p:cNvSpPr>
          <p:nvPr>
            <p:ph idx="1"/>
          </p:nvPr>
        </p:nvSpPr>
        <p:spPr/>
        <p:txBody>
          <a:bodyPr/>
          <a:lstStyle/>
          <a:p>
            <a:r>
              <a:rPr lang="en-US" dirty="0" smtClean="0"/>
              <a:t>Debt to Income Ratio</a:t>
            </a:r>
          </a:p>
          <a:p>
            <a:pPr lvl="1"/>
            <a:r>
              <a:rPr lang="en-US" dirty="0" smtClean="0"/>
              <a:t>40% high</a:t>
            </a:r>
          </a:p>
          <a:p>
            <a:pPr lvl="1"/>
            <a:r>
              <a:rPr lang="en-US" dirty="0" smtClean="0"/>
              <a:t>36% acceptable</a:t>
            </a:r>
          </a:p>
          <a:p>
            <a:pPr lvl="1"/>
            <a:r>
              <a:rPr lang="en-US" dirty="0" smtClean="0"/>
              <a:t>&lt;30% best</a:t>
            </a:r>
          </a:p>
          <a:p>
            <a:r>
              <a:rPr lang="en-US" dirty="0" smtClean="0"/>
              <a:t>Debt-heavy warning signs</a:t>
            </a:r>
          </a:p>
          <a:p>
            <a:pPr lvl="1"/>
            <a:r>
              <a:rPr lang="en-US" dirty="0" smtClean="0"/>
              <a:t>Spending more than you earn</a:t>
            </a:r>
          </a:p>
          <a:p>
            <a:pPr lvl="1"/>
            <a:r>
              <a:rPr lang="en-US" dirty="0" smtClean="0"/>
              <a:t>Skipping payments on some bills to pay others</a:t>
            </a:r>
          </a:p>
          <a:p>
            <a:pPr lvl="1"/>
            <a:r>
              <a:rPr lang="en-US" dirty="0" smtClean="0"/>
              <a:t>Paying minimum credit card payment</a:t>
            </a:r>
          </a:p>
          <a:p>
            <a:pPr lvl="1"/>
            <a:r>
              <a:rPr lang="en-US" dirty="0" smtClean="0"/>
              <a:t>Being maxed out on your credit cards</a:t>
            </a:r>
          </a:p>
          <a:p>
            <a:pPr lvl="1"/>
            <a:r>
              <a:rPr lang="en-US" dirty="0" smtClean="0"/>
              <a:t>Receiving late notices</a:t>
            </a:r>
            <a:endParaRPr lang="en-US" dirty="0"/>
          </a:p>
        </p:txBody>
      </p:sp>
      <p:sp>
        <p:nvSpPr>
          <p:cNvPr id="4" name="Oval 3"/>
          <p:cNvSpPr/>
          <p:nvPr/>
        </p:nvSpPr>
        <p:spPr>
          <a:xfrm>
            <a:off x="5791200" y="1295400"/>
            <a:ext cx="1066800" cy="1066800"/>
          </a:xfrm>
          <a:prstGeom prst="ellipse">
            <a:avLst/>
          </a:prstGeom>
          <a:solidFill>
            <a:srgbClr val="00502F"/>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Oval 6"/>
          <p:cNvSpPr/>
          <p:nvPr/>
        </p:nvSpPr>
        <p:spPr>
          <a:xfrm>
            <a:off x="5791200" y="3200400"/>
            <a:ext cx="1066800" cy="10668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96200" y="2057400"/>
            <a:ext cx="1371599" cy="1295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vision 4"/>
          <p:cNvSpPr/>
          <p:nvPr/>
        </p:nvSpPr>
        <p:spPr>
          <a:xfrm>
            <a:off x="5867400" y="2438400"/>
            <a:ext cx="990600" cy="685800"/>
          </a:xfrm>
          <a:prstGeom prst="mathDivid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Equal 5"/>
          <p:cNvSpPr/>
          <p:nvPr/>
        </p:nvSpPr>
        <p:spPr>
          <a:xfrm>
            <a:off x="7086600" y="2590799"/>
            <a:ext cx="533399" cy="394829"/>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867399" y="1453848"/>
            <a:ext cx="990601" cy="738664"/>
          </a:xfrm>
          <a:prstGeom prst="rect">
            <a:avLst/>
          </a:prstGeom>
          <a:noFill/>
        </p:spPr>
        <p:txBody>
          <a:bodyPr wrap="square" rtlCol="0">
            <a:spAutoFit/>
          </a:bodyPr>
          <a:lstStyle/>
          <a:p>
            <a:pPr algn="ctr"/>
            <a:r>
              <a:rPr lang="en-US" sz="1400" dirty="0" smtClean="0">
                <a:solidFill>
                  <a:schemeClr val="bg1"/>
                </a:solidFill>
              </a:rPr>
              <a:t>Monthly Debt</a:t>
            </a:r>
          </a:p>
          <a:p>
            <a:pPr algn="ctr"/>
            <a:r>
              <a:rPr lang="en-US" sz="1400" dirty="0" smtClean="0">
                <a:solidFill>
                  <a:schemeClr val="bg1"/>
                </a:solidFill>
              </a:rPr>
              <a:t>Payment</a:t>
            </a:r>
            <a:endParaRPr lang="en-US" sz="1400" dirty="0">
              <a:solidFill>
                <a:schemeClr val="bg1"/>
              </a:solidFill>
            </a:endParaRPr>
          </a:p>
        </p:txBody>
      </p:sp>
      <p:sp>
        <p:nvSpPr>
          <p:cNvPr id="12" name="TextBox 11"/>
          <p:cNvSpPr txBox="1"/>
          <p:nvPr/>
        </p:nvSpPr>
        <p:spPr>
          <a:xfrm>
            <a:off x="5829299" y="3376136"/>
            <a:ext cx="990601" cy="738664"/>
          </a:xfrm>
          <a:prstGeom prst="rect">
            <a:avLst/>
          </a:prstGeom>
          <a:noFill/>
        </p:spPr>
        <p:txBody>
          <a:bodyPr wrap="square" rtlCol="0">
            <a:spAutoFit/>
          </a:bodyPr>
          <a:lstStyle/>
          <a:p>
            <a:pPr algn="ctr"/>
            <a:r>
              <a:rPr lang="en-US" sz="1400" dirty="0" smtClean="0">
                <a:solidFill>
                  <a:schemeClr val="bg1"/>
                </a:solidFill>
              </a:rPr>
              <a:t>Gross Monthly Income</a:t>
            </a:r>
            <a:endParaRPr lang="en-US" sz="1400" dirty="0">
              <a:solidFill>
                <a:schemeClr val="bg1"/>
              </a:solidFill>
            </a:endParaRPr>
          </a:p>
        </p:txBody>
      </p:sp>
      <p:sp>
        <p:nvSpPr>
          <p:cNvPr id="13" name="TextBox 12"/>
          <p:cNvSpPr txBox="1"/>
          <p:nvPr/>
        </p:nvSpPr>
        <p:spPr>
          <a:xfrm>
            <a:off x="7886698" y="2335768"/>
            <a:ext cx="990601" cy="738664"/>
          </a:xfrm>
          <a:prstGeom prst="rect">
            <a:avLst/>
          </a:prstGeom>
          <a:noFill/>
        </p:spPr>
        <p:txBody>
          <a:bodyPr wrap="square" rtlCol="0">
            <a:spAutoFit/>
          </a:bodyPr>
          <a:lstStyle/>
          <a:p>
            <a:pPr algn="ctr"/>
            <a:r>
              <a:rPr lang="en-US" sz="1400" dirty="0" smtClean="0">
                <a:solidFill>
                  <a:schemeClr val="bg1"/>
                </a:solidFill>
              </a:rPr>
              <a:t>Debt to Income Ratio</a:t>
            </a:r>
            <a:endParaRPr lang="en-US" sz="1400" dirty="0">
              <a:solidFill>
                <a:schemeClr val="bg1"/>
              </a:solidFill>
            </a:endParaRPr>
          </a:p>
        </p:txBody>
      </p:sp>
    </p:spTree>
    <p:extLst>
      <p:ext uri="{BB962C8B-B14F-4D97-AF65-F5344CB8AC3E}">
        <p14:creationId xmlns:p14="http://schemas.microsoft.com/office/powerpoint/2010/main" val="99618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&amp; Minimize Debt</a:t>
            </a:r>
            <a:endParaRPr lang="en-US" dirty="0"/>
          </a:p>
        </p:txBody>
      </p:sp>
      <p:sp>
        <p:nvSpPr>
          <p:cNvPr id="3" name="Content Placeholder 2"/>
          <p:cNvSpPr>
            <a:spLocks noGrp="1"/>
          </p:cNvSpPr>
          <p:nvPr>
            <p:ph idx="1"/>
          </p:nvPr>
        </p:nvSpPr>
        <p:spPr/>
        <p:txBody>
          <a:bodyPr/>
          <a:lstStyle/>
          <a:p>
            <a:r>
              <a:rPr lang="en-US" dirty="0" smtClean="0"/>
              <a:t>Create and follow a realistic budget </a:t>
            </a:r>
          </a:p>
          <a:p>
            <a:r>
              <a:rPr lang="en-US" dirty="0" smtClean="0"/>
              <a:t>Have a debt repayment plan</a:t>
            </a:r>
          </a:p>
          <a:p>
            <a:pPr lvl="1"/>
            <a:r>
              <a:rPr lang="en-US" dirty="0" smtClean="0"/>
              <a:t>Pay highest interest rates first or smaller debts first</a:t>
            </a:r>
          </a:p>
          <a:p>
            <a:pPr lvl="1"/>
            <a:r>
              <a:rPr lang="en-US" dirty="0" smtClean="0"/>
              <a:t>Be consistent</a:t>
            </a:r>
          </a:p>
          <a:p>
            <a:pPr lvl="1"/>
            <a:r>
              <a:rPr lang="en-US" dirty="0" smtClean="0"/>
              <a:t>Adjust your lifestyle</a:t>
            </a:r>
          </a:p>
          <a:p>
            <a:pPr lvl="1"/>
            <a:r>
              <a:rPr lang="en-US" dirty="0" smtClean="0"/>
              <a:t>Get a higher paying job or 2</a:t>
            </a:r>
            <a:r>
              <a:rPr lang="en-US" baseline="30000" dirty="0" smtClean="0"/>
              <a:t>nd</a:t>
            </a:r>
            <a:r>
              <a:rPr lang="en-US" dirty="0" smtClean="0"/>
              <a:t> job to increase income</a:t>
            </a:r>
          </a:p>
          <a:p>
            <a:pPr lvl="1"/>
            <a:r>
              <a:rPr lang="en-US" dirty="0" smtClean="0"/>
              <a:t>Start saving 15% of income</a:t>
            </a:r>
          </a:p>
          <a:p>
            <a:pPr lvl="1"/>
            <a:r>
              <a:rPr lang="en-US" dirty="0" smtClean="0"/>
              <a:t>Talk to creditors directly </a:t>
            </a:r>
          </a:p>
          <a:p>
            <a:r>
              <a:rPr lang="en-US" dirty="0" smtClean="0"/>
              <a:t>Goal = Minimize debt and manage cash flow</a:t>
            </a:r>
            <a:endParaRPr lang="en-US" dirty="0"/>
          </a:p>
        </p:txBody>
      </p:sp>
    </p:spTree>
    <p:extLst>
      <p:ext uri="{BB962C8B-B14F-4D97-AF65-F5344CB8AC3E}">
        <p14:creationId xmlns:p14="http://schemas.microsoft.com/office/powerpoint/2010/main" val="405828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Custom 6">
      <a:dk1>
        <a:sysClr val="windowText" lastClr="000000"/>
      </a:dk1>
      <a:lt1>
        <a:sysClr val="window" lastClr="FFFFFF"/>
      </a:lt1>
      <a:dk2>
        <a:srgbClr val="2C3C43"/>
      </a:dk2>
      <a:lt2>
        <a:srgbClr val="EBEBEB"/>
      </a:lt2>
      <a:accent1>
        <a:srgbClr val="00502F"/>
      </a:accent1>
      <a:accent2>
        <a:srgbClr val="00502F"/>
      </a:accent2>
      <a:accent3>
        <a:srgbClr val="92D050"/>
      </a:accent3>
      <a:accent4>
        <a:srgbClr val="E76618"/>
      </a:accent4>
      <a:accent5>
        <a:srgbClr val="C42F1A"/>
      </a:accent5>
      <a:accent6>
        <a:srgbClr val="918655"/>
      </a:accent6>
      <a:hlink>
        <a:srgbClr val="4110F6"/>
      </a:hlink>
      <a:folHlink>
        <a:srgbClr val="B9D181"/>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1873</TotalTime>
  <Words>1681</Words>
  <Application>Microsoft Office PowerPoint</Application>
  <PresentationFormat>On-screen Show (4:3)</PresentationFormat>
  <Paragraphs>162</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Cambria</vt:lpstr>
      <vt:lpstr>Courier New</vt:lpstr>
      <vt:lpstr>Wingdings</vt:lpstr>
      <vt:lpstr>Wingdings 3</vt:lpstr>
      <vt:lpstr>Facet</vt:lpstr>
      <vt:lpstr>Good vs. Bad Debt</vt:lpstr>
      <vt:lpstr>Topics of Discussion</vt:lpstr>
      <vt:lpstr>Building Credit</vt:lpstr>
      <vt:lpstr>Build Your Score with Good Habits</vt:lpstr>
      <vt:lpstr>PowerPoint Presentation</vt:lpstr>
      <vt:lpstr>What is Good Debt?</vt:lpstr>
      <vt:lpstr>What is Bad Debt?</vt:lpstr>
      <vt:lpstr>Too Much Debt?</vt:lpstr>
      <vt:lpstr>Manage &amp; Minimize Debt</vt:lpstr>
      <vt:lpstr>Managing Student Loan Debt</vt:lpstr>
      <vt:lpstr>Budgeting Basics</vt:lpstr>
      <vt:lpstr>Questions? Comments? Experiences?</vt:lpstr>
      <vt:lpstr>PowerPoint Presentation</vt:lpstr>
    </vt:vector>
  </TitlesOfParts>
  <Company>HCData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Investing</dc:title>
  <dc:creator>Silence</dc:creator>
  <cp:lastModifiedBy>Susie</cp:lastModifiedBy>
  <cp:revision>185</cp:revision>
  <cp:lastPrinted>2012-06-05T19:24:10Z</cp:lastPrinted>
  <dcterms:created xsi:type="dcterms:W3CDTF">2006-01-29T19:02:11Z</dcterms:created>
  <dcterms:modified xsi:type="dcterms:W3CDTF">2016-10-04T13:48:52Z</dcterms:modified>
</cp:coreProperties>
</file>