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28" r:id="rId1"/>
  </p:sldMasterIdLst>
  <p:notesMasterIdLst>
    <p:notesMasterId r:id="rId45"/>
  </p:notesMasterIdLst>
  <p:handoutMasterIdLst>
    <p:handoutMasterId r:id="rId46"/>
  </p:handoutMasterIdLst>
  <p:sldIdLst>
    <p:sldId id="273" r:id="rId2"/>
    <p:sldId id="361" r:id="rId3"/>
    <p:sldId id="373" r:id="rId4"/>
    <p:sldId id="274" r:id="rId5"/>
    <p:sldId id="332" r:id="rId6"/>
    <p:sldId id="329" r:id="rId7"/>
    <p:sldId id="304" r:id="rId8"/>
    <p:sldId id="279" r:id="rId9"/>
    <p:sldId id="365" r:id="rId10"/>
    <p:sldId id="284" r:id="rId11"/>
    <p:sldId id="326" r:id="rId12"/>
    <p:sldId id="281" r:id="rId13"/>
    <p:sldId id="402" r:id="rId14"/>
    <p:sldId id="404" r:id="rId15"/>
    <p:sldId id="403" r:id="rId16"/>
    <p:sldId id="405" r:id="rId17"/>
    <p:sldId id="370" r:id="rId18"/>
    <p:sldId id="399" r:id="rId19"/>
    <p:sldId id="400" r:id="rId20"/>
    <p:sldId id="324" r:id="rId21"/>
    <p:sldId id="325" r:id="rId22"/>
    <p:sldId id="379" r:id="rId23"/>
    <p:sldId id="381" r:id="rId24"/>
    <p:sldId id="322" r:id="rId25"/>
    <p:sldId id="323" r:id="rId26"/>
    <p:sldId id="286" r:id="rId27"/>
    <p:sldId id="339" r:id="rId28"/>
    <p:sldId id="288" r:id="rId29"/>
    <p:sldId id="368" r:id="rId30"/>
    <p:sldId id="351" r:id="rId31"/>
    <p:sldId id="352" r:id="rId32"/>
    <p:sldId id="374" r:id="rId33"/>
    <p:sldId id="354" r:id="rId34"/>
    <p:sldId id="355" r:id="rId35"/>
    <p:sldId id="357" r:id="rId36"/>
    <p:sldId id="331" r:id="rId37"/>
    <p:sldId id="393" r:id="rId38"/>
    <p:sldId id="398" r:id="rId39"/>
    <p:sldId id="394" r:id="rId40"/>
    <p:sldId id="397" r:id="rId41"/>
    <p:sldId id="401" r:id="rId42"/>
    <p:sldId id="391" r:id="rId43"/>
    <p:sldId id="347" r:id="rId44"/>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9" autoAdjust="0"/>
    <p:restoredTop sz="97336" autoAdjust="0"/>
  </p:normalViewPr>
  <p:slideViewPr>
    <p:cSldViewPr>
      <p:cViewPr varScale="1">
        <p:scale>
          <a:sx n="78" d="100"/>
          <a:sy n="78" d="100"/>
        </p:scale>
        <p:origin x="1574" y="72"/>
      </p:cViewPr>
      <p:guideLst>
        <p:guide orient="horz" pos="2160"/>
        <p:guide pos="2880"/>
      </p:guideLst>
    </p:cSldViewPr>
  </p:slideViewPr>
  <p:outlineViewPr>
    <p:cViewPr>
      <p:scale>
        <a:sx n="33" d="100"/>
        <a:sy n="33" d="100"/>
      </p:scale>
      <p:origin x="0" y="1688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rAngAx val="0"/>
      <c:perspective val="60"/>
    </c:view3D>
    <c:floor>
      <c:thickness val="0"/>
    </c:floor>
    <c:sideWall>
      <c:thickness val="0"/>
    </c:sideWall>
    <c:backWall>
      <c:thickness val="0"/>
    </c:backWall>
    <c:plotArea>
      <c:layout/>
      <c:bar3DChart>
        <c:barDir val="col"/>
        <c:grouping val="clustered"/>
        <c:varyColors val="0"/>
        <c:ser>
          <c:idx val="0"/>
          <c:order val="0"/>
          <c:tx>
            <c:strRef>
              <c:f>Sheet1!$B$1</c:f>
              <c:strCache>
                <c:ptCount val="1"/>
                <c:pt idx="0">
                  <c:v>2015</c:v>
                </c:pt>
              </c:strCache>
            </c:strRef>
          </c:tx>
          <c:invertIfNegative val="0"/>
          <c:cat>
            <c:strRef>
              <c:f>Sheet1!$A$2</c:f>
              <c:strCache>
                <c:ptCount val="1"/>
                <c:pt idx="0">
                  <c:v>H-1B Petition Filings Past 3 Fiscal Years</c:v>
                </c:pt>
              </c:strCache>
            </c:strRef>
          </c:cat>
          <c:val>
            <c:numRef>
              <c:f>Sheet1!$B$2</c:f>
              <c:numCache>
                <c:formatCode>General</c:formatCode>
                <c:ptCount val="1"/>
                <c:pt idx="0">
                  <c:v>172000</c:v>
                </c:pt>
              </c:numCache>
            </c:numRef>
          </c:val>
          <c:extLst>
            <c:ext xmlns:c16="http://schemas.microsoft.com/office/drawing/2014/chart" uri="{C3380CC4-5D6E-409C-BE32-E72D297353CC}">
              <c16:uniqueId val="{00000000-5CA8-405B-BDAC-1297FBA33627}"/>
            </c:ext>
          </c:extLst>
        </c:ser>
        <c:ser>
          <c:idx val="1"/>
          <c:order val="1"/>
          <c:tx>
            <c:strRef>
              <c:f>Sheet1!$C$1</c:f>
              <c:strCache>
                <c:ptCount val="1"/>
                <c:pt idx="0">
                  <c:v>2016</c:v>
                </c:pt>
              </c:strCache>
            </c:strRef>
          </c:tx>
          <c:spPr>
            <a:solidFill>
              <a:srgbClr val="FFFF00"/>
            </a:solidFill>
          </c:spPr>
          <c:invertIfNegative val="0"/>
          <c:cat>
            <c:strRef>
              <c:f>Sheet1!$A$2</c:f>
              <c:strCache>
                <c:ptCount val="1"/>
                <c:pt idx="0">
                  <c:v>H-1B Petition Filings Past 3 Fiscal Years</c:v>
                </c:pt>
              </c:strCache>
            </c:strRef>
          </c:cat>
          <c:val>
            <c:numRef>
              <c:f>Sheet1!$C$2</c:f>
              <c:numCache>
                <c:formatCode>General</c:formatCode>
                <c:ptCount val="1"/>
                <c:pt idx="0">
                  <c:v>233000</c:v>
                </c:pt>
              </c:numCache>
            </c:numRef>
          </c:val>
          <c:extLst>
            <c:ext xmlns:c16="http://schemas.microsoft.com/office/drawing/2014/chart" uri="{C3380CC4-5D6E-409C-BE32-E72D297353CC}">
              <c16:uniqueId val="{00000001-5CA8-405B-BDAC-1297FBA33627}"/>
            </c:ext>
          </c:extLst>
        </c:ser>
        <c:ser>
          <c:idx val="2"/>
          <c:order val="2"/>
          <c:tx>
            <c:strRef>
              <c:f>Sheet1!$D$1</c:f>
              <c:strCache>
                <c:ptCount val="1"/>
                <c:pt idx="0">
                  <c:v>2017</c:v>
                </c:pt>
              </c:strCache>
            </c:strRef>
          </c:tx>
          <c:spPr>
            <a:solidFill>
              <a:schemeClr val="tx2">
                <a:lumMod val="20000"/>
                <a:lumOff val="80000"/>
              </a:schemeClr>
            </a:solidFill>
          </c:spPr>
          <c:invertIfNegative val="0"/>
          <c:cat>
            <c:strRef>
              <c:f>Sheet1!$A$2</c:f>
              <c:strCache>
                <c:ptCount val="1"/>
                <c:pt idx="0">
                  <c:v>H-1B Petition Filings Past 3 Fiscal Years</c:v>
                </c:pt>
              </c:strCache>
            </c:strRef>
          </c:cat>
          <c:val>
            <c:numRef>
              <c:f>Sheet1!$D$2</c:f>
              <c:numCache>
                <c:formatCode>General</c:formatCode>
                <c:ptCount val="1"/>
                <c:pt idx="0">
                  <c:v>233000</c:v>
                </c:pt>
              </c:numCache>
            </c:numRef>
          </c:val>
          <c:extLst>
            <c:ext xmlns:c16="http://schemas.microsoft.com/office/drawing/2014/chart" uri="{C3380CC4-5D6E-409C-BE32-E72D297353CC}">
              <c16:uniqueId val="{00000002-5CA8-405B-BDAC-1297FBA33627}"/>
            </c:ext>
          </c:extLst>
        </c:ser>
        <c:ser>
          <c:idx val="3"/>
          <c:order val="3"/>
          <c:tx>
            <c:strRef>
              <c:f>Sheet1!$E$1</c:f>
              <c:strCache>
                <c:ptCount val="1"/>
                <c:pt idx="0">
                  <c:v>2018</c:v>
                </c:pt>
              </c:strCache>
            </c:strRef>
          </c:tx>
          <c:spPr>
            <a:solidFill>
              <a:srgbClr val="00B0F0"/>
            </a:solidFill>
          </c:spPr>
          <c:invertIfNegative val="0"/>
          <c:cat>
            <c:strRef>
              <c:f>Sheet1!$A$2</c:f>
              <c:strCache>
                <c:ptCount val="1"/>
                <c:pt idx="0">
                  <c:v>H-1B Petition Filings Past 3 Fiscal Years</c:v>
                </c:pt>
              </c:strCache>
            </c:strRef>
          </c:cat>
          <c:val>
            <c:numRef>
              <c:f>Sheet1!$E$2</c:f>
              <c:numCache>
                <c:formatCode>#,##0</c:formatCode>
                <c:ptCount val="1"/>
                <c:pt idx="0">
                  <c:v>199000</c:v>
                </c:pt>
              </c:numCache>
            </c:numRef>
          </c:val>
          <c:extLst>
            <c:ext xmlns:c16="http://schemas.microsoft.com/office/drawing/2014/chart" uri="{C3380CC4-5D6E-409C-BE32-E72D297353CC}">
              <c16:uniqueId val="{00000003-5CA8-405B-BDAC-1297FBA33627}"/>
            </c:ext>
          </c:extLst>
        </c:ser>
        <c:ser>
          <c:idx val="4"/>
          <c:order val="4"/>
          <c:tx>
            <c:strRef>
              <c:f>Sheet1!$F$1</c:f>
              <c:strCache>
                <c:ptCount val="1"/>
                <c:pt idx="0">
                  <c:v>2019</c:v>
                </c:pt>
              </c:strCache>
            </c:strRef>
          </c:tx>
          <c:spPr>
            <a:solidFill>
              <a:srgbClr val="FF0000"/>
            </a:solidFill>
          </c:spPr>
          <c:invertIfNegative val="0"/>
          <c:cat>
            <c:strRef>
              <c:f>Sheet1!$A$2</c:f>
              <c:strCache>
                <c:ptCount val="1"/>
                <c:pt idx="0">
                  <c:v>H-1B Petition Filings Past 3 Fiscal Years</c:v>
                </c:pt>
              </c:strCache>
            </c:strRef>
          </c:cat>
          <c:val>
            <c:numRef>
              <c:f>Sheet1!$F$2</c:f>
              <c:numCache>
                <c:formatCode>General</c:formatCode>
                <c:ptCount val="1"/>
                <c:pt idx="0">
                  <c:v>190098</c:v>
                </c:pt>
              </c:numCache>
            </c:numRef>
          </c:val>
          <c:extLst>
            <c:ext xmlns:c16="http://schemas.microsoft.com/office/drawing/2014/chart" uri="{C3380CC4-5D6E-409C-BE32-E72D297353CC}">
              <c16:uniqueId val="{00000004-5CA8-405B-BDAC-1297FBA33627}"/>
            </c:ext>
          </c:extLst>
        </c:ser>
        <c:ser>
          <c:idx val="5"/>
          <c:order val="5"/>
          <c:tx>
            <c:strRef>
              <c:f>Sheet1!$G$1</c:f>
              <c:strCache>
                <c:ptCount val="1"/>
                <c:pt idx="0">
                  <c:v>2020</c:v>
                </c:pt>
              </c:strCache>
            </c:strRef>
          </c:tx>
          <c:invertIfNegative val="0"/>
          <c:cat>
            <c:strRef>
              <c:f>Sheet1!$A$2</c:f>
              <c:strCache>
                <c:ptCount val="1"/>
                <c:pt idx="0">
                  <c:v>H-1B Petition Filings Past 3 Fiscal Years</c:v>
                </c:pt>
              </c:strCache>
            </c:strRef>
          </c:cat>
          <c:val>
            <c:numRef>
              <c:f>Sheet1!$G$2</c:f>
              <c:numCache>
                <c:formatCode>General</c:formatCode>
                <c:ptCount val="1"/>
                <c:pt idx="0">
                  <c:v>199000</c:v>
                </c:pt>
              </c:numCache>
            </c:numRef>
          </c:val>
          <c:extLst>
            <c:ext xmlns:c16="http://schemas.microsoft.com/office/drawing/2014/chart" uri="{C3380CC4-5D6E-409C-BE32-E72D297353CC}">
              <c16:uniqueId val="{00000005-5CA8-405B-BDAC-1297FBA33627}"/>
            </c:ext>
          </c:extLst>
        </c:ser>
        <c:dLbls>
          <c:showLegendKey val="0"/>
          <c:showVal val="0"/>
          <c:showCatName val="0"/>
          <c:showSerName val="0"/>
          <c:showPercent val="0"/>
          <c:showBubbleSize val="0"/>
        </c:dLbls>
        <c:gapWidth val="150"/>
        <c:shape val="box"/>
        <c:axId val="143735424"/>
        <c:axId val="143737216"/>
        <c:axId val="0"/>
      </c:bar3DChart>
      <c:catAx>
        <c:axId val="143735424"/>
        <c:scaling>
          <c:orientation val="minMax"/>
        </c:scaling>
        <c:delete val="1"/>
        <c:axPos val="b"/>
        <c:numFmt formatCode="General" sourceLinked="1"/>
        <c:majorTickMark val="out"/>
        <c:minorTickMark val="none"/>
        <c:tickLblPos val="nextTo"/>
        <c:crossAx val="143737216"/>
        <c:crosses val="autoZero"/>
        <c:auto val="1"/>
        <c:lblAlgn val="ctr"/>
        <c:lblOffset val="100"/>
        <c:noMultiLvlLbl val="0"/>
      </c:catAx>
      <c:valAx>
        <c:axId val="143737216"/>
        <c:scaling>
          <c:orientation val="minMax"/>
        </c:scaling>
        <c:delete val="0"/>
        <c:axPos val="l"/>
        <c:majorGridlines/>
        <c:numFmt formatCode="General" sourceLinked="1"/>
        <c:majorTickMark val="out"/>
        <c:minorTickMark val="none"/>
        <c:tickLblPos val="nextTo"/>
        <c:crossAx val="14373542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93D64C-D8EE-40D3-8A56-F4188C1C8B12}"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2B5F862A-2A27-4D41-9FCD-6A70D25174C4}">
      <dgm:prSet phldrT="[Text]"/>
      <dgm:spPr/>
      <dgm:t>
        <a:bodyPr/>
        <a:lstStyle/>
        <a:p>
          <a:r>
            <a:rPr lang="en-US" dirty="0"/>
            <a:t>For profit company files H-</a:t>
          </a:r>
          <a:r>
            <a:rPr lang="en-US" dirty="0" err="1"/>
            <a:t>1B</a:t>
          </a:r>
          <a:r>
            <a:rPr lang="en-US" dirty="0"/>
            <a:t> petition</a:t>
          </a:r>
        </a:p>
      </dgm:t>
    </dgm:pt>
    <dgm:pt modelId="{9BDF726E-6AC4-4D76-B389-BF62DB0465EB}" type="parTrans" cxnId="{AB95DFD2-BEF9-42A9-A401-CA8AD06CE462}">
      <dgm:prSet/>
      <dgm:spPr/>
      <dgm:t>
        <a:bodyPr/>
        <a:lstStyle/>
        <a:p>
          <a:endParaRPr lang="en-US"/>
        </a:p>
      </dgm:t>
    </dgm:pt>
    <dgm:pt modelId="{AC154408-A266-4B20-8ADC-FBF943912FB9}" type="sibTrans" cxnId="{AB95DFD2-BEF9-42A9-A401-CA8AD06CE462}">
      <dgm:prSet/>
      <dgm:spPr/>
      <dgm:t>
        <a:bodyPr/>
        <a:lstStyle/>
        <a:p>
          <a:endParaRPr lang="en-US"/>
        </a:p>
      </dgm:t>
    </dgm:pt>
    <dgm:pt modelId="{C48009C4-ACF4-4C5C-8B4C-901C7A8E6F74}">
      <dgm:prSet phldrT="[Text]"/>
      <dgm:spPr/>
      <dgm:t>
        <a:bodyPr/>
        <a:lstStyle/>
        <a:p>
          <a:r>
            <a:rPr lang="en-US" dirty="0"/>
            <a:t>Job located at college/university campus</a:t>
          </a:r>
        </a:p>
      </dgm:t>
    </dgm:pt>
    <dgm:pt modelId="{B1597FA6-3686-4799-A8B7-118DB2E045B8}" type="parTrans" cxnId="{20F2FED0-FC26-453F-BE51-BE7928AEC0FB}">
      <dgm:prSet/>
      <dgm:spPr/>
      <dgm:t>
        <a:bodyPr/>
        <a:lstStyle/>
        <a:p>
          <a:endParaRPr lang="en-US"/>
        </a:p>
      </dgm:t>
    </dgm:pt>
    <dgm:pt modelId="{625C2E5E-D060-43D3-852A-D9A82740FB6F}" type="sibTrans" cxnId="{20F2FED0-FC26-453F-BE51-BE7928AEC0FB}">
      <dgm:prSet/>
      <dgm:spPr/>
      <dgm:t>
        <a:bodyPr/>
        <a:lstStyle/>
        <a:p>
          <a:endParaRPr lang="en-US"/>
        </a:p>
      </dgm:t>
    </dgm:pt>
    <dgm:pt modelId="{2153FD77-F054-4B88-8967-751BE4082AA5}">
      <dgm:prSet phldrT="[Text]"/>
      <dgm:spPr/>
      <dgm:t>
        <a:bodyPr/>
        <a:lstStyle/>
        <a:p>
          <a:r>
            <a:rPr lang="en-US" dirty="0"/>
            <a:t>Job Duties further College Mission</a:t>
          </a:r>
        </a:p>
      </dgm:t>
    </dgm:pt>
    <dgm:pt modelId="{35F0C49A-E01F-472F-A380-3052DACA0063}" type="parTrans" cxnId="{0073F3EF-385A-49B4-BA61-CA0460D9F4FF}">
      <dgm:prSet/>
      <dgm:spPr/>
      <dgm:t>
        <a:bodyPr/>
        <a:lstStyle/>
        <a:p>
          <a:endParaRPr lang="en-US"/>
        </a:p>
      </dgm:t>
    </dgm:pt>
    <dgm:pt modelId="{84C3E46D-D271-4456-B302-3200DBC94FD3}" type="sibTrans" cxnId="{0073F3EF-385A-49B4-BA61-CA0460D9F4FF}">
      <dgm:prSet/>
      <dgm:spPr/>
      <dgm:t>
        <a:bodyPr/>
        <a:lstStyle/>
        <a:p>
          <a:endParaRPr lang="en-US"/>
        </a:p>
      </dgm:t>
    </dgm:pt>
    <dgm:pt modelId="{7E91EB71-F15A-4BF6-84C4-BB1DF1C75EDC}" type="pres">
      <dgm:prSet presAssocID="{A593D64C-D8EE-40D3-8A56-F4188C1C8B12}" presName="Name0" presStyleCnt="0">
        <dgm:presLayoutVars>
          <dgm:chMax val="7"/>
          <dgm:resizeHandles val="exact"/>
        </dgm:presLayoutVars>
      </dgm:prSet>
      <dgm:spPr/>
    </dgm:pt>
    <dgm:pt modelId="{BB238C16-BF1E-45A8-A268-2DC982A2A065}" type="pres">
      <dgm:prSet presAssocID="{A593D64C-D8EE-40D3-8A56-F4188C1C8B12}" presName="comp1" presStyleCnt="0"/>
      <dgm:spPr/>
    </dgm:pt>
    <dgm:pt modelId="{060E0CD4-52C6-4245-BE1A-9F366F796201}" type="pres">
      <dgm:prSet presAssocID="{A593D64C-D8EE-40D3-8A56-F4188C1C8B12}" presName="circle1" presStyleLbl="node1" presStyleIdx="0" presStyleCnt="3" custLinFactNeighborX="-432" custLinFactNeighborY="756"/>
      <dgm:spPr/>
    </dgm:pt>
    <dgm:pt modelId="{8005D33D-B19F-4F6F-86D6-CE6170A56CF3}" type="pres">
      <dgm:prSet presAssocID="{A593D64C-D8EE-40D3-8A56-F4188C1C8B12}" presName="c1text" presStyleLbl="node1" presStyleIdx="0" presStyleCnt="3">
        <dgm:presLayoutVars>
          <dgm:bulletEnabled val="1"/>
        </dgm:presLayoutVars>
      </dgm:prSet>
      <dgm:spPr/>
    </dgm:pt>
    <dgm:pt modelId="{5E08D493-024C-4CBF-821F-02F6044920D7}" type="pres">
      <dgm:prSet presAssocID="{A593D64C-D8EE-40D3-8A56-F4188C1C8B12}" presName="comp2" presStyleCnt="0"/>
      <dgm:spPr/>
    </dgm:pt>
    <dgm:pt modelId="{65FFEA18-7152-45F5-BF12-5813F9C0E687}" type="pres">
      <dgm:prSet presAssocID="{A593D64C-D8EE-40D3-8A56-F4188C1C8B12}" presName="circle2" presStyleLbl="node1" presStyleIdx="1" presStyleCnt="3"/>
      <dgm:spPr/>
    </dgm:pt>
    <dgm:pt modelId="{AF98F591-03DA-4473-AA68-03C59EB5D269}" type="pres">
      <dgm:prSet presAssocID="{A593D64C-D8EE-40D3-8A56-F4188C1C8B12}" presName="c2text" presStyleLbl="node1" presStyleIdx="1" presStyleCnt="3">
        <dgm:presLayoutVars>
          <dgm:bulletEnabled val="1"/>
        </dgm:presLayoutVars>
      </dgm:prSet>
      <dgm:spPr/>
    </dgm:pt>
    <dgm:pt modelId="{59B00661-88A8-4136-AB68-DD2992682E90}" type="pres">
      <dgm:prSet presAssocID="{A593D64C-D8EE-40D3-8A56-F4188C1C8B12}" presName="comp3" presStyleCnt="0"/>
      <dgm:spPr/>
    </dgm:pt>
    <dgm:pt modelId="{7FBC4CF5-87DF-4AE3-B8C3-DB48016AFE4F}" type="pres">
      <dgm:prSet presAssocID="{A593D64C-D8EE-40D3-8A56-F4188C1C8B12}" presName="circle3" presStyleLbl="node1" presStyleIdx="2" presStyleCnt="3"/>
      <dgm:spPr/>
    </dgm:pt>
    <dgm:pt modelId="{43815E7E-96F8-4907-815B-F694F7C52800}" type="pres">
      <dgm:prSet presAssocID="{A593D64C-D8EE-40D3-8A56-F4188C1C8B12}" presName="c3text" presStyleLbl="node1" presStyleIdx="2" presStyleCnt="3">
        <dgm:presLayoutVars>
          <dgm:bulletEnabled val="1"/>
        </dgm:presLayoutVars>
      </dgm:prSet>
      <dgm:spPr/>
    </dgm:pt>
  </dgm:ptLst>
  <dgm:cxnLst>
    <dgm:cxn modelId="{0C63F714-7B80-412B-BAA8-3A63C516D73A}" type="presOf" srcId="{2B5F862A-2A27-4D41-9FCD-6A70D25174C4}" destId="{7FBC4CF5-87DF-4AE3-B8C3-DB48016AFE4F}" srcOrd="0" destOrd="0" presId="urn:microsoft.com/office/officeart/2005/8/layout/venn2"/>
    <dgm:cxn modelId="{51264F3A-211F-428C-9CDF-C23C618C0C84}" type="presOf" srcId="{C48009C4-ACF4-4C5C-8B4C-901C7A8E6F74}" destId="{060E0CD4-52C6-4245-BE1A-9F366F796201}" srcOrd="0" destOrd="0" presId="urn:microsoft.com/office/officeart/2005/8/layout/venn2"/>
    <dgm:cxn modelId="{13C44E67-42EB-49DA-ADD9-FE27B6E96997}" type="presOf" srcId="{2153FD77-F054-4B88-8967-751BE4082AA5}" destId="{65FFEA18-7152-45F5-BF12-5813F9C0E687}" srcOrd="0" destOrd="0" presId="urn:microsoft.com/office/officeart/2005/8/layout/venn2"/>
    <dgm:cxn modelId="{636447A0-183E-447E-AC7E-0F66FAC2D229}" type="presOf" srcId="{C48009C4-ACF4-4C5C-8B4C-901C7A8E6F74}" destId="{8005D33D-B19F-4F6F-86D6-CE6170A56CF3}" srcOrd="1" destOrd="0" presId="urn:microsoft.com/office/officeart/2005/8/layout/venn2"/>
    <dgm:cxn modelId="{7E1F3FA3-6FA9-4527-BDEB-8C41AB9F1868}" type="presOf" srcId="{2153FD77-F054-4B88-8967-751BE4082AA5}" destId="{AF98F591-03DA-4473-AA68-03C59EB5D269}" srcOrd="1" destOrd="0" presId="urn:microsoft.com/office/officeart/2005/8/layout/venn2"/>
    <dgm:cxn modelId="{A6DDAEC3-EA95-477B-A58B-8EDCAE79B757}" type="presOf" srcId="{2B5F862A-2A27-4D41-9FCD-6A70D25174C4}" destId="{43815E7E-96F8-4907-815B-F694F7C52800}" srcOrd="1" destOrd="0" presId="urn:microsoft.com/office/officeart/2005/8/layout/venn2"/>
    <dgm:cxn modelId="{20F2FED0-FC26-453F-BE51-BE7928AEC0FB}" srcId="{A593D64C-D8EE-40D3-8A56-F4188C1C8B12}" destId="{C48009C4-ACF4-4C5C-8B4C-901C7A8E6F74}" srcOrd="0" destOrd="0" parTransId="{B1597FA6-3686-4799-A8B7-118DB2E045B8}" sibTransId="{625C2E5E-D060-43D3-852A-D9A82740FB6F}"/>
    <dgm:cxn modelId="{AB95DFD2-BEF9-42A9-A401-CA8AD06CE462}" srcId="{A593D64C-D8EE-40D3-8A56-F4188C1C8B12}" destId="{2B5F862A-2A27-4D41-9FCD-6A70D25174C4}" srcOrd="2" destOrd="0" parTransId="{9BDF726E-6AC4-4D76-B389-BF62DB0465EB}" sibTransId="{AC154408-A266-4B20-8ADC-FBF943912FB9}"/>
    <dgm:cxn modelId="{E7057DE3-7894-4ACB-AAA3-7F0A4780BCE4}" type="presOf" srcId="{A593D64C-D8EE-40D3-8A56-F4188C1C8B12}" destId="{7E91EB71-F15A-4BF6-84C4-BB1DF1C75EDC}" srcOrd="0" destOrd="0" presId="urn:microsoft.com/office/officeart/2005/8/layout/venn2"/>
    <dgm:cxn modelId="{0073F3EF-385A-49B4-BA61-CA0460D9F4FF}" srcId="{A593D64C-D8EE-40D3-8A56-F4188C1C8B12}" destId="{2153FD77-F054-4B88-8967-751BE4082AA5}" srcOrd="1" destOrd="0" parTransId="{35F0C49A-E01F-472F-A380-3052DACA0063}" sibTransId="{84C3E46D-D271-4456-B302-3200DBC94FD3}"/>
    <dgm:cxn modelId="{90564B8D-29F4-4E34-85D8-02F3247DC2FD}" type="presParOf" srcId="{7E91EB71-F15A-4BF6-84C4-BB1DF1C75EDC}" destId="{BB238C16-BF1E-45A8-A268-2DC982A2A065}" srcOrd="0" destOrd="0" presId="urn:microsoft.com/office/officeart/2005/8/layout/venn2"/>
    <dgm:cxn modelId="{7040C465-A67C-438E-8F03-7BCB4F3B560B}" type="presParOf" srcId="{BB238C16-BF1E-45A8-A268-2DC982A2A065}" destId="{060E0CD4-52C6-4245-BE1A-9F366F796201}" srcOrd="0" destOrd="0" presId="urn:microsoft.com/office/officeart/2005/8/layout/venn2"/>
    <dgm:cxn modelId="{44762A99-F182-49C8-9F86-EAF8F67BEF0A}" type="presParOf" srcId="{BB238C16-BF1E-45A8-A268-2DC982A2A065}" destId="{8005D33D-B19F-4F6F-86D6-CE6170A56CF3}" srcOrd="1" destOrd="0" presId="urn:microsoft.com/office/officeart/2005/8/layout/venn2"/>
    <dgm:cxn modelId="{DACBA0A6-0B27-48EE-87EF-59959E2314E4}" type="presParOf" srcId="{7E91EB71-F15A-4BF6-84C4-BB1DF1C75EDC}" destId="{5E08D493-024C-4CBF-821F-02F6044920D7}" srcOrd="1" destOrd="0" presId="urn:microsoft.com/office/officeart/2005/8/layout/venn2"/>
    <dgm:cxn modelId="{9CB3CBBF-BA9C-463F-9ABD-FFDD9294A56E}" type="presParOf" srcId="{5E08D493-024C-4CBF-821F-02F6044920D7}" destId="{65FFEA18-7152-45F5-BF12-5813F9C0E687}" srcOrd="0" destOrd="0" presId="urn:microsoft.com/office/officeart/2005/8/layout/venn2"/>
    <dgm:cxn modelId="{840A8469-A524-4C1D-A379-FD0A813A1019}" type="presParOf" srcId="{5E08D493-024C-4CBF-821F-02F6044920D7}" destId="{AF98F591-03DA-4473-AA68-03C59EB5D269}" srcOrd="1" destOrd="0" presId="urn:microsoft.com/office/officeart/2005/8/layout/venn2"/>
    <dgm:cxn modelId="{180E8E48-6732-4F0B-A43D-3B0FE94CCE99}" type="presParOf" srcId="{7E91EB71-F15A-4BF6-84C4-BB1DF1C75EDC}" destId="{59B00661-88A8-4136-AB68-DD2992682E90}" srcOrd="2" destOrd="0" presId="urn:microsoft.com/office/officeart/2005/8/layout/venn2"/>
    <dgm:cxn modelId="{BF60AA8A-730E-4DCA-AD4F-F9F79296AC51}" type="presParOf" srcId="{59B00661-88A8-4136-AB68-DD2992682E90}" destId="{7FBC4CF5-87DF-4AE3-B8C3-DB48016AFE4F}" srcOrd="0" destOrd="0" presId="urn:microsoft.com/office/officeart/2005/8/layout/venn2"/>
    <dgm:cxn modelId="{7B2765AD-580C-4425-8782-D81B575BD0E0}" type="presParOf" srcId="{59B00661-88A8-4136-AB68-DD2992682E90}" destId="{43815E7E-96F8-4907-815B-F694F7C52800}"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1DD54A-6ECC-4CC1-BBC5-4000967FDE47}"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US"/>
        </a:p>
      </dgm:t>
    </dgm:pt>
    <dgm:pt modelId="{A3E2B79A-19D9-40BC-83C6-9808236D2E32}">
      <dgm:prSet phldrT="[Text]"/>
      <dgm:spPr/>
      <dgm:t>
        <a:bodyPr/>
        <a:lstStyle/>
        <a:p>
          <a:r>
            <a:rPr lang="en-US" dirty="0"/>
            <a:t>H-1B Worker works part-time or full-time at University</a:t>
          </a:r>
        </a:p>
      </dgm:t>
    </dgm:pt>
    <dgm:pt modelId="{74D9D7E8-9F9A-49E3-9F93-8344ED71ACA0}" type="parTrans" cxnId="{258F8786-BA3A-4A2F-855E-B5A3968B6AFC}">
      <dgm:prSet/>
      <dgm:spPr/>
      <dgm:t>
        <a:bodyPr/>
        <a:lstStyle/>
        <a:p>
          <a:endParaRPr lang="en-US"/>
        </a:p>
      </dgm:t>
    </dgm:pt>
    <dgm:pt modelId="{F36B60D3-1AB3-4380-A02F-FAEF20540B3B}" type="sibTrans" cxnId="{258F8786-BA3A-4A2F-855E-B5A3968B6AFC}">
      <dgm:prSet/>
      <dgm:spPr/>
      <dgm:t>
        <a:bodyPr/>
        <a:lstStyle/>
        <a:p>
          <a:endParaRPr lang="en-US"/>
        </a:p>
      </dgm:t>
    </dgm:pt>
    <dgm:pt modelId="{3B4C386F-ED6C-438A-898D-B579F3DEEDF2}">
      <dgm:prSet phldrT="[Text]"/>
      <dgm:spPr/>
      <dgm:t>
        <a:bodyPr/>
        <a:lstStyle/>
        <a:p>
          <a:r>
            <a:rPr lang="en-US" dirty="0"/>
            <a:t>University files part-time or full-time H-1B petition for worker</a:t>
          </a:r>
        </a:p>
      </dgm:t>
    </dgm:pt>
    <dgm:pt modelId="{3A41CE5B-D729-4C78-AEE1-E149EAB69183}" type="parTrans" cxnId="{B7624B89-2A28-44C7-BE59-C510A473ABC5}">
      <dgm:prSet/>
      <dgm:spPr/>
      <dgm:t>
        <a:bodyPr/>
        <a:lstStyle/>
        <a:p>
          <a:endParaRPr lang="en-US"/>
        </a:p>
      </dgm:t>
    </dgm:pt>
    <dgm:pt modelId="{34026BFD-19F6-44E4-831C-13E4F11E7360}" type="sibTrans" cxnId="{B7624B89-2A28-44C7-BE59-C510A473ABC5}">
      <dgm:prSet/>
      <dgm:spPr/>
      <dgm:t>
        <a:bodyPr/>
        <a:lstStyle/>
        <a:p>
          <a:endParaRPr lang="en-US"/>
        </a:p>
      </dgm:t>
    </dgm:pt>
    <dgm:pt modelId="{2C6DA0A4-6DB0-418C-9DAF-E35CD545B26C}">
      <dgm:prSet phldrT="[Text]"/>
      <dgm:spPr/>
      <dgm:t>
        <a:bodyPr/>
        <a:lstStyle/>
        <a:p>
          <a:r>
            <a:rPr lang="en-US" dirty="0"/>
            <a:t>For-profit concurrent H-1B</a:t>
          </a:r>
        </a:p>
      </dgm:t>
    </dgm:pt>
    <dgm:pt modelId="{7D1B6F10-F4BE-4A93-BC88-EB3CFE60AD0F}" type="parTrans" cxnId="{9F7ABE1E-0BA5-4F45-9DD3-D4187F391957}">
      <dgm:prSet/>
      <dgm:spPr/>
      <dgm:t>
        <a:bodyPr/>
        <a:lstStyle/>
        <a:p>
          <a:endParaRPr lang="en-US"/>
        </a:p>
      </dgm:t>
    </dgm:pt>
    <dgm:pt modelId="{9CE9C8BB-D4DD-426D-A5FD-865C7187CD1D}" type="sibTrans" cxnId="{9F7ABE1E-0BA5-4F45-9DD3-D4187F391957}">
      <dgm:prSet/>
      <dgm:spPr/>
      <dgm:t>
        <a:bodyPr/>
        <a:lstStyle/>
        <a:p>
          <a:endParaRPr lang="en-US"/>
        </a:p>
      </dgm:t>
    </dgm:pt>
    <dgm:pt modelId="{DF94B8D4-B425-4F60-9BD5-65BCB69D5502}">
      <dgm:prSet phldrT="[Text]"/>
      <dgm:spPr/>
      <dgm:t>
        <a:bodyPr/>
        <a:lstStyle/>
        <a:p>
          <a:r>
            <a:rPr lang="en-US" dirty="0"/>
            <a:t>For-profit company files concurrent petition for same H-1B worker</a:t>
          </a:r>
        </a:p>
      </dgm:t>
    </dgm:pt>
    <dgm:pt modelId="{BD02BF2E-8AD2-43AA-B9E0-10592D7869F3}" type="parTrans" cxnId="{DDC0E894-D6BB-4F41-8D3B-1B282045BA4F}">
      <dgm:prSet/>
      <dgm:spPr/>
      <dgm:t>
        <a:bodyPr/>
        <a:lstStyle/>
        <a:p>
          <a:endParaRPr lang="en-US"/>
        </a:p>
      </dgm:t>
    </dgm:pt>
    <dgm:pt modelId="{A43D5657-6749-4908-8FD1-4CD23CB8E148}" type="sibTrans" cxnId="{DDC0E894-D6BB-4F41-8D3B-1B282045BA4F}">
      <dgm:prSet/>
      <dgm:spPr/>
      <dgm:t>
        <a:bodyPr/>
        <a:lstStyle/>
        <a:p>
          <a:endParaRPr lang="en-US"/>
        </a:p>
      </dgm:t>
    </dgm:pt>
    <dgm:pt modelId="{F2C034B2-826F-4ECF-B549-9CB7C8DA6D3F}">
      <dgm:prSet/>
      <dgm:spPr/>
      <dgm:t>
        <a:bodyPr/>
        <a:lstStyle/>
        <a:p>
          <a:endParaRPr lang="en-US" dirty="0"/>
        </a:p>
      </dgm:t>
    </dgm:pt>
    <dgm:pt modelId="{B2DB9D3F-C5C5-455C-822E-0B8540678EE1}" type="parTrans" cxnId="{0B48B3F4-6441-41A4-8B40-389750F4E9EE}">
      <dgm:prSet/>
      <dgm:spPr/>
      <dgm:t>
        <a:bodyPr/>
        <a:lstStyle/>
        <a:p>
          <a:endParaRPr lang="en-US"/>
        </a:p>
      </dgm:t>
    </dgm:pt>
    <dgm:pt modelId="{B21C33AB-12A4-484A-8B43-C344255DBC87}" type="sibTrans" cxnId="{0B48B3F4-6441-41A4-8B40-389750F4E9EE}">
      <dgm:prSet/>
      <dgm:spPr/>
      <dgm:t>
        <a:bodyPr/>
        <a:lstStyle/>
        <a:p>
          <a:endParaRPr lang="en-US"/>
        </a:p>
      </dgm:t>
    </dgm:pt>
    <dgm:pt modelId="{8400FE6B-75B5-4F65-8E09-C493EDBBA850}">
      <dgm:prSet/>
      <dgm:spPr/>
      <dgm:t>
        <a:bodyPr/>
        <a:lstStyle/>
        <a:p>
          <a:r>
            <a:rPr lang="en-US" dirty="0"/>
            <a:t>This petition is also cap exempt</a:t>
          </a:r>
        </a:p>
      </dgm:t>
    </dgm:pt>
    <dgm:pt modelId="{CA490D76-6471-44FE-8F6B-801E40647031}" type="parTrans" cxnId="{320F46B9-B486-4751-A616-DAD113D48883}">
      <dgm:prSet/>
      <dgm:spPr/>
      <dgm:t>
        <a:bodyPr/>
        <a:lstStyle/>
        <a:p>
          <a:endParaRPr lang="en-US"/>
        </a:p>
      </dgm:t>
    </dgm:pt>
    <dgm:pt modelId="{1F6E408D-A023-414C-972A-20105F130E68}" type="sibTrans" cxnId="{320F46B9-B486-4751-A616-DAD113D48883}">
      <dgm:prSet/>
      <dgm:spPr/>
      <dgm:t>
        <a:bodyPr/>
        <a:lstStyle/>
        <a:p>
          <a:endParaRPr lang="en-US"/>
        </a:p>
      </dgm:t>
    </dgm:pt>
    <dgm:pt modelId="{A7E6B0E4-D84D-4AB2-8D1E-AB9E60920428}">
      <dgm:prSet/>
      <dgm:spPr/>
      <dgm:t>
        <a:bodyPr/>
        <a:lstStyle/>
        <a:p>
          <a:r>
            <a:rPr lang="en-US" dirty="0"/>
            <a:t>Job can be unrelated to college employment</a:t>
          </a:r>
        </a:p>
      </dgm:t>
    </dgm:pt>
    <dgm:pt modelId="{173ACFB9-2CC3-4F56-AF6A-4ABC17B732B9}" type="parTrans" cxnId="{83BE562C-7CF0-4490-9AF7-284D138654BE}">
      <dgm:prSet/>
      <dgm:spPr/>
      <dgm:t>
        <a:bodyPr/>
        <a:lstStyle/>
        <a:p>
          <a:endParaRPr lang="en-US"/>
        </a:p>
      </dgm:t>
    </dgm:pt>
    <dgm:pt modelId="{A6042111-7301-43DA-9241-7343C6BCD9A4}" type="sibTrans" cxnId="{83BE562C-7CF0-4490-9AF7-284D138654BE}">
      <dgm:prSet/>
      <dgm:spPr/>
      <dgm:t>
        <a:bodyPr/>
        <a:lstStyle/>
        <a:p>
          <a:endParaRPr lang="en-US"/>
        </a:p>
      </dgm:t>
    </dgm:pt>
    <dgm:pt modelId="{08644D57-9592-4DDC-94B4-CD96F7E27CBD}">
      <dgm:prSet/>
      <dgm:spPr/>
      <dgm:t>
        <a:bodyPr/>
        <a:lstStyle/>
        <a:p>
          <a:r>
            <a:rPr lang="en-US" dirty="0"/>
            <a:t>Job can be located off campus</a:t>
          </a:r>
        </a:p>
      </dgm:t>
    </dgm:pt>
    <dgm:pt modelId="{DE143485-690A-493F-9EA6-CC99BE4FDA4D}" type="parTrans" cxnId="{87375F2D-42AF-466E-AB10-C0A9B193BD7B}">
      <dgm:prSet/>
      <dgm:spPr/>
      <dgm:t>
        <a:bodyPr/>
        <a:lstStyle/>
        <a:p>
          <a:endParaRPr lang="en-US"/>
        </a:p>
      </dgm:t>
    </dgm:pt>
    <dgm:pt modelId="{F280C16C-440B-464C-B043-B7277B95417E}" type="sibTrans" cxnId="{87375F2D-42AF-466E-AB10-C0A9B193BD7B}">
      <dgm:prSet/>
      <dgm:spPr/>
      <dgm:t>
        <a:bodyPr/>
        <a:lstStyle/>
        <a:p>
          <a:endParaRPr lang="en-US"/>
        </a:p>
      </dgm:t>
    </dgm:pt>
    <dgm:pt modelId="{26BDACF1-B0F3-4533-A26F-F1F30FED4821}" type="pres">
      <dgm:prSet presAssocID="{701DD54A-6ECC-4CC1-BBC5-4000967FDE47}" presName="Name0" presStyleCnt="0">
        <dgm:presLayoutVars>
          <dgm:chMax val="5"/>
          <dgm:chPref val="5"/>
          <dgm:dir/>
          <dgm:animLvl val="lvl"/>
        </dgm:presLayoutVars>
      </dgm:prSet>
      <dgm:spPr/>
    </dgm:pt>
    <dgm:pt modelId="{C52EF0C8-DC85-441D-9211-8AF0362B555A}" type="pres">
      <dgm:prSet presAssocID="{A3E2B79A-19D9-40BC-83C6-9808236D2E32}" presName="parentText1" presStyleLbl="node1" presStyleIdx="0" presStyleCnt="2">
        <dgm:presLayoutVars>
          <dgm:chMax/>
          <dgm:chPref val="3"/>
          <dgm:bulletEnabled val="1"/>
        </dgm:presLayoutVars>
      </dgm:prSet>
      <dgm:spPr/>
    </dgm:pt>
    <dgm:pt modelId="{A25DD8E8-EEC9-43AC-8BF2-83B36DEDAB52}" type="pres">
      <dgm:prSet presAssocID="{A3E2B79A-19D9-40BC-83C6-9808236D2E32}" presName="childText1" presStyleLbl="solidAlignAcc1" presStyleIdx="0" presStyleCnt="2">
        <dgm:presLayoutVars>
          <dgm:chMax val="0"/>
          <dgm:chPref val="0"/>
          <dgm:bulletEnabled val="1"/>
        </dgm:presLayoutVars>
      </dgm:prSet>
      <dgm:spPr/>
    </dgm:pt>
    <dgm:pt modelId="{7F11598D-84AB-40EF-B315-328EAAAB18E5}" type="pres">
      <dgm:prSet presAssocID="{2C6DA0A4-6DB0-418C-9DAF-E35CD545B26C}" presName="parentText2" presStyleLbl="node1" presStyleIdx="1" presStyleCnt="2">
        <dgm:presLayoutVars>
          <dgm:chMax/>
          <dgm:chPref val="3"/>
          <dgm:bulletEnabled val="1"/>
        </dgm:presLayoutVars>
      </dgm:prSet>
      <dgm:spPr/>
    </dgm:pt>
    <dgm:pt modelId="{9EFBB6C9-B0A5-4A93-AB94-6CCF9CC04E9A}" type="pres">
      <dgm:prSet presAssocID="{2C6DA0A4-6DB0-418C-9DAF-E35CD545B26C}" presName="childText2" presStyleLbl="solidAlignAcc1" presStyleIdx="1" presStyleCnt="2">
        <dgm:presLayoutVars>
          <dgm:chMax val="0"/>
          <dgm:chPref val="0"/>
          <dgm:bulletEnabled val="1"/>
        </dgm:presLayoutVars>
      </dgm:prSet>
      <dgm:spPr/>
    </dgm:pt>
  </dgm:ptLst>
  <dgm:cxnLst>
    <dgm:cxn modelId="{9F7ABE1E-0BA5-4F45-9DD3-D4187F391957}" srcId="{701DD54A-6ECC-4CC1-BBC5-4000967FDE47}" destId="{2C6DA0A4-6DB0-418C-9DAF-E35CD545B26C}" srcOrd="1" destOrd="0" parTransId="{7D1B6F10-F4BE-4A93-BC88-EB3CFE60AD0F}" sibTransId="{9CE9C8BB-D4DD-426D-A5FD-865C7187CD1D}"/>
    <dgm:cxn modelId="{83BE562C-7CF0-4490-9AF7-284D138654BE}" srcId="{DF94B8D4-B425-4F60-9BD5-65BCB69D5502}" destId="{A7E6B0E4-D84D-4AB2-8D1E-AB9E60920428}" srcOrd="2" destOrd="0" parTransId="{173ACFB9-2CC3-4F56-AF6A-4ABC17B732B9}" sibTransId="{A6042111-7301-43DA-9241-7343C6BCD9A4}"/>
    <dgm:cxn modelId="{87375F2D-42AF-466E-AB10-C0A9B193BD7B}" srcId="{DF94B8D4-B425-4F60-9BD5-65BCB69D5502}" destId="{08644D57-9592-4DDC-94B4-CD96F7E27CBD}" srcOrd="1" destOrd="0" parTransId="{DE143485-690A-493F-9EA6-CC99BE4FDA4D}" sibTransId="{F280C16C-440B-464C-B043-B7277B95417E}"/>
    <dgm:cxn modelId="{1921805D-9C52-4FF8-AE43-704EC31A4116}" type="presOf" srcId="{8400FE6B-75B5-4F65-8E09-C493EDBBA850}" destId="{9EFBB6C9-B0A5-4A93-AB94-6CCF9CC04E9A}" srcOrd="0" destOrd="1" presId="urn:microsoft.com/office/officeart/2009/3/layout/IncreasingArrowsProcess"/>
    <dgm:cxn modelId="{DD992265-BD8F-421D-A29A-B55EF0597240}" type="presOf" srcId="{3B4C386F-ED6C-438A-898D-B579F3DEEDF2}" destId="{A25DD8E8-EEC9-43AC-8BF2-83B36DEDAB52}" srcOrd="0" destOrd="0" presId="urn:microsoft.com/office/officeart/2009/3/layout/IncreasingArrowsProcess"/>
    <dgm:cxn modelId="{5A51EF59-5EED-4873-87C6-63A184D53C01}" type="presOf" srcId="{DF94B8D4-B425-4F60-9BD5-65BCB69D5502}" destId="{9EFBB6C9-B0A5-4A93-AB94-6CCF9CC04E9A}" srcOrd="0" destOrd="0" presId="urn:microsoft.com/office/officeart/2009/3/layout/IncreasingArrowsProcess"/>
    <dgm:cxn modelId="{258F8786-BA3A-4A2F-855E-B5A3968B6AFC}" srcId="{701DD54A-6ECC-4CC1-BBC5-4000967FDE47}" destId="{A3E2B79A-19D9-40BC-83C6-9808236D2E32}" srcOrd="0" destOrd="0" parTransId="{74D9D7E8-9F9A-49E3-9F93-8344ED71ACA0}" sibTransId="{F36B60D3-1AB3-4380-A02F-FAEF20540B3B}"/>
    <dgm:cxn modelId="{B7624B89-2A28-44C7-BE59-C510A473ABC5}" srcId="{A3E2B79A-19D9-40BC-83C6-9808236D2E32}" destId="{3B4C386F-ED6C-438A-898D-B579F3DEEDF2}" srcOrd="0" destOrd="0" parTransId="{3A41CE5B-D729-4C78-AEE1-E149EAB69183}" sibTransId="{34026BFD-19F6-44E4-831C-13E4F11E7360}"/>
    <dgm:cxn modelId="{DDC0E894-D6BB-4F41-8D3B-1B282045BA4F}" srcId="{2C6DA0A4-6DB0-418C-9DAF-E35CD545B26C}" destId="{DF94B8D4-B425-4F60-9BD5-65BCB69D5502}" srcOrd="0" destOrd="0" parTransId="{BD02BF2E-8AD2-43AA-B9E0-10592D7869F3}" sibTransId="{A43D5657-6749-4908-8FD1-4CD23CB8E148}"/>
    <dgm:cxn modelId="{6371D89C-B6F4-4257-A797-9B6E5CEBFFA9}" type="presOf" srcId="{701DD54A-6ECC-4CC1-BBC5-4000967FDE47}" destId="{26BDACF1-B0F3-4533-A26F-F1F30FED4821}" srcOrd="0" destOrd="0" presId="urn:microsoft.com/office/officeart/2009/3/layout/IncreasingArrowsProcess"/>
    <dgm:cxn modelId="{320F46B9-B486-4751-A616-DAD113D48883}" srcId="{DF94B8D4-B425-4F60-9BD5-65BCB69D5502}" destId="{8400FE6B-75B5-4F65-8E09-C493EDBBA850}" srcOrd="0" destOrd="0" parTransId="{CA490D76-6471-44FE-8F6B-801E40647031}" sibTransId="{1F6E408D-A023-414C-972A-20105F130E68}"/>
    <dgm:cxn modelId="{1C831BC0-97B4-48CF-A28E-BBE0070C5B66}" type="presOf" srcId="{08644D57-9592-4DDC-94B4-CD96F7E27CBD}" destId="{9EFBB6C9-B0A5-4A93-AB94-6CCF9CC04E9A}" srcOrd="0" destOrd="2" presId="urn:microsoft.com/office/officeart/2009/3/layout/IncreasingArrowsProcess"/>
    <dgm:cxn modelId="{896CFFD4-B851-42F0-9102-F0F530DFC410}" type="presOf" srcId="{A7E6B0E4-D84D-4AB2-8D1E-AB9E60920428}" destId="{9EFBB6C9-B0A5-4A93-AB94-6CCF9CC04E9A}" srcOrd="0" destOrd="3" presId="urn:microsoft.com/office/officeart/2009/3/layout/IncreasingArrowsProcess"/>
    <dgm:cxn modelId="{191644E6-EFF0-4426-ABE5-782DEEBE3D48}" type="presOf" srcId="{F2C034B2-826F-4ECF-B549-9CB7C8DA6D3F}" destId="{9EFBB6C9-B0A5-4A93-AB94-6CCF9CC04E9A}" srcOrd="0" destOrd="4" presId="urn:microsoft.com/office/officeart/2009/3/layout/IncreasingArrowsProcess"/>
    <dgm:cxn modelId="{C98DADF4-7DF5-48B2-83B4-2F422A4A7D13}" type="presOf" srcId="{A3E2B79A-19D9-40BC-83C6-9808236D2E32}" destId="{C52EF0C8-DC85-441D-9211-8AF0362B555A}" srcOrd="0" destOrd="0" presId="urn:microsoft.com/office/officeart/2009/3/layout/IncreasingArrowsProcess"/>
    <dgm:cxn modelId="{0B48B3F4-6441-41A4-8B40-389750F4E9EE}" srcId="{2C6DA0A4-6DB0-418C-9DAF-E35CD545B26C}" destId="{F2C034B2-826F-4ECF-B549-9CB7C8DA6D3F}" srcOrd="1" destOrd="0" parTransId="{B2DB9D3F-C5C5-455C-822E-0B8540678EE1}" sibTransId="{B21C33AB-12A4-484A-8B43-C344255DBC87}"/>
    <dgm:cxn modelId="{440902F7-292F-46D2-8E86-FC7EFF7F8AE7}" type="presOf" srcId="{2C6DA0A4-6DB0-418C-9DAF-E35CD545B26C}" destId="{7F11598D-84AB-40EF-B315-328EAAAB18E5}" srcOrd="0" destOrd="0" presId="urn:microsoft.com/office/officeart/2009/3/layout/IncreasingArrowsProcess"/>
    <dgm:cxn modelId="{511EEAD0-D59D-4CF4-8DC2-3632386EC3EC}" type="presParOf" srcId="{26BDACF1-B0F3-4533-A26F-F1F30FED4821}" destId="{C52EF0C8-DC85-441D-9211-8AF0362B555A}" srcOrd="0" destOrd="0" presId="urn:microsoft.com/office/officeart/2009/3/layout/IncreasingArrowsProcess"/>
    <dgm:cxn modelId="{E36765DE-0232-4C49-9F79-80360AD4FD7A}" type="presParOf" srcId="{26BDACF1-B0F3-4533-A26F-F1F30FED4821}" destId="{A25DD8E8-EEC9-43AC-8BF2-83B36DEDAB52}" srcOrd="1" destOrd="0" presId="urn:microsoft.com/office/officeart/2009/3/layout/IncreasingArrowsProcess"/>
    <dgm:cxn modelId="{10DBADA5-2CD6-4C72-A728-FB645FBE3014}" type="presParOf" srcId="{26BDACF1-B0F3-4533-A26F-F1F30FED4821}" destId="{7F11598D-84AB-40EF-B315-328EAAAB18E5}" srcOrd="2" destOrd="0" presId="urn:microsoft.com/office/officeart/2009/3/layout/IncreasingArrowsProcess"/>
    <dgm:cxn modelId="{27701948-E14E-43E8-AAAD-7480B49EACEC}" type="presParOf" srcId="{26BDACF1-B0F3-4533-A26F-F1F30FED4821}" destId="{9EFBB6C9-B0A5-4A93-AB94-6CCF9CC04E9A}" srcOrd="3" destOrd="0" presId="urn:microsoft.com/office/officeart/2009/3/layout/IncreasingArrows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0E0CD4-52C6-4245-BE1A-9F366F796201}">
      <dsp:nvSpPr>
        <dsp:cNvPr id="0" name=""/>
        <dsp:cNvSpPr/>
      </dsp:nvSpPr>
      <dsp:spPr>
        <a:xfrm>
          <a:off x="1832266" y="0"/>
          <a:ext cx="4525962" cy="4525962"/>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Job located at college/university campus</a:t>
          </a:r>
        </a:p>
      </dsp:txBody>
      <dsp:txXfrm>
        <a:off x="3304335" y="226298"/>
        <a:ext cx="1581823" cy="678894"/>
      </dsp:txXfrm>
    </dsp:sp>
    <dsp:sp modelId="{65FFEA18-7152-45F5-BF12-5813F9C0E687}">
      <dsp:nvSpPr>
        <dsp:cNvPr id="0" name=""/>
        <dsp:cNvSpPr/>
      </dsp:nvSpPr>
      <dsp:spPr>
        <a:xfrm>
          <a:off x="2417564" y="1131490"/>
          <a:ext cx="3394471" cy="3394471"/>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Job Duties further College Mission</a:t>
          </a:r>
        </a:p>
      </dsp:txBody>
      <dsp:txXfrm>
        <a:off x="3323888" y="1343644"/>
        <a:ext cx="1581823" cy="636463"/>
      </dsp:txXfrm>
    </dsp:sp>
    <dsp:sp modelId="{7FBC4CF5-87DF-4AE3-B8C3-DB48016AFE4F}">
      <dsp:nvSpPr>
        <dsp:cNvPr id="0" name=""/>
        <dsp:cNvSpPr/>
      </dsp:nvSpPr>
      <dsp:spPr>
        <a:xfrm>
          <a:off x="2983309" y="2262981"/>
          <a:ext cx="2262981" cy="2262981"/>
        </a:xfrm>
        <a:prstGeom prst="ellipse">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For profit company files H-</a:t>
          </a:r>
          <a:r>
            <a:rPr lang="en-US" sz="1200" kern="1200" dirty="0" err="1"/>
            <a:t>1B</a:t>
          </a:r>
          <a:r>
            <a:rPr lang="en-US" sz="1200" kern="1200" dirty="0"/>
            <a:t> petition</a:t>
          </a:r>
        </a:p>
      </dsp:txBody>
      <dsp:txXfrm>
        <a:off x="3314715" y="2828726"/>
        <a:ext cx="1600169" cy="11314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2EF0C8-DC85-441D-9211-8AF0362B555A}">
      <dsp:nvSpPr>
        <dsp:cNvPr id="0" name=""/>
        <dsp:cNvSpPr/>
      </dsp:nvSpPr>
      <dsp:spPr>
        <a:xfrm>
          <a:off x="0" y="77761"/>
          <a:ext cx="8229600" cy="1198640"/>
        </a:xfrm>
        <a:prstGeom prst="rightArrow">
          <a:avLst>
            <a:gd name="adj1" fmla="val 50000"/>
            <a:gd name="adj2" fmla="val 5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190284" numCol="1" spcCol="1270" anchor="ctr" anchorCtr="0">
          <a:noAutofit/>
        </a:bodyPr>
        <a:lstStyle/>
        <a:p>
          <a:pPr marL="0" lvl="0" indent="0" algn="l" defTabSz="1066800">
            <a:lnSpc>
              <a:spcPct val="90000"/>
            </a:lnSpc>
            <a:spcBef>
              <a:spcPct val="0"/>
            </a:spcBef>
            <a:spcAft>
              <a:spcPct val="35000"/>
            </a:spcAft>
            <a:buNone/>
          </a:pPr>
          <a:r>
            <a:rPr lang="en-US" sz="2400" kern="1200" dirty="0"/>
            <a:t>H-1B Worker works part-time or full-time at University</a:t>
          </a:r>
        </a:p>
      </dsp:txBody>
      <dsp:txXfrm>
        <a:off x="0" y="377421"/>
        <a:ext cx="7929940" cy="599320"/>
      </dsp:txXfrm>
    </dsp:sp>
    <dsp:sp modelId="{A25DD8E8-EEC9-43AC-8BF2-83B36DEDAB52}">
      <dsp:nvSpPr>
        <dsp:cNvPr id="0" name=""/>
        <dsp:cNvSpPr/>
      </dsp:nvSpPr>
      <dsp:spPr>
        <a:xfrm>
          <a:off x="0" y="1005056"/>
          <a:ext cx="3802075" cy="2675430"/>
        </a:xfrm>
        <a:prstGeom prst="rect">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University files part-time or full-time H-1B petition for worker</a:t>
          </a:r>
        </a:p>
      </dsp:txBody>
      <dsp:txXfrm>
        <a:off x="0" y="1005056"/>
        <a:ext cx="3802075" cy="2675430"/>
      </dsp:txXfrm>
    </dsp:sp>
    <dsp:sp modelId="{7F11598D-84AB-40EF-B315-328EAAAB18E5}">
      <dsp:nvSpPr>
        <dsp:cNvPr id="0" name=""/>
        <dsp:cNvSpPr/>
      </dsp:nvSpPr>
      <dsp:spPr>
        <a:xfrm>
          <a:off x="3802075" y="477174"/>
          <a:ext cx="4427524" cy="1198640"/>
        </a:xfrm>
        <a:prstGeom prst="rightArrow">
          <a:avLst>
            <a:gd name="adj1" fmla="val 50000"/>
            <a:gd name="adj2" fmla="val 50000"/>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190284" numCol="1" spcCol="1270" anchor="ctr" anchorCtr="0">
          <a:noAutofit/>
        </a:bodyPr>
        <a:lstStyle/>
        <a:p>
          <a:pPr marL="0" lvl="0" indent="0" algn="l" defTabSz="1066800">
            <a:lnSpc>
              <a:spcPct val="90000"/>
            </a:lnSpc>
            <a:spcBef>
              <a:spcPct val="0"/>
            </a:spcBef>
            <a:spcAft>
              <a:spcPct val="35000"/>
            </a:spcAft>
            <a:buNone/>
          </a:pPr>
          <a:r>
            <a:rPr lang="en-US" sz="2400" kern="1200" dirty="0"/>
            <a:t>For-profit concurrent H-1B</a:t>
          </a:r>
        </a:p>
      </dsp:txBody>
      <dsp:txXfrm>
        <a:off x="3802075" y="776834"/>
        <a:ext cx="4127864" cy="599320"/>
      </dsp:txXfrm>
    </dsp:sp>
    <dsp:sp modelId="{9EFBB6C9-B0A5-4A93-AB94-6CCF9CC04E9A}">
      <dsp:nvSpPr>
        <dsp:cNvPr id="0" name=""/>
        <dsp:cNvSpPr/>
      </dsp:nvSpPr>
      <dsp:spPr>
        <a:xfrm>
          <a:off x="3802075" y="1404470"/>
          <a:ext cx="3802075" cy="2675430"/>
        </a:xfrm>
        <a:prstGeom prst="rect">
          <a:avLst/>
        </a:prstGeom>
        <a:solidFill>
          <a:schemeClr val="l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For-profit company files concurrent petition for same H-1B worker</a:t>
          </a:r>
        </a:p>
        <a:p>
          <a:pPr marL="171450" lvl="1" indent="-171450" algn="l" defTabSz="844550">
            <a:lnSpc>
              <a:spcPct val="90000"/>
            </a:lnSpc>
            <a:spcBef>
              <a:spcPct val="0"/>
            </a:spcBef>
            <a:spcAft>
              <a:spcPct val="15000"/>
            </a:spcAft>
            <a:buChar char="•"/>
          </a:pPr>
          <a:r>
            <a:rPr lang="en-US" sz="1900" kern="1200" dirty="0"/>
            <a:t>This petition is also cap exempt</a:t>
          </a:r>
        </a:p>
        <a:p>
          <a:pPr marL="171450" lvl="1" indent="-171450" algn="l" defTabSz="844550">
            <a:lnSpc>
              <a:spcPct val="90000"/>
            </a:lnSpc>
            <a:spcBef>
              <a:spcPct val="0"/>
            </a:spcBef>
            <a:spcAft>
              <a:spcPct val="15000"/>
            </a:spcAft>
            <a:buChar char="•"/>
          </a:pPr>
          <a:r>
            <a:rPr lang="en-US" sz="1900" kern="1200" dirty="0"/>
            <a:t>Job can be located off campus</a:t>
          </a:r>
        </a:p>
        <a:p>
          <a:pPr marL="171450" lvl="1" indent="-171450" algn="l" defTabSz="844550">
            <a:lnSpc>
              <a:spcPct val="90000"/>
            </a:lnSpc>
            <a:spcBef>
              <a:spcPct val="0"/>
            </a:spcBef>
            <a:spcAft>
              <a:spcPct val="15000"/>
            </a:spcAft>
            <a:buChar char="•"/>
          </a:pPr>
          <a:r>
            <a:rPr lang="en-US" sz="1900" kern="1200" dirty="0"/>
            <a:t>Job can be unrelated to college employment</a:t>
          </a:r>
        </a:p>
        <a:p>
          <a:pPr marL="0" lvl="0" indent="0" algn="l" defTabSz="1066800">
            <a:lnSpc>
              <a:spcPct val="90000"/>
            </a:lnSpc>
            <a:spcBef>
              <a:spcPct val="0"/>
            </a:spcBef>
            <a:spcAft>
              <a:spcPct val="35000"/>
            </a:spcAft>
            <a:buNone/>
          </a:pPr>
          <a:endParaRPr lang="en-US" sz="2400" kern="1200" dirty="0"/>
        </a:p>
      </dsp:txBody>
      <dsp:txXfrm>
        <a:off x="3802075" y="1404470"/>
        <a:ext cx="3802075" cy="267543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r>
              <a:rPr lang="en-US" dirty="0"/>
              <a:t>FOR INFORMATIONAL PURPOSES ONLY</a:t>
            </a:r>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20C271E8-B7AC-46E1-9436-272CD1F6EBC7}" type="datetime1">
              <a:rPr lang="en-US" smtClean="0"/>
              <a:pPr/>
              <a:t>2/15/2021</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r>
              <a:rPr lang="en-US" dirty="0"/>
              <a:t>www.iandoli.com</a:t>
            </a:r>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BD83411F-9416-4B6F-9BB1-E833AC541CA5}" type="slidenum">
              <a:rPr lang="en-US" smtClean="0"/>
              <a:pPr/>
              <a:t>‹#›</a:t>
            </a:fld>
            <a:endParaRPr lang="en-US" dirty="0"/>
          </a:p>
        </p:txBody>
      </p:sp>
    </p:spTree>
    <p:extLst>
      <p:ext uri="{BB962C8B-B14F-4D97-AF65-F5344CB8AC3E}">
        <p14:creationId xmlns:p14="http://schemas.microsoft.com/office/powerpoint/2010/main" val="238909431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r>
              <a:rPr lang="en-US" dirty="0"/>
              <a:t>FOR INFORMATIONAL PURPOSES ONLY</a:t>
            </a:r>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AD755A26-71A0-48FA-AC1E-6EF016131B85}" type="datetime1">
              <a:rPr lang="en-US" smtClean="0"/>
              <a:pPr/>
              <a:t>2/15/2021</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r>
              <a:rPr lang="en-US" dirty="0"/>
              <a:t>www.iandoli.com</a:t>
            </a:r>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0CEFEE20-DD2E-4811-9DA1-88090EDED2E0}" type="slidenum">
              <a:rPr lang="en-US" smtClean="0"/>
              <a:pPr/>
              <a:t>‹#›</a:t>
            </a:fld>
            <a:endParaRPr lang="en-US" dirty="0"/>
          </a:p>
        </p:txBody>
      </p:sp>
    </p:spTree>
    <p:extLst>
      <p:ext uri="{BB962C8B-B14F-4D97-AF65-F5344CB8AC3E}">
        <p14:creationId xmlns:p14="http://schemas.microsoft.com/office/powerpoint/2010/main" val="7820335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IANDOLI &amp; DESAI, P.C.</a:t>
            </a:r>
          </a:p>
        </p:txBody>
      </p:sp>
      <p:sp>
        <p:nvSpPr>
          <p:cNvPr id="3277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5DA31A-BCD3-44AD-8DEC-81AC387B9A71}" type="slidenum">
              <a:rPr lang="en-US" smtClean="0"/>
              <a:pPr eaLnBrk="1" hangingPunct="1"/>
              <a:t>1</a:t>
            </a:fld>
            <a:endParaRPr lang="en-US" dirty="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32774"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96DB005-E117-4B2E-A256-B7970CB734B4}" type="datetime1">
              <a:rPr lang="en-US" smtClean="0"/>
              <a:pPr eaLnBrk="1" hangingPunct="1"/>
              <a:t>2/15/2021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pPr>
              <a:defRPr/>
            </a:pPr>
            <a:fld id="{EA5D55B8-068A-4402-A336-90FA0A1B5E81}" type="datetime1">
              <a:rPr lang="en-US" smtClean="0"/>
              <a:pPr>
                <a:defRPr/>
              </a:pPr>
              <a:t>2/15/2021</a:t>
            </a:fld>
            <a:endParaRPr lang="en-US" dirty="0"/>
          </a:p>
        </p:txBody>
      </p:sp>
      <p:sp>
        <p:nvSpPr>
          <p:cNvPr id="5" name="Footer Placeholder 4"/>
          <p:cNvSpPr>
            <a:spLocks noGrp="1"/>
          </p:cNvSpPr>
          <p:nvPr>
            <p:ph type="ftr" sz="quarter" idx="11"/>
          </p:nvPr>
        </p:nvSpPr>
        <p:spPr/>
        <p:txBody>
          <a:bodyPr/>
          <a:lstStyle/>
          <a:p>
            <a:pPr>
              <a:defRPr/>
            </a:pPr>
            <a:r>
              <a:rPr lang="en-US" dirty="0"/>
              <a:t>IANDOLI &amp; DESAI, P.C.</a:t>
            </a:r>
          </a:p>
        </p:txBody>
      </p:sp>
      <p:sp>
        <p:nvSpPr>
          <p:cNvPr id="6" name="Slide Number Placeholder 5"/>
          <p:cNvSpPr>
            <a:spLocks noGrp="1"/>
          </p:cNvSpPr>
          <p:nvPr>
            <p:ph type="sldNum" sz="quarter" idx="12"/>
          </p:nvPr>
        </p:nvSpPr>
        <p:spPr/>
        <p:txBody>
          <a:bodyPr/>
          <a:lstStyle/>
          <a:p>
            <a:pPr>
              <a:defRPr/>
            </a:pPr>
            <a:fld id="{D49331F9-4D43-42A9-B0EF-424FE40119EF}" type="slidenum">
              <a:rPr lang="en-US" smtClean="0"/>
              <a:pPr>
                <a:defRPr/>
              </a:pPr>
              <a:t>11</a:t>
            </a:fld>
            <a:endParaRPr lang="en-US" dirty="0"/>
          </a:p>
        </p:txBody>
      </p:sp>
    </p:spTree>
    <p:extLst>
      <p:ext uri="{BB962C8B-B14F-4D97-AF65-F5344CB8AC3E}">
        <p14:creationId xmlns:p14="http://schemas.microsoft.com/office/powerpoint/2010/main" val="881758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B2AC96D4-A3EB-4E84-9B23-D8601C049A6F}" type="datetime1">
              <a:rPr lang="en-US" smtClean="0"/>
              <a:pPr eaLnBrk="1" hangingPunct="1"/>
              <a:t>2/15/2021</a:t>
            </a:fld>
            <a:endParaRPr lang="en-US" dirty="0"/>
          </a:p>
        </p:txBody>
      </p:sp>
      <p:sp>
        <p:nvSpPr>
          <p:cNvPr id="40963"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4096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86089207-6029-487A-8481-71796A464A74}" type="slidenum">
              <a:rPr lang="en-US" smtClean="0"/>
              <a:pPr eaLnBrk="1" hangingPunct="1"/>
              <a:t>12</a:t>
            </a:fld>
            <a:endParaRPr lang="en-US" dirty="0"/>
          </a:p>
        </p:txBody>
      </p:sp>
      <p:sp>
        <p:nvSpPr>
          <p:cNvPr id="40965" name="Rectangle 2"/>
          <p:cNvSpPr>
            <a:spLocks noGrp="1" noRot="1" noChangeAspect="1" noChangeArrowheads="1" noTextEdit="1"/>
          </p:cNvSpPr>
          <p:nvPr>
            <p:ph type="sldImg"/>
          </p:nvPr>
        </p:nvSpPr>
        <p:spPr>
          <a:ln/>
        </p:spPr>
      </p:sp>
      <p:sp>
        <p:nvSpPr>
          <p:cNvPr id="4096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B2AC96D4-A3EB-4E84-9B23-D8601C049A6F}" type="datetime1">
              <a:rPr lang="en-US" smtClean="0"/>
              <a:pPr eaLnBrk="1" hangingPunct="1"/>
              <a:t>2/15/2021</a:t>
            </a:fld>
            <a:endParaRPr lang="en-US" dirty="0"/>
          </a:p>
        </p:txBody>
      </p:sp>
      <p:sp>
        <p:nvSpPr>
          <p:cNvPr id="40963"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4096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86089207-6029-487A-8481-71796A464A74}" type="slidenum">
              <a:rPr lang="en-US" smtClean="0"/>
              <a:pPr eaLnBrk="1" hangingPunct="1"/>
              <a:t>13</a:t>
            </a:fld>
            <a:endParaRPr lang="en-US" dirty="0"/>
          </a:p>
        </p:txBody>
      </p:sp>
      <p:sp>
        <p:nvSpPr>
          <p:cNvPr id="40965" name="Rectangle 2"/>
          <p:cNvSpPr>
            <a:spLocks noGrp="1" noRot="1" noChangeAspect="1" noChangeArrowheads="1" noTextEdit="1"/>
          </p:cNvSpPr>
          <p:nvPr>
            <p:ph type="sldImg"/>
          </p:nvPr>
        </p:nvSpPr>
        <p:spPr>
          <a:ln/>
        </p:spPr>
      </p:sp>
      <p:sp>
        <p:nvSpPr>
          <p:cNvPr id="4096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extLst>
      <p:ext uri="{BB962C8B-B14F-4D97-AF65-F5344CB8AC3E}">
        <p14:creationId xmlns:p14="http://schemas.microsoft.com/office/powerpoint/2010/main" val="4826286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B2AC96D4-A3EB-4E84-9B23-D8601C049A6F}" type="datetime1">
              <a:rPr lang="en-US" smtClean="0"/>
              <a:pPr eaLnBrk="1" hangingPunct="1"/>
              <a:t>2/15/2021</a:t>
            </a:fld>
            <a:endParaRPr lang="en-US" dirty="0"/>
          </a:p>
        </p:txBody>
      </p:sp>
      <p:sp>
        <p:nvSpPr>
          <p:cNvPr id="40963"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4096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86089207-6029-487A-8481-71796A464A74}" type="slidenum">
              <a:rPr lang="en-US" smtClean="0"/>
              <a:pPr eaLnBrk="1" hangingPunct="1"/>
              <a:t>14</a:t>
            </a:fld>
            <a:endParaRPr lang="en-US" dirty="0"/>
          </a:p>
        </p:txBody>
      </p:sp>
      <p:sp>
        <p:nvSpPr>
          <p:cNvPr id="40965" name="Rectangle 2"/>
          <p:cNvSpPr>
            <a:spLocks noGrp="1" noRot="1" noChangeAspect="1" noChangeArrowheads="1" noTextEdit="1"/>
          </p:cNvSpPr>
          <p:nvPr>
            <p:ph type="sldImg"/>
          </p:nvPr>
        </p:nvSpPr>
        <p:spPr>
          <a:ln/>
        </p:spPr>
      </p:sp>
      <p:sp>
        <p:nvSpPr>
          <p:cNvPr id="4096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extLst>
      <p:ext uri="{BB962C8B-B14F-4D97-AF65-F5344CB8AC3E}">
        <p14:creationId xmlns:p14="http://schemas.microsoft.com/office/powerpoint/2010/main" val="785003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B2AC96D4-A3EB-4E84-9B23-D8601C049A6F}" type="datetime1">
              <a:rPr lang="en-US" smtClean="0"/>
              <a:pPr eaLnBrk="1" hangingPunct="1"/>
              <a:t>2/15/2021</a:t>
            </a:fld>
            <a:endParaRPr lang="en-US" dirty="0"/>
          </a:p>
        </p:txBody>
      </p:sp>
      <p:sp>
        <p:nvSpPr>
          <p:cNvPr id="40963"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4096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86089207-6029-487A-8481-71796A464A74}" type="slidenum">
              <a:rPr lang="en-US" smtClean="0"/>
              <a:pPr eaLnBrk="1" hangingPunct="1"/>
              <a:t>15</a:t>
            </a:fld>
            <a:endParaRPr lang="en-US" dirty="0"/>
          </a:p>
        </p:txBody>
      </p:sp>
      <p:sp>
        <p:nvSpPr>
          <p:cNvPr id="40965" name="Rectangle 2"/>
          <p:cNvSpPr>
            <a:spLocks noGrp="1" noRot="1" noChangeAspect="1" noChangeArrowheads="1" noTextEdit="1"/>
          </p:cNvSpPr>
          <p:nvPr>
            <p:ph type="sldImg"/>
          </p:nvPr>
        </p:nvSpPr>
        <p:spPr>
          <a:ln/>
        </p:spPr>
      </p:sp>
      <p:sp>
        <p:nvSpPr>
          <p:cNvPr id="4096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extLst>
      <p:ext uri="{BB962C8B-B14F-4D97-AF65-F5344CB8AC3E}">
        <p14:creationId xmlns:p14="http://schemas.microsoft.com/office/powerpoint/2010/main" val="19601852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B2AC96D4-A3EB-4E84-9B23-D8601C049A6F}" type="datetime1">
              <a:rPr lang="en-US" smtClean="0"/>
              <a:pPr eaLnBrk="1" hangingPunct="1"/>
              <a:t>2/15/2021</a:t>
            </a:fld>
            <a:endParaRPr lang="en-US" dirty="0"/>
          </a:p>
        </p:txBody>
      </p:sp>
      <p:sp>
        <p:nvSpPr>
          <p:cNvPr id="40963"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4096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86089207-6029-487A-8481-71796A464A74}" type="slidenum">
              <a:rPr lang="en-US" smtClean="0"/>
              <a:pPr eaLnBrk="1" hangingPunct="1"/>
              <a:t>16</a:t>
            </a:fld>
            <a:endParaRPr lang="en-US" dirty="0"/>
          </a:p>
        </p:txBody>
      </p:sp>
      <p:sp>
        <p:nvSpPr>
          <p:cNvPr id="40965" name="Rectangle 2"/>
          <p:cNvSpPr>
            <a:spLocks noGrp="1" noRot="1" noChangeAspect="1" noChangeArrowheads="1" noTextEdit="1"/>
          </p:cNvSpPr>
          <p:nvPr>
            <p:ph type="sldImg"/>
          </p:nvPr>
        </p:nvSpPr>
        <p:spPr>
          <a:ln/>
        </p:spPr>
      </p:sp>
      <p:sp>
        <p:nvSpPr>
          <p:cNvPr id="4096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extLst>
      <p:ext uri="{BB962C8B-B14F-4D97-AF65-F5344CB8AC3E}">
        <p14:creationId xmlns:p14="http://schemas.microsoft.com/office/powerpoint/2010/main" val="3565730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FOR INFORMATIONAL PURPOSES ONLY</a:t>
            </a:r>
          </a:p>
        </p:txBody>
      </p:sp>
      <p:sp>
        <p:nvSpPr>
          <p:cNvPr id="5" name="Date Placeholder 4"/>
          <p:cNvSpPr>
            <a:spLocks noGrp="1"/>
          </p:cNvSpPr>
          <p:nvPr>
            <p:ph type="dt" idx="11"/>
          </p:nvPr>
        </p:nvSpPr>
        <p:spPr/>
        <p:txBody>
          <a:bodyPr/>
          <a:lstStyle/>
          <a:p>
            <a:pPr>
              <a:defRPr/>
            </a:pPr>
            <a:fld id="{4CE7449C-9C80-40B2-896F-83D8CD81E4AB}" type="datetime6">
              <a:rPr lang="en-US" smtClean="0"/>
              <a:pPr>
                <a:defRPr/>
              </a:pPr>
              <a:t>February 21</a:t>
            </a:fld>
            <a:endParaRPr lang="en-US" dirty="0"/>
          </a:p>
        </p:txBody>
      </p:sp>
      <p:sp>
        <p:nvSpPr>
          <p:cNvPr id="6" name="Slide Number Placeholder 5"/>
          <p:cNvSpPr>
            <a:spLocks noGrp="1"/>
          </p:cNvSpPr>
          <p:nvPr>
            <p:ph type="sldNum" sz="quarter" idx="12"/>
          </p:nvPr>
        </p:nvSpPr>
        <p:spPr/>
        <p:txBody>
          <a:bodyPr/>
          <a:lstStyle/>
          <a:p>
            <a:pPr>
              <a:defRPr/>
            </a:pPr>
            <a:fld id="{C72107C4-FFFA-4987-BC35-04F15F2A6A24}" type="slidenum">
              <a:rPr lang="en-US" smtClean="0"/>
              <a:pPr>
                <a:defRPr/>
              </a:pPr>
              <a:t>17</a:t>
            </a:fld>
            <a:endParaRPr lang="en-US" dirty="0"/>
          </a:p>
        </p:txBody>
      </p:sp>
      <p:sp>
        <p:nvSpPr>
          <p:cNvPr id="7" name="Footer Placeholder 6"/>
          <p:cNvSpPr>
            <a:spLocks noGrp="1"/>
          </p:cNvSpPr>
          <p:nvPr>
            <p:ph type="ftr" sz="quarter" idx="13"/>
          </p:nvPr>
        </p:nvSpPr>
        <p:spPr/>
        <p:txBody>
          <a:bodyPr/>
          <a:lstStyle/>
          <a:p>
            <a:pPr>
              <a:defRPr/>
            </a:pPr>
            <a:r>
              <a:rPr lang="en-US" dirty="0"/>
              <a:t>IANDOLI DESAI &amp; CRONIN P.C.</a:t>
            </a:r>
          </a:p>
        </p:txBody>
      </p:sp>
    </p:spTree>
    <p:extLst>
      <p:ext uri="{BB962C8B-B14F-4D97-AF65-F5344CB8AC3E}">
        <p14:creationId xmlns:p14="http://schemas.microsoft.com/office/powerpoint/2010/main" val="15177011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www.iandoli.com</a:t>
            </a:r>
          </a:p>
        </p:txBody>
      </p:sp>
      <p:sp>
        <p:nvSpPr>
          <p:cNvPr id="39939"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1/28/2016</a:t>
            </a:r>
          </a:p>
        </p:txBody>
      </p:sp>
      <p:sp>
        <p:nvSpPr>
          <p:cNvPr id="39940"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3994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866C1E-9FD8-4B31-B996-A9105B1AC92B}" type="slidenum">
              <a:rPr lang="en-US" smtClean="0"/>
              <a:pPr eaLnBrk="1" hangingPunct="1"/>
              <a:t>20</a:t>
            </a:fld>
            <a:endParaRPr lang="en-US" dirty="0"/>
          </a:p>
        </p:txBody>
      </p:sp>
      <p:sp>
        <p:nvSpPr>
          <p:cNvPr id="39942" name="Rectangle 2"/>
          <p:cNvSpPr>
            <a:spLocks noGrp="1" noRot="1" noChangeAspect="1" noChangeArrowheads="1" noTextEdit="1"/>
          </p:cNvSpPr>
          <p:nvPr>
            <p:ph type="sldImg"/>
          </p:nvPr>
        </p:nvSpPr>
        <p:spPr>
          <a:ln/>
        </p:spPr>
      </p:sp>
      <p:sp>
        <p:nvSpPr>
          <p:cNvPr id="3994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www.iandoli.com</a:t>
            </a:r>
          </a:p>
        </p:txBody>
      </p:sp>
      <p:sp>
        <p:nvSpPr>
          <p:cNvPr id="39939"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1/28/2016</a:t>
            </a:r>
          </a:p>
        </p:txBody>
      </p:sp>
      <p:sp>
        <p:nvSpPr>
          <p:cNvPr id="39940"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3994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866C1E-9FD8-4B31-B996-A9105B1AC92B}" type="slidenum">
              <a:rPr lang="en-US" smtClean="0"/>
              <a:pPr eaLnBrk="1" hangingPunct="1"/>
              <a:t>21</a:t>
            </a:fld>
            <a:endParaRPr lang="en-US" dirty="0"/>
          </a:p>
        </p:txBody>
      </p:sp>
      <p:sp>
        <p:nvSpPr>
          <p:cNvPr id="39942" name="Rectangle 2"/>
          <p:cNvSpPr>
            <a:spLocks noGrp="1" noRot="1" noChangeAspect="1" noChangeArrowheads="1" noTextEdit="1"/>
          </p:cNvSpPr>
          <p:nvPr>
            <p:ph type="sldImg"/>
          </p:nvPr>
        </p:nvSpPr>
        <p:spPr>
          <a:ln/>
        </p:spPr>
      </p:sp>
      <p:sp>
        <p:nvSpPr>
          <p:cNvPr id="3994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dirty="0"/>
              <a:t>FOR INFORMATIONAL PURPOSES ONLY</a:t>
            </a:r>
          </a:p>
        </p:txBody>
      </p:sp>
      <p:sp>
        <p:nvSpPr>
          <p:cNvPr id="5" name="Footer Placeholder 4"/>
          <p:cNvSpPr>
            <a:spLocks noGrp="1"/>
          </p:cNvSpPr>
          <p:nvPr>
            <p:ph type="ftr" sz="quarter" idx="11"/>
          </p:nvPr>
        </p:nvSpPr>
        <p:spPr/>
        <p:txBody>
          <a:bodyPr/>
          <a:lstStyle/>
          <a:p>
            <a:r>
              <a:rPr lang="en-US" dirty="0"/>
              <a:t>www.iandoli.com</a:t>
            </a:r>
          </a:p>
        </p:txBody>
      </p:sp>
      <p:sp>
        <p:nvSpPr>
          <p:cNvPr id="6" name="Slide Number Placeholder 5"/>
          <p:cNvSpPr>
            <a:spLocks noGrp="1"/>
          </p:cNvSpPr>
          <p:nvPr>
            <p:ph type="sldNum" sz="quarter" idx="12"/>
          </p:nvPr>
        </p:nvSpPr>
        <p:spPr/>
        <p:txBody>
          <a:bodyPr/>
          <a:lstStyle/>
          <a:p>
            <a:fld id="{0CEFEE20-DD2E-4811-9DA1-88090EDED2E0}" type="slidenum">
              <a:rPr lang="en-US" smtClean="0"/>
              <a:pPr/>
              <a:t>23</a:t>
            </a:fld>
            <a:endParaRPr lang="en-US" dirty="0"/>
          </a:p>
        </p:txBody>
      </p:sp>
    </p:spTree>
    <p:extLst>
      <p:ext uri="{BB962C8B-B14F-4D97-AF65-F5344CB8AC3E}">
        <p14:creationId xmlns:p14="http://schemas.microsoft.com/office/powerpoint/2010/main" val="2827086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Iandoli Desai &amp; Cronin P.C.</a:t>
            </a:r>
          </a:p>
        </p:txBody>
      </p:sp>
      <p:sp>
        <p:nvSpPr>
          <p:cNvPr id="5" name="Date Placeholder 4"/>
          <p:cNvSpPr>
            <a:spLocks noGrp="1"/>
          </p:cNvSpPr>
          <p:nvPr>
            <p:ph type="dt" idx="11"/>
          </p:nvPr>
        </p:nvSpPr>
        <p:spPr/>
        <p:txBody>
          <a:bodyPr/>
          <a:lstStyle/>
          <a:p>
            <a:pPr>
              <a:defRPr/>
            </a:pPr>
            <a:fld id="{D05D9443-B24F-4F0B-B034-7DA70A2ED29F}" type="datetime6">
              <a:rPr lang="en-US" smtClean="0"/>
              <a:pPr>
                <a:defRPr/>
              </a:pPr>
              <a:t>February 21</a:t>
            </a:fld>
            <a:endParaRPr lang="en-US" dirty="0"/>
          </a:p>
        </p:txBody>
      </p:sp>
      <p:sp>
        <p:nvSpPr>
          <p:cNvPr id="6" name="Footer Placeholder 5"/>
          <p:cNvSpPr>
            <a:spLocks noGrp="1"/>
          </p:cNvSpPr>
          <p:nvPr>
            <p:ph type="ftr" sz="quarter" idx="12"/>
          </p:nvPr>
        </p:nvSpPr>
        <p:spPr/>
        <p:txBody>
          <a:bodyPr/>
          <a:lstStyle/>
          <a:p>
            <a:pPr>
              <a:defRPr/>
            </a:pPr>
            <a:r>
              <a:rPr lang="en-US" dirty="0"/>
              <a:t>For informational purposes only.</a:t>
            </a:r>
          </a:p>
        </p:txBody>
      </p:sp>
      <p:sp>
        <p:nvSpPr>
          <p:cNvPr id="7" name="Slide Number Placeholder 6"/>
          <p:cNvSpPr>
            <a:spLocks noGrp="1"/>
          </p:cNvSpPr>
          <p:nvPr>
            <p:ph type="sldNum" sz="quarter" idx="13"/>
          </p:nvPr>
        </p:nvSpPr>
        <p:spPr/>
        <p:txBody>
          <a:bodyPr/>
          <a:lstStyle/>
          <a:p>
            <a:pPr>
              <a:defRPr/>
            </a:pPr>
            <a:fld id="{81DCEAE2-A833-4507-A9E3-06F5144F07C9}" type="slidenum">
              <a:rPr lang="en-US" smtClean="0"/>
              <a:pPr>
                <a:defRPr/>
              </a:pPr>
              <a:t>2</a:t>
            </a:fld>
            <a:endParaRPr lang="en-US" dirty="0"/>
          </a:p>
        </p:txBody>
      </p:sp>
    </p:spTree>
    <p:extLst>
      <p:ext uri="{BB962C8B-B14F-4D97-AF65-F5344CB8AC3E}">
        <p14:creationId xmlns:p14="http://schemas.microsoft.com/office/powerpoint/2010/main" val="30557362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www.iandoli.com</a:t>
            </a:r>
          </a:p>
        </p:txBody>
      </p:sp>
      <p:sp>
        <p:nvSpPr>
          <p:cNvPr id="5" name="Rectangle 3"/>
          <p:cNvSpPr>
            <a:spLocks noGrp="1" noChangeArrowheads="1"/>
          </p:cNvSpPr>
          <p:nvPr>
            <p:ph type="dt" idx="1"/>
          </p:nvPr>
        </p:nvSpPr>
        <p:spPr>
          <a:ln/>
        </p:spPr>
        <p:txBody>
          <a:bodyPr/>
          <a:lstStyle/>
          <a:p>
            <a:r>
              <a:rPr lang="en-US" dirty="0"/>
              <a:t>1/28/2016</a:t>
            </a:r>
          </a:p>
        </p:txBody>
      </p:sp>
      <p:sp>
        <p:nvSpPr>
          <p:cNvPr id="6" name="Rectangle 6"/>
          <p:cNvSpPr>
            <a:spLocks noGrp="1" noChangeArrowheads="1"/>
          </p:cNvSpPr>
          <p:nvPr>
            <p:ph type="ftr" sz="quarter" idx="4"/>
          </p:nvPr>
        </p:nvSpPr>
        <p:spPr>
          <a:ln/>
        </p:spPr>
        <p:txBody>
          <a:bodyPr/>
          <a:lstStyle/>
          <a:p>
            <a:r>
              <a:rPr lang="en-US" dirty="0"/>
              <a:t>For informational purposes only</a:t>
            </a:r>
          </a:p>
        </p:txBody>
      </p:sp>
      <p:sp>
        <p:nvSpPr>
          <p:cNvPr id="7" name="Rectangle 7"/>
          <p:cNvSpPr>
            <a:spLocks noGrp="1" noChangeArrowheads="1"/>
          </p:cNvSpPr>
          <p:nvPr>
            <p:ph type="sldNum" sz="quarter" idx="5"/>
          </p:nvPr>
        </p:nvSpPr>
        <p:spPr>
          <a:ln/>
        </p:spPr>
        <p:txBody>
          <a:bodyPr/>
          <a:lstStyle/>
          <a:p>
            <a:fld id="{FEE32F03-515B-49AC-92E6-7E3CD11A04BC}" type="slidenum">
              <a:rPr lang="en-US"/>
              <a:pPr/>
              <a:t>24</a:t>
            </a:fld>
            <a:endParaRPr lang="en-US" dirty="0"/>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a:noFill/>
        </p:spPr>
        <p:txBody>
          <a:bodyPr/>
          <a:lstStyle>
            <a:lvl1pPr defTabSz="922338">
              <a:defRPr>
                <a:solidFill>
                  <a:schemeClr val="tx1"/>
                </a:solidFill>
                <a:latin typeface="Arial" charset="0"/>
              </a:defRPr>
            </a:lvl1pPr>
            <a:lvl2pPr marL="742950" indent="-285750" defTabSz="922338">
              <a:defRPr>
                <a:solidFill>
                  <a:schemeClr val="tx1"/>
                </a:solidFill>
                <a:latin typeface="Arial" charset="0"/>
              </a:defRPr>
            </a:lvl2pPr>
            <a:lvl3pPr marL="1143000" indent="-228600" defTabSz="922338">
              <a:defRPr>
                <a:solidFill>
                  <a:schemeClr val="tx1"/>
                </a:solidFill>
                <a:latin typeface="Arial" charset="0"/>
              </a:defRPr>
            </a:lvl3pPr>
            <a:lvl4pPr marL="1600200" indent="-228600" defTabSz="922338">
              <a:defRPr>
                <a:solidFill>
                  <a:schemeClr val="tx1"/>
                </a:solidFill>
                <a:latin typeface="Arial" charset="0"/>
              </a:defRPr>
            </a:lvl4pPr>
            <a:lvl5pPr marL="2057400" indent="-228600" defTabSz="922338">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r>
              <a:rPr lang="en-US" dirty="0"/>
              <a:t>www.iandoli.com</a:t>
            </a:r>
          </a:p>
        </p:txBody>
      </p:sp>
      <p:sp>
        <p:nvSpPr>
          <p:cNvPr id="38915" name="Rectangle 3"/>
          <p:cNvSpPr>
            <a:spLocks noGrp="1" noChangeArrowheads="1"/>
          </p:cNvSpPr>
          <p:nvPr>
            <p:ph type="dt" sz="quarter" idx="1"/>
          </p:nvPr>
        </p:nvSpPr>
        <p:spPr>
          <a:noFill/>
        </p:spPr>
        <p:txBody>
          <a:bodyPr/>
          <a:lstStyle>
            <a:lvl1pPr defTabSz="922338">
              <a:defRPr>
                <a:solidFill>
                  <a:schemeClr val="tx1"/>
                </a:solidFill>
                <a:latin typeface="Arial" charset="0"/>
              </a:defRPr>
            </a:lvl1pPr>
            <a:lvl2pPr marL="742950" indent="-285750" defTabSz="922338">
              <a:defRPr>
                <a:solidFill>
                  <a:schemeClr val="tx1"/>
                </a:solidFill>
                <a:latin typeface="Arial" charset="0"/>
              </a:defRPr>
            </a:lvl2pPr>
            <a:lvl3pPr marL="1143000" indent="-228600" defTabSz="922338">
              <a:defRPr>
                <a:solidFill>
                  <a:schemeClr val="tx1"/>
                </a:solidFill>
                <a:latin typeface="Arial" charset="0"/>
              </a:defRPr>
            </a:lvl3pPr>
            <a:lvl4pPr marL="1600200" indent="-228600" defTabSz="922338">
              <a:defRPr>
                <a:solidFill>
                  <a:schemeClr val="tx1"/>
                </a:solidFill>
                <a:latin typeface="Arial" charset="0"/>
              </a:defRPr>
            </a:lvl4pPr>
            <a:lvl5pPr marL="2057400" indent="-228600" defTabSz="922338">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r>
              <a:rPr lang="en-US" dirty="0"/>
              <a:t>1/28/2016</a:t>
            </a:r>
          </a:p>
        </p:txBody>
      </p:sp>
      <p:sp>
        <p:nvSpPr>
          <p:cNvPr id="38916" name="Rectangle 6"/>
          <p:cNvSpPr>
            <a:spLocks noGrp="1" noChangeArrowheads="1"/>
          </p:cNvSpPr>
          <p:nvPr>
            <p:ph type="ftr" sz="quarter" idx="4"/>
          </p:nvPr>
        </p:nvSpPr>
        <p:spPr>
          <a:noFill/>
        </p:spPr>
        <p:txBody>
          <a:bodyPr/>
          <a:lstStyle>
            <a:lvl1pPr defTabSz="922338">
              <a:defRPr>
                <a:solidFill>
                  <a:schemeClr val="tx1"/>
                </a:solidFill>
                <a:latin typeface="Arial" charset="0"/>
              </a:defRPr>
            </a:lvl1pPr>
            <a:lvl2pPr marL="742950" indent="-285750" defTabSz="922338">
              <a:defRPr>
                <a:solidFill>
                  <a:schemeClr val="tx1"/>
                </a:solidFill>
                <a:latin typeface="Arial" charset="0"/>
              </a:defRPr>
            </a:lvl2pPr>
            <a:lvl3pPr marL="1143000" indent="-228600" defTabSz="922338">
              <a:defRPr>
                <a:solidFill>
                  <a:schemeClr val="tx1"/>
                </a:solidFill>
                <a:latin typeface="Arial" charset="0"/>
              </a:defRPr>
            </a:lvl3pPr>
            <a:lvl4pPr marL="1600200" indent="-228600" defTabSz="922338">
              <a:defRPr>
                <a:solidFill>
                  <a:schemeClr val="tx1"/>
                </a:solidFill>
                <a:latin typeface="Arial" charset="0"/>
              </a:defRPr>
            </a:lvl4pPr>
            <a:lvl5pPr marL="2057400" indent="-228600" defTabSz="922338">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r>
              <a:rPr lang="en-US" dirty="0"/>
              <a:t>For informational purposes only</a:t>
            </a:r>
          </a:p>
        </p:txBody>
      </p:sp>
      <p:sp>
        <p:nvSpPr>
          <p:cNvPr id="38917" name="Rectangle 7"/>
          <p:cNvSpPr>
            <a:spLocks noGrp="1" noChangeArrowheads="1"/>
          </p:cNvSpPr>
          <p:nvPr>
            <p:ph type="sldNum" sz="quarter" idx="5"/>
          </p:nvPr>
        </p:nvSpPr>
        <p:spPr>
          <a:noFill/>
        </p:spPr>
        <p:txBody>
          <a:bodyPr/>
          <a:lstStyle>
            <a:lvl1pPr defTabSz="922338">
              <a:defRPr>
                <a:solidFill>
                  <a:schemeClr val="tx1"/>
                </a:solidFill>
                <a:latin typeface="Arial" charset="0"/>
              </a:defRPr>
            </a:lvl1pPr>
            <a:lvl2pPr marL="742950" indent="-285750" defTabSz="922338">
              <a:defRPr>
                <a:solidFill>
                  <a:schemeClr val="tx1"/>
                </a:solidFill>
                <a:latin typeface="Arial" charset="0"/>
              </a:defRPr>
            </a:lvl2pPr>
            <a:lvl3pPr marL="1143000" indent="-228600" defTabSz="922338">
              <a:defRPr>
                <a:solidFill>
                  <a:schemeClr val="tx1"/>
                </a:solidFill>
                <a:latin typeface="Arial" charset="0"/>
              </a:defRPr>
            </a:lvl3pPr>
            <a:lvl4pPr marL="1600200" indent="-228600" defTabSz="922338">
              <a:defRPr>
                <a:solidFill>
                  <a:schemeClr val="tx1"/>
                </a:solidFill>
                <a:latin typeface="Arial" charset="0"/>
              </a:defRPr>
            </a:lvl4pPr>
            <a:lvl5pPr marL="2057400" indent="-228600" defTabSz="922338">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fld id="{AA401411-9983-4651-8B1C-F5180893E0E5}" type="slidenum">
              <a:rPr lang="en-US" smtClean="0"/>
              <a:pPr/>
              <a:t>25</a:t>
            </a:fld>
            <a:endParaRPr lang="en-US" dirty="0"/>
          </a:p>
        </p:txBody>
      </p:sp>
      <p:sp>
        <p:nvSpPr>
          <p:cNvPr id="38918" name="Rectangle 2"/>
          <p:cNvSpPr>
            <a:spLocks noGrp="1" noRot="1" noChangeAspect="1" noChangeArrowheads="1" noTextEdit="1"/>
          </p:cNvSpPr>
          <p:nvPr>
            <p:ph type="sldImg"/>
          </p:nvPr>
        </p:nvSpPr>
        <p:spPr>
          <a:ln/>
        </p:spPr>
      </p:sp>
      <p:sp>
        <p:nvSpPr>
          <p:cNvPr id="38919" name="Rectangle 3"/>
          <p:cNvSpPr>
            <a:spLocks noGrp="1" noChangeArrowheads="1"/>
          </p:cNvSpPr>
          <p:nvPr>
            <p:ph type="body" idx="1"/>
          </p:nvPr>
        </p:nvSpPr>
        <p:spPr>
          <a:noFill/>
        </p:spPr>
        <p:txBody>
          <a:bodyPr/>
          <a:lstStyle/>
          <a:p>
            <a:pPr eaLnBrk="1" hangingPunct="1"/>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IANDOLI &amp; DESAI, P.C.</a:t>
            </a:r>
          </a:p>
        </p:txBody>
      </p:sp>
      <p:sp>
        <p:nvSpPr>
          <p:cNvPr id="4505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0148BEB-A066-4364-AF43-521B56CA22C7}" type="slidenum">
              <a:rPr lang="en-US" smtClean="0"/>
              <a:pPr eaLnBrk="1" hangingPunct="1"/>
              <a:t>26</a:t>
            </a:fld>
            <a:endParaRPr lang="en-US" dirty="0"/>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45062"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A98D7C6-5BCC-49E3-9CD1-8346E91842FC}" type="datetime1">
              <a:rPr lang="en-US" smtClean="0"/>
              <a:pPr eaLnBrk="1" hangingPunct="1"/>
              <a:t>2/15/2021</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6"/>
          <p:cNvSpPr>
            <a:spLocks noGrp="1" noChangeArrowheads="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www.iandoli.com</a:t>
            </a:r>
          </a:p>
        </p:txBody>
      </p:sp>
      <p:sp>
        <p:nvSpPr>
          <p:cNvPr id="3789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9A14D30-CB11-4AF6-9E1B-44C3CA534890}" type="slidenum">
              <a:rPr lang="en-US" altLang="en-US" smtClean="0"/>
              <a:pPr eaLnBrk="1" hangingPunct="1">
                <a:spcBef>
                  <a:spcPct val="0"/>
                </a:spcBef>
              </a:pPr>
              <a:t>27</a:t>
            </a:fld>
            <a:endParaRPr lang="en-US" altLang="en-US" dirty="0"/>
          </a:p>
        </p:txBody>
      </p:sp>
      <p:sp>
        <p:nvSpPr>
          <p:cNvPr id="37892" name="Rectangle 2"/>
          <p:cNvSpPr>
            <a:spLocks noGrp="1" noRot="1" noChangeAspect="1" noChangeArrowheads="1" noTextEdit="1"/>
          </p:cNvSpPr>
          <p:nvPr>
            <p:ph type="sldImg"/>
          </p:nvPr>
        </p:nvSpPr>
        <p:spPr>
          <a:ln/>
        </p:spPr>
      </p:sp>
      <p:sp>
        <p:nvSpPr>
          <p:cNvPr id="3789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7894"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BD5A1F2-3CA3-47A3-8DB9-AE84D293B805}" type="datetime4">
              <a:rPr lang="en-US" altLang="en-US" smtClean="0"/>
              <a:pPr eaLnBrk="1" hangingPunct="1">
                <a:spcBef>
                  <a:spcPct val="0"/>
                </a:spcBef>
              </a:pPr>
              <a:t>February 15, 2021</a:t>
            </a:fld>
            <a:endParaRPr lang="en-US" altLang="en-US" dirty="0"/>
          </a:p>
        </p:txBody>
      </p:sp>
      <p:sp>
        <p:nvSpPr>
          <p:cNvPr id="37895" name="Header Placeholder 1"/>
          <p:cNvSpPr>
            <a:spLocks noGrp="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FOR INFORMATIONAL PURPOSES ONLY</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IANDOLI &amp; DESAI, P.C.</a:t>
            </a:r>
          </a:p>
        </p:txBody>
      </p:sp>
      <p:sp>
        <p:nvSpPr>
          <p:cNvPr id="4710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AFB99D0-9E64-42FD-BD88-3CE2E0C2DFAE}" type="slidenum">
              <a:rPr lang="en-US" smtClean="0"/>
              <a:pPr eaLnBrk="1" hangingPunct="1"/>
              <a:t>28</a:t>
            </a:fld>
            <a:endParaRPr lang="en-US" dirty="0"/>
          </a:p>
        </p:txBody>
      </p:sp>
      <p:sp>
        <p:nvSpPr>
          <p:cNvPr id="47108" name="Rectangle 2"/>
          <p:cNvSpPr>
            <a:spLocks noGrp="1" noRot="1" noChangeAspect="1" noChangeArrowheads="1" noTextEdit="1"/>
          </p:cNvSpPr>
          <p:nvPr>
            <p:ph type="sldImg"/>
          </p:nvPr>
        </p:nvSpPr>
        <p:spPr>
          <a:ln/>
        </p:spPr>
      </p:sp>
      <p:sp>
        <p:nvSpPr>
          <p:cNvPr id="4710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47110"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CF49825-6C7D-4303-8126-871363520898}" type="datetime1">
              <a:rPr lang="en-US" smtClean="0"/>
              <a:pPr eaLnBrk="1" hangingPunct="1"/>
              <a:t>2/15/2021</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spcBef>
                <a:spcPct val="30000"/>
              </a:spcBef>
              <a:defRPr sz="1200">
                <a:solidFill>
                  <a:schemeClr val="tx1"/>
                </a:solidFill>
                <a:latin typeface="Arial" charset="0"/>
              </a:defRPr>
            </a:lvl1pPr>
            <a:lvl2pPr marL="742950" indent="-285750" defTabSz="922338" eaLnBrk="0" hangingPunct="0">
              <a:spcBef>
                <a:spcPct val="30000"/>
              </a:spcBef>
              <a:defRPr sz="1200">
                <a:solidFill>
                  <a:schemeClr val="tx1"/>
                </a:solidFill>
                <a:latin typeface="Arial" charset="0"/>
              </a:defRPr>
            </a:lvl2pPr>
            <a:lvl3pPr marL="1143000" indent="-228600" defTabSz="922338" eaLnBrk="0" hangingPunct="0">
              <a:spcBef>
                <a:spcPct val="30000"/>
              </a:spcBef>
              <a:defRPr sz="1200">
                <a:solidFill>
                  <a:schemeClr val="tx1"/>
                </a:solidFill>
                <a:latin typeface="Arial" charset="0"/>
              </a:defRPr>
            </a:lvl3pPr>
            <a:lvl4pPr marL="1600200" indent="-228600" defTabSz="922338" eaLnBrk="0" hangingPunct="0">
              <a:spcBef>
                <a:spcPct val="30000"/>
              </a:spcBef>
              <a:defRPr sz="1200">
                <a:solidFill>
                  <a:schemeClr val="tx1"/>
                </a:solidFill>
                <a:latin typeface="Arial" charset="0"/>
              </a:defRPr>
            </a:lvl4pPr>
            <a:lvl5pPr marL="2057400" indent="-228600" defTabSz="922338" eaLnBrk="0" hangingPunct="0">
              <a:spcBef>
                <a:spcPct val="30000"/>
              </a:spcBef>
              <a:defRPr sz="1200">
                <a:solidFill>
                  <a:schemeClr val="tx1"/>
                </a:solidFill>
                <a:latin typeface="Arial" charset="0"/>
              </a:defRPr>
            </a:lvl5pPr>
            <a:lvl6pPr marL="2514600" indent="-228600" defTabSz="922338" eaLnBrk="0" fontAlgn="base" hangingPunct="0">
              <a:spcBef>
                <a:spcPct val="30000"/>
              </a:spcBef>
              <a:spcAft>
                <a:spcPct val="0"/>
              </a:spcAft>
              <a:defRPr sz="1200">
                <a:solidFill>
                  <a:schemeClr val="tx1"/>
                </a:solidFill>
                <a:latin typeface="Arial" charset="0"/>
              </a:defRPr>
            </a:lvl6pPr>
            <a:lvl7pPr marL="2971800" indent="-228600" defTabSz="922338" eaLnBrk="0" fontAlgn="base" hangingPunct="0">
              <a:spcBef>
                <a:spcPct val="30000"/>
              </a:spcBef>
              <a:spcAft>
                <a:spcPct val="0"/>
              </a:spcAft>
              <a:defRPr sz="1200">
                <a:solidFill>
                  <a:schemeClr val="tx1"/>
                </a:solidFill>
                <a:latin typeface="Arial" charset="0"/>
              </a:defRPr>
            </a:lvl7pPr>
            <a:lvl8pPr marL="3429000" indent="-228600" defTabSz="922338" eaLnBrk="0" fontAlgn="base" hangingPunct="0">
              <a:spcBef>
                <a:spcPct val="30000"/>
              </a:spcBef>
              <a:spcAft>
                <a:spcPct val="0"/>
              </a:spcAft>
              <a:defRPr sz="1200">
                <a:solidFill>
                  <a:schemeClr val="tx1"/>
                </a:solidFill>
                <a:latin typeface="Arial" charset="0"/>
              </a:defRPr>
            </a:lvl8pPr>
            <a:lvl9pPr marL="3886200" indent="-228600" defTabSz="922338"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March 2011</a:t>
            </a:r>
          </a:p>
        </p:txBody>
      </p:sp>
      <p:sp>
        <p:nvSpPr>
          <p:cNvPr id="61443"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spcBef>
                <a:spcPct val="30000"/>
              </a:spcBef>
              <a:defRPr sz="1200">
                <a:solidFill>
                  <a:schemeClr val="tx1"/>
                </a:solidFill>
                <a:latin typeface="Arial" charset="0"/>
              </a:defRPr>
            </a:lvl1pPr>
            <a:lvl2pPr marL="742950" indent="-285750" defTabSz="922338" eaLnBrk="0" hangingPunct="0">
              <a:spcBef>
                <a:spcPct val="30000"/>
              </a:spcBef>
              <a:defRPr sz="1200">
                <a:solidFill>
                  <a:schemeClr val="tx1"/>
                </a:solidFill>
                <a:latin typeface="Arial" charset="0"/>
              </a:defRPr>
            </a:lvl2pPr>
            <a:lvl3pPr marL="1143000" indent="-228600" defTabSz="922338" eaLnBrk="0" hangingPunct="0">
              <a:spcBef>
                <a:spcPct val="30000"/>
              </a:spcBef>
              <a:defRPr sz="1200">
                <a:solidFill>
                  <a:schemeClr val="tx1"/>
                </a:solidFill>
                <a:latin typeface="Arial" charset="0"/>
              </a:defRPr>
            </a:lvl3pPr>
            <a:lvl4pPr marL="1600200" indent="-228600" defTabSz="922338" eaLnBrk="0" hangingPunct="0">
              <a:spcBef>
                <a:spcPct val="30000"/>
              </a:spcBef>
              <a:defRPr sz="1200">
                <a:solidFill>
                  <a:schemeClr val="tx1"/>
                </a:solidFill>
                <a:latin typeface="Arial" charset="0"/>
              </a:defRPr>
            </a:lvl4pPr>
            <a:lvl5pPr marL="2057400" indent="-228600" defTabSz="922338" eaLnBrk="0" hangingPunct="0">
              <a:spcBef>
                <a:spcPct val="30000"/>
              </a:spcBef>
              <a:defRPr sz="1200">
                <a:solidFill>
                  <a:schemeClr val="tx1"/>
                </a:solidFill>
                <a:latin typeface="Arial" charset="0"/>
              </a:defRPr>
            </a:lvl5pPr>
            <a:lvl6pPr marL="2514600" indent="-228600" defTabSz="922338" eaLnBrk="0" fontAlgn="base" hangingPunct="0">
              <a:spcBef>
                <a:spcPct val="30000"/>
              </a:spcBef>
              <a:spcAft>
                <a:spcPct val="0"/>
              </a:spcAft>
              <a:defRPr sz="1200">
                <a:solidFill>
                  <a:schemeClr val="tx1"/>
                </a:solidFill>
                <a:latin typeface="Arial" charset="0"/>
              </a:defRPr>
            </a:lvl6pPr>
            <a:lvl7pPr marL="2971800" indent="-228600" defTabSz="922338" eaLnBrk="0" fontAlgn="base" hangingPunct="0">
              <a:spcBef>
                <a:spcPct val="30000"/>
              </a:spcBef>
              <a:spcAft>
                <a:spcPct val="0"/>
              </a:spcAft>
              <a:defRPr sz="1200">
                <a:solidFill>
                  <a:schemeClr val="tx1"/>
                </a:solidFill>
                <a:latin typeface="Arial" charset="0"/>
              </a:defRPr>
            </a:lvl7pPr>
            <a:lvl8pPr marL="3429000" indent="-228600" defTabSz="922338" eaLnBrk="0" fontAlgn="base" hangingPunct="0">
              <a:spcBef>
                <a:spcPct val="30000"/>
              </a:spcBef>
              <a:spcAft>
                <a:spcPct val="0"/>
              </a:spcAft>
              <a:defRPr sz="1200">
                <a:solidFill>
                  <a:schemeClr val="tx1"/>
                </a:solidFill>
                <a:latin typeface="Arial" charset="0"/>
              </a:defRPr>
            </a:lvl8pPr>
            <a:lvl9pPr marL="3886200" indent="-228600" defTabSz="922338"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Iandoli Desai &amp; Cronin P.C.</a:t>
            </a:r>
          </a:p>
        </p:txBody>
      </p:sp>
      <p:sp>
        <p:nvSpPr>
          <p:cNvPr id="6144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spcBef>
                <a:spcPct val="30000"/>
              </a:spcBef>
              <a:defRPr sz="1200">
                <a:solidFill>
                  <a:schemeClr val="tx1"/>
                </a:solidFill>
                <a:latin typeface="Arial" charset="0"/>
              </a:defRPr>
            </a:lvl1pPr>
            <a:lvl2pPr marL="742950" indent="-285750" defTabSz="922338" eaLnBrk="0" hangingPunct="0">
              <a:spcBef>
                <a:spcPct val="30000"/>
              </a:spcBef>
              <a:defRPr sz="1200">
                <a:solidFill>
                  <a:schemeClr val="tx1"/>
                </a:solidFill>
                <a:latin typeface="Arial" charset="0"/>
              </a:defRPr>
            </a:lvl2pPr>
            <a:lvl3pPr marL="1143000" indent="-228600" defTabSz="922338" eaLnBrk="0" hangingPunct="0">
              <a:spcBef>
                <a:spcPct val="30000"/>
              </a:spcBef>
              <a:defRPr sz="1200">
                <a:solidFill>
                  <a:schemeClr val="tx1"/>
                </a:solidFill>
                <a:latin typeface="Arial" charset="0"/>
              </a:defRPr>
            </a:lvl3pPr>
            <a:lvl4pPr marL="1600200" indent="-228600" defTabSz="922338" eaLnBrk="0" hangingPunct="0">
              <a:spcBef>
                <a:spcPct val="30000"/>
              </a:spcBef>
              <a:defRPr sz="1200">
                <a:solidFill>
                  <a:schemeClr val="tx1"/>
                </a:solidFill>
                <a:latin typeface="Arial" charset="0"/>
              </a:defRPr>
            </a:lvl4pPr>
            <a:lvl5pPr marL="2057400" indent="-228600" defTabSz="922338" eaLnBrk="0" hangingPunct="0">
              <a:spcBef>
                <a:spcPct val="30000"/>
              </a:spcBef>
              <a:defRPr sz="1200">
                <a:solidFill>
                  <a:schemeClr val="tx1"/>
                </a:solidFill>
                <a:latin typeface="Arial" charset="0"/>
              </a:defRPr>
            </a:lvl5pPr>
            <a:lvl6pPr marL="2514600" indent="-228600" defTabSz="922338" eaLnBrk="0" fontAlgn="base" hangingPunct="0">
              <a:spcBef>
                <a:spcPct val="30000"/>
              </a:spcBef>
              <a:spcAft>
                <a:spcPct val="0"/>
              </a:spcAft>
              <a:defRPr sz="1200">
                <a:solidFill>
                  <a:schemeClr val="tx1"/>
                </a:solidFill>
                <a:latin typeface="Arial" charset="0"/>
              </a:defRPr>
            </a:lvl6pPr>
            <a:lvl7pPr marL="2971800" indent="-228600" defTabSz="922338" eaLnBrk="0" fontAlgn="base" hangingPunct="0">
              <a:spcBef>
                <a:spcPct val="30000"/>
              </a:spcBef>
              <a:spcAft>
                <a:spcPct val="0"/>
              </a:spcAft>
              <a:defRPr sz="1200">
                <a:solidFill>
                  <a:schemeClr val="tx1"/>
                </a:solidFill>
                <a:latin typeface="Arial" charset="0"/>
              </a:defRPr>
            </a:lvl7pPr>
            <a:lvl8pPr marL="3429000" indent="-228600" defTabSz="922338" eaLnBrk="0" fontAlgn="base" hangingPunct="0">
              <a:spcBef>
                <a:spcPct val="30000"/>
              </a:spcBef>
              <a:spcAft>
                <a:spcPct val="0"/>
              </a:spcAft>
              <a:defRPr sz="1200">
                <a:solidFill>
                  <a:schemeClr val="tx1"/>
                </a:solidFill>
                <a:latin typeface="Arial" charset="0"/>
              </a:defRPr>
            </a:lvl8pPr>
            <a:lvl9pPr marL="3886200" indent="-228600" defTabSz="92233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5914800-771B-4FF6-B327-2753E0E87B34}" type="slidenum">
              <a:rPr lang="en-US" altLang="en-US" smtClean="0"/>
              <a:pPr eaLnBrk="1" hangingPunct="1">
                <a:spcBef>
                  <a:spcPct val="0"/>
                </a:spcBef>
              </a:pPr>
              <a:t>29</a:t>
            </a:fld>
            <a:endParaRPr lang="en-US" altLang="en-US" dirty="0"/>
          </a:p>
        </p:txBody>
      </p:sp>
      <p:sp>
        <p:nvSpPr>
          <p:cNvPr id="61445" name="Rectangle 2"/>
          <p:cNvSpPr>
            <a:spLocks noGrp="1" noRot="1" noChangeAspect="1" noChangeArrowheads="1" noTextEdit="1"/>
          </p:cNvSpPr>
          <p:nvPr>
            <p:ph type="sldImg"/>
          </p:nvPr>
        </p:nvSpPr>
        <p:spPr>
          <a:ln/>
        </p:spPr>
      </p:sp>
      <p:sp>
        <p:nvSpPr>
          <p:cNvPr id="6144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61447" name="Header Placeholder 6"/>
          <p:cNvSpPr>
            <a:spLocks noGrp="1"/>
          </p:cNvSpPr>
          <p:nvPr>
            <p:ph type="hdr" sz="quarter"/>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a:t>NOT LEGAL ADVICE--EDUCATIONAL USE ONLY</a:t>
            </a:r>
          </a:p>
        </p:txBody>
      </p:sp>
    </p:spTree>
    <p:extLst>
      <p:ext uri="{BB962C8B-B14F-4D97-AF65-F5344CB8AC3E}">
        <p14:creationId xmlns:p14="http://schemas.microsoft.com/office/powerpoint/2010/main" val="14492184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r>
              <a:rPr lang="en-US" dirty="0"/>
              <a:t>FOR INFORMATIONAL PURPOSES ONLY</a:t>
            </a:r>
          </a:p>
        </p:txBody>
      </p:sp>
      <p:sp>
        <p:nvSpPr>
          <p:cNvPr id="5" name="Date Placeholder 4"/>
          <p:cNvSpPr>
            <a:spLocks noGrp="1"/>
          </p:cNvSpPr>
          <p:nvPr>
            <p:ph type="dt" idx="11"/>
          </p:nvPr>
        </p:nvSpPr>
        <p:spPr/>
        <p:txBody>
          <a:bodyPr/>
          <a:lstStyle/>
          <a:p>
            <a:fld id="{AD755A26-71A0-48FA-AC1E-6EF016131B85}" type="datetime1">
              <a:rPr lang="en-US" smtClean="0"/>
              <a:pPr/>
              <a:t>2/15/2021</a:t>
            </a:fld>
            <a:endParaRPr lang="en-US" dirty="0"/>
          </a:p>
        </p:txBody>
      </p:sp>
      <p:sp>
        <p:nvSpPr>
          <p:cNvPr id="6" name="Footer Placeholder 5"/>
          <p:cNvSpPr>
            <a:spLocks noGrp="1"/>
          </p:cNvSpPr>
          <p:nvPr>
            <p:ph type="ftr" sz="quarter" idx="12"/>
          </p:nvPr>
        </p:nvSpPr>
        <p:spPr/>
        <p:txBody>
          <a:bodyPr/>
          <a:lstStyle/>
          <a:p>
            <a:r>
              <a:rPr lang="en-US" dirty="0"/>
              <a:t>www.iandoli.com</a:t>
            </a:r>
          </a:p>
        </p:txBody>
      </p:sp>
      <p:sp>
        <p:nvSpPr>
          <p:cNvPr id="7" name="Slide Number Placeholder 6"/>
          <p:cNvSpPr>
            <a:spLocks noGrp="1"/>
          </p:cNvSpPr>
          <p:nvPr>
            <p:ph type="sldNum" sz="quarter" idx="13"/>
          </p:nvPr>
        </p:nvSpPr>
        <p:spPr/>
        <p:txBody>
          <a:bodyPr/>
          <a:lstStyle/>
          <a:p>
            <a:fld id="{0CEFEE20-DD2E-4811-9DA1-88090EDED2E0}" type="slidenum">
              <a:rPr lang="en-US" smtClean="0"/>
              <a:pPr/>
              <a:t>30</a:t>
            </a:fld>
            <a:endParaRPr lang="en-US" dirty="0"/>
          </a:p>
        </p:txBody>
      </p:sp>
    </p:spTree>
    <p:extLst>
      <p:ext uri="{BB962C8B-B14F-4D97-AF65-F5344CB8AC3E}">
        <p14:creationId xmlns:p14="http://schemas.microsoft.com/office/powerpoint/2010/main" val="30850869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6D139EC5-DA17-4143-B7D4-52C4F4495BA9}" type="datetime1">
              <a:rPr lang="en-US" smtClean="0"/>
              <a:pPr eaLnBrk="1" hangingPunct="1"/>
              <a:t>2/15/2021</a:t>
            </a:fld>
            <a:endParaRPr lang="en-US" dirty="0"/>
          </a:p>
        </p:txBody>
      </p:sp>
      <p:sp>
        <p:nvSpPr>
          <p:cNvPr id="49155"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4915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EB3AA5E9-FE11-4B56-9ED8-A99F8CEAFEE1}" type="slidenum">
              <a:rPr lang="en-US" smtClean="0"/>
              <a:pPr eaLnBrk="1" hangingPunct="1"/>
              <a:t>31</a:t>
            </a:fld>
            <a:endParaRPr lang="en-US" dirty="0"/>
          </a:p>
        </p:txBody>
      </p:sp>
      <p:sp>
        <p:nvSpPr>
          <p:cNvPr id="49157" name="Rectangle 2"/>
          <p:cNvSpPr>
            <a:spLocks noGrp="1" noRot="1" noChangeAspect="1" noChangeArrowheads="1" noTextEdit="1"/>
          </p:cNvSpPr>
          <p:nvPr>
            <p:ph type="sldImg"/>
          </p:nvPr>
        </p:nvSpPr>
        <p:spPr>
          <a:ln/>
        </p:spPr>
      </p:sp>
      <p:sp>
        <p:nvSpPr>
          <p:cNvPr id="4915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extLst>
      <p:ext uri="{BB962C8B-B14F-4D97-AF65-F5344CB8AC3E}">
        <p14:creationId xmlns:p14="http://schemas.microsoft.com/office/powerpoint/2010/main" val="31398315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DEDE4C8D-9EC6-49B0-8275-44EB0503FED1}" type="datetime1">
              <a:rPr lang="en-US" smtClean="0"/>
              <a:pPr eaLnBrk="1" hangingPunct="1"/>
              <a:t>2/15/2021</a:t>
            </a:fld>
            <a:endParaRPr lang="en-US" dirty="0"/>
          </a:p>
        </p:txBody>
      </p:sp>
      <p:sp>
        <p:nvSpPr>
          <p:cNvPr id="51203"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5120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8C78B686-40A2-4683-963C-5D824DAADFF7}" type="slidenum">
              <a:rPr lang="en-US" smtClean="0"/>
              <a:pPr eaLnBrk="1" hangingPunct="1"/>
              <a:t>33</a:t>
            </a:fld>
            <a:endParaRPr lang="en-US" dirty="0"/>
          </a:p>
        </p:txBody>
      </p:sp>
      <p:sp>
        <p:nvSpPr>
          <p:cNvPr id="51205" name="Rectangle 2"/>
          <p:cNvSpPr>
            <a:spLocks noGrp="1" noRot="1" noChangeAspect="1" noChangeArrowheads="1" noTextEdit="1"/>
          </p:cNvSpPr>
          <p:nvPr>
            <p:ph type="sldImg"/>
          </p:nvPr>
        </p:nvSpPr>
        <p:spPr>
          <a:ln/>
        </p:spPr>
      </p:sp>
      <p:sp>
        <p:nvSpPr>
          <p:cNvPr id="5120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extLst>
      <p:ext uri="{BB962C8B-B14F-4D97-AF65-F5344CB8AC3E}">
        <p14:creationId xmlns:p14="http://schemas.microsoft.com/office/powerpoint/2010/main" val="26465669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21DCFCDB-E142-4A07-9BDF-B3D778FE7FAF}" type="datetime1">
              <a:rPr lang="en-US" smtClean="0"/>
              <a:pPr eaLnBrk="1" hangingPunct="1"/>
              <a:t>2/15/2021</a:t>
            </a:fld>
            <a:endParaRPr lang="en-US" dirty="0"/>
          </a:p>
        </p:txBody>
      </p:sp>
      <p:sp>
        <p:nvSpPr>
          <p:cNvPr id="52227"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5222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93B4AF1F-CB35-4E43-8C39-75A2F08EED81}" type="slidenum">
              <a:rPr lang="en-US" smtClean="0"/>
              <a:pPr eaLnBrk="1" hangingPunct="1"/>
              <a:t>34</a:t>
            </a:fld>
            <a:endParaRPr lang="en-US" dirty="0"/>
          </a:p>
        </p:txBody>
      </p:sp>
      <p:sp>
        <p:nvSpPr>
          <p:cNvPr id="52229" name="Rectangle 2"/>
          <p:cNvSpPr>
            <a:spLocks noGrp="1" noRot="1" noChangeAspect="1" noChangeArrowheads="1" noTextEdit="1"/>
          </p:cNvSpPr>
          <p:nvPr>
            <p:ph type="sldImg"/>
          </p:nvPr>
        </p:nvSpPr>
        <p:spPr>
          <a:ln/>
        </p:spPr>
      </p:sp>
      <p:sp>
        <p:nvSpPr>
          <p:cNvPr id="5223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0E3D8160-7795-4407-AEA2-49E0D09B03EC}" type="datetime1">
              <a:rPr lang="en-US" smtClean="0"/>
              <a:pPr eaLnBrk="1" hangingPunct="1"/>
              <a:t>2/15/2021</a:t>
            </a:fld>
            <a:endParaRPr lang="en-US" dirty="0"/>
          </a:p>
        </p:txBody>
      </p:sp>
      <p:sp>
        <p:nvSpPr>
          <p:cNvPr id="33795"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3379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2823944F-9730-4061-824B-4034338A36C4}" type="slidenum">
              <a:rPr lang="en-US" smtClean="0"/>
              <a:pPr eaLnBrk="1" hangingPunct="1"/>
              <a:t>4</a:t>
            </a:fld>
            <a:endParaRPr lang="en-US" dirty="0"/>
          </a:p>
        </p:txBody>
      </p:sp>
      <p:sp>
        <p:nvSpPr>
          <p:cNvPr id="33797" name="Rectangle 2"/>
          <p:cNvSpPr>
            <a:spLocks noGrp="1" noRot="1" noChangeAspect="1" noChangeArrowheads="1" noTextEdit="1"/>
          </p:cNvSpPr>
          <p:nvPr>
            <p:ph type="sldImg"/>
          </p:nvPr>
        </p:nvSpPr>
        <p:spPr>
          <a:ln/>
        </p:spPr>
      </p:sp>
      <p:sp>
        <p:nvSpPr>
          <p:cNvPr id="3379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0EB48DD5-8B23-4037-9944-49C7889077ED}" type="datetime1">
              <a:rPr lang="en-US" smtClean="0"/>
              <a:pPr eaLnBrk="1" hangingPunct="1"/>
              <a:t>2/15/2021</a:t>
            </a:fld>
            <a:endParaRPr lang="en-US" dirty="0"/>
          </a:p>
        </p:txBody>
      </p:sp>
      <p:sp>
        <p:nvSpPr>
          <p:cNvPr id="54275"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r>
              <a:rPr lang="en-US" dirty="0"/>
              <a:t>For informational purposes only</a:t>
            </a:r>
          </a:p>
        </p:txBody>
      </p:sp>
      <p:sp>
        <p:nvSpPr>
          <p:cNvPr id="5427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eaLnBrk="0" hangingPunct="0">
              <a:defRPr>
                <a:solidFill>
                  <a:schemeClr val="tx1"/>
                </a:solidFill>
                <a:latin typeface="Arial" charset="0"/>
              </a:defRPr>
            </a:lvl1pPr>
            <a:lvl2pPr marL="742950" indent="-285750" defTabSz="922338" eaLnBrk="0" hangingPunct="0">
              <a:defRPr>
                <a:solidFill>
                  <a:schemeClr val="tx1"/>
                </a:solidFill>
                <a:latin typeface="Arial" charset="0"/>
              </a:defRPr>
            </a:lvl2pPr>
            <a:lvl3pPr marL="1143000" indent="-228600" defTabSz="922338" eaLnBrk="0" hangingPunct="0">
              <a:defRPr>
                <a:solidFill>
                  <a:schemeClr val="tx1"/>
                </a:solidFill>
                <a:latin typeface="Arial" charset="0"/>
              </a:defRPr>
            </a:lvl3pPr>
            <a:lvl4pPr marL="1600200" indent="-228600" defTabSz="922338" eaLnBrk="0" hangingPunct="0">
              <a:defRPr>
                <a:solidFill>
                  <a:schemeClr val="tx1"/>
                </a:solidFill>
                <a:latin typeface="Arial" charset="0"/>
              </a:defRPr>
            </a:lvl4pPr>
            <a:lvl5pPr marL="2057400" indent="-228600" defTabSz="922338" eaLnBrk="0" hangingPunct="0">
              <a:defRPr>
                <a:solidFill>
                  <a:schemeClr val="tx1"/>
                </a:solidFill>
                <a:latin typeface="Arial" charset="0"/>
              </a:defRPr>
            </a:lvl5pPr>
            <a:lvl6pPr marL="2514600" indent="-228600" defTabSz="922338" eaLnBrk="0" fontAlgn="base" hangingPunct="0">
              <a:spcBef>
                <a:spcPct val="0"/>
              </a:spcBef>
              <a:spcAft>
                <a:spcPct val="0"/>
              </a:spcAft>
              <a:defRPr>
                <a:solidFill>
                  <a:schemeClr val="tx1"/>
                </a:solidFill>
                <a:latin typeface="Arial" charset="0"/>
              </a:defRPr>
            </a:lvl6pPr>
            <a:lvl7pPr marL="2971800" indent="-228600" defTabSz="922338" eaLnBrk="0" fontAlgn="base" hangingPunct="0">
              <a:spcBef>
                <a:spcPct val="0"/>
              </a:spcBef>
              <a:spcAft>
                <a:spcPct val="0"/>
              </a:spcAft>
              <a:defRPr>
                <a:solidFill>
                  <a:schemeClr val="tx1"/>
                </a:solidFill>
                <a:latin typeface="Arial" charset="0"/>
              </a:defRPr>
            </a:lvl7pPr>
            <a:lvl8pPr marL="3429000" indent="-228600" defTabSz="922338" eaLnBrk="0" fontAlgn="base" hangingPunct="0">
              <a:spcBef>
                <a:spcPct val="0"/>
              </a:spcBef>
              <a:spcAft>
                <a:spcPct val="0"/>
              </a:spcAft>
              <a:defRPr>
                <a:solidFill>
                  <a:schemeClr val="tx1"/>
                </a:solidFill>
                <a:latin typeface="Arial" charset="0"/>
              </a:defRPr>
            </a:lvl8pPr>
            <a:lvl9pPr marL="3886200" indent="-228600" defTabSz="922338" eaLnBrk="0" fontAlgn="base" hangingPunct="0">
              <a:spcBef>
                <a:spcPct val="0"/>
              </a:spcBef>
              <a:spcAft>
                <a:spcPct val="0"/>
              </a:spcAft>
              <a:defRPr>
                <a:solidFill>
                  <a:schemeClr val="tx1"/>
                </a:solidFill>
                <a:latin typeface="Arial" charset="0"/>
              </a:defRPr>
            </a:lvl9pPr>
          </a:lstStyle>
          <a:p>
            <a:pPr eaLnBrk="1" hangingPunct="1"/>
            <a:fld id="{F70FC680-809D-4E30-B1C6-BC4BDD30C9AB}" type="slidenum">
              <a:rPr lang="en-US" smtClean="0"/>
              <a:pPr eaLnBrk="1" hangingPunct="1"/>
              <a:t>35</a:t>
            </a:fld>
            <a:endParaRPr lang="en-US" dirty="0"/>
          </a:p>
        </p:txBody>
      </p:sp>
      <p:sp>
        <p:nvSpPr>
          <p:cNvPr id="54277" name="Rectangle 2"/>
          <p:cNvSpPr>
            <a:spLocks noGrp="1" noRot="1" noChangeAspect="1" noChangeArrowheads="1" noTextEdit="1"/>
          </p:cNvSpPr>
          <p:nvPr>
            <p:ph type="sldImg"/>
          </p:nvPr>
        </p:nvSpPr>
        <p:spPr>
          <a:ln/>
        </p:spPr>
      </p:sp>
      <p:sp>
        <p:nvSpPr>
          <p:cNvPr id="5427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6"/>
          <p:cNvSpPr>
            <a:spLocks noGrp="1" noChangeArrowheads="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www.iandoli.com</a:t>
            </a:r>
          </a:p>
        </p:txBody>
      </p:sp>
      <p:sp>
        <p:nvSpPr>
          <p:cNvPr id="39939"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C9A9E6F-FFF1-426A-A85A-EA39815E9CC1}" type="slidenum">
              <a:rPr lang="en-US" altLang="en-US" smtClean="0"/>
              <a:pPr eaLnBrk="1" hangingPunct="1">
                <a:spcBef>
                  <a:spcPct val="0"/>
                </a:spcBef>
              </a:pPr>
              <a:t>36</a:t>
            </a:fld>
            <a:endParaRPr lang="en-US" altLang="en-US" dirty="0"/>
          </a:p>
        </p:txBody>
      </p:sp>
      <p:sp>
        <p:nvSpPr>
          <p:cNvPr id="39940" name="Rectangle 2"/>
          <p:cNvSpPr>
            <a:spLocks noGrp="1" noRot="1" noChangeAspect="1" noChangeArrowheads="1" noTextEdit="1"/>
          </p:cNvSpPr>
          <p:nvPr>
            <p:ph type="sldImg"/>
          </p:nvPr>
        </p:nvSpPr>
        <p:spPr>
          <a:ln/>
        </p:spPr>
      </p:sp>
      <p:sp>
        <p:nvSpPr>
          <p:cNvPr id="3994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39942"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E647181-14B3-4888-A32F-87F1DC3BA66F}" type="datetime4">
              <a:rPr lang="en-US" altLang="en-US" smtClean="0"/>
              <a:pPr eaLnBrk="1" hangingPunct="1">
                <a:spcBef>
                  <a:spcPct val="0"/>
                </a:spcBef>
              </a:pPr>
              <a:t>February 15, 2021</a:t>
            </a:fld>
            <a:endParaRPr lang="en-US" altLang="en-US" dirty="0"/>
          </a:p>
        </p:txBody>
      </p:sp>
      <p:sp>
        <p:nvSpPr>
          <p:cNvPr id="39943" name="Header Placeholder 1"/>
          <p:cNvSpPr>
            <a:spLocks noGrp="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FOR INFORMATIONAL PURPOSES ONLY</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dirty="0"/>
              <a:t>FOR INFORMATIONAL PURPOSES ONLY</a:t>
            </a:r>
          </a:p>
        </p:txBody>
      </p:sp>
      <p:sp>
        <p:nvSpPr>
          <p:cNvPr id="5" name="Date Placeholder 4"/>
          <p:cNvSpPr>
            <a:spLocks noGrp="1"/>
          </p:cNvSpPr>
          <p:nvPr>
            <p:ph type="dt" idx="11"/>
          </p:nvPr>
        </p:nvSpPr>
        <p:spPr/>
        <p:txBody>
          <a:bodyPr/>
          <a:lstStyle/>
          <a:p>
            <a:pPr>
              <a:defRPr/>
            </a:pPr>
            <a:fld id="{56A810F1-C431-4EBF-B39C-ADD5DC156A41}" type="datetime4">
              <a:rPr lang="en-US" smtClean="0"/>
              <a:pPr>
                <a:defRPr/>
              </a:pPr>
              <a:t>February 15, 2021</a:t>
            </a:fld>
            <a:endParaRPr lang="en-US" dirty="0"/>
          </a:p>
        </p:txBody>
      </p:sp>
      <p:sp>
        <p:nvSpPr>
          <p:cNvPr id="6" name="Slide Number Placeholder 5"/>
          <p:cNvSpPr>
            <a:spLocks noGrp="1"/>
          </p:cNvSpPr>
          <p:nvPr>
            <p:ph type="sldNum" sz="quarter" idx="12"/>
          </p:nvPr>
        </p:nvSpPr>
        <p:spPr/>
        <p:txBody>
          <a:bodyPr/>
          <a:lstStyle/>
          <a:p>
            <a:pPr>
              <a:defRPr/>
            </a:pPr>
            <a:fld id="{C72107C4-FFFA-4987-BC35-04F15F2A6A24}" type="slidenum">
              <a:rPr lang="en-US" smtClean="0"/>
              <a:pPr>
                <a:defRPr/>
              </a:pPr>
              <a:t>43</a:t>
            </a:fld>
            <a:endParaRPr lang="en-US" dirty="0"/>
          </a:p>
        </p:txBody>
      </p:sp>
      <p:sp>
        <p:nvSpPr>
          <p:cNvPr id="7" name="Footer Placeholder 6"/>
          <p:cNvSpPr>
            <a:spLocks noGrp="1"/>
          </p:cNvSpPr>
          <p:nvPr>
            <p:ph type="ftr" sz="quarter" idx="13"/>
          </p:nvPr>
        </p:nvSpPr>
        <p:spPr/>
        <p:txBody>
          <a:bodyPr/>
          <a:lstStyle/>
          <a:p>
            <a:pPr>
              <a:defRPr/>
            </a:pPr>
            <a:r>
              <a:rPr lang="en-US" dirty="0"/>
              <a:t>www.iandoli.com</a:t>
            </a:r>
          </a:p>
        </p:txBody>
      </p:sp>
    </p:spTree>
    <p:extLst>
      <p:ext uri="{BB962C8B-B14F-4D97-AF65-F5344CB8AC3E}">
        <p14:creationId xmlns:p14="http://schemas.microsoft.com/office/powerpoint/2010/main" val="844986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p:spPr>
        <p:txBody>
          <a:bodyPr/>
          <a:lstStyle/>
          <a:p>
            <a:pPr eaLnBrk="1" hangingPunct="1"/>
            <a:endParaRPr lang="en-US" altLang="en-US" dirty="0"/>
          </a:p>
        </p:txBody>
      </p:sp>
      <p:sp>
        <p:nvSpPr>
          <p:cNvPr id="26628" name="Header Placeholder 3"/>
          <p:cNvSpPr>
            <a:spLocks noGrp="1"/>
          </p:cNvSpPr>
          <p:nvPr>
            <p:ph type="hdr" sz="quarter"/>
          </p:nvPr>
        </p:nvSpPr>
        <p:spPr>
          <a:noFill/>
        </p:spPr>
        <p:txBody>
          <a:bodyPr/>
          <a:lstStyle>
            <a:lvl1pPr defTabSz="922338" eaLnBrk="0" hangingPunct="0">
              <a:spcBef>
                <a:spcPct val="30000"/>
              </a:spcBef>
              <a:defRPr sz="1200">
                <a:solidFill>
                  <a:schemeClr val="tx1"/>
                </a:solidFill>
                <a:latin typeface="Arial" charset="0"/>
              </a:defRPr>
            </a:lvl1pPr>
            <a:lvl2pPr marL="742950" indent="-285750" defTabSz="922338" eaLnBrk="0" hangingPunct="0">
              <a:spcBef>
                <a:spcPct val="30000"/>
              </a:spcBef>
              <a:defRPr sz="1200">
                <a:solidFill>
                  <a:schemeClr val="tx1"/>
                </a:solidFill>
                <a:latin typeface="Arial" charset="0"/>
              </a:defRPr>
            </a:lvl2pPr>
            <a:lvl3pPr marL="1143000" indent="-228600" defTabSz="922338" eaLnBrk="0" hangingPunct="0">
              <a:spcBef>
                <a:spcPct val="30000"/>
              </a:spcBef>
              <a:defRPr sz="1200">
                <a:solidFill>
                  <a:schemeClr val="tx1"/>
                </a:solidFill>
                <a:latin typeface="Arial" charset="0"/>
              </a:defRPr>
            </a:lvl3pPr>
            <a:lvl4pPr marL="1600200" indent="-228600" defTabSz="922338" eaLnBrk="0" hangingPunct="0">
              <a:spcBef>
                <a:spcPct val="30000"/>
              </a:spcBef>
              <a:defRPr sz="1200">
                <a:solidFill>
                  <a:schemeClr val="tx1"/>
                </a:solidFill>
                <a:latin typeface="Arial" charset="0"/>
              </a:defRPr>
            </a:lvl4pPr>
            <a:lvl5pPr marL="2057400" indent="-228600" defTabSz="922338" eaLnBrk="0" hangingPunct="0">
              <a:spcBef>
                <a:spcPct val="30000"/>
              </a:spcBef>
              <a:defRPr sz="1200">
                <a:solidFill>
                  <a:schemeClr val="tx1"/>
                </a:solidFill>
                <a:latin typeface="Arial" charset="0"/>
              </a:defRPr>
            </a:lvl5pPr>
            <a:lvl6pPr marL="2514600" indent="-228600" defTabSz="922338" eaLnBrk="0" fontAlgn="base" hangingPunct="0">
              <a:spcBef>
                <a:spcPct val="30000"/>
              </a:spcBef>
              <a:spcAft>
                <a:spcPct val="0"/>
              </a:spcAft>
              <a:defRPr sz="1200">
                <a:solidFill>
                  <a:schemeClr val="tx1"/>
                </a:solidFill>
                <a:latin typeface="Arial" charset="0"/>
              </a:defRPr>
            </a:lvl6pPr>
            <a:lvl7pPr marL="2971800" indent="-228600" defTabSz="922338" eaLnBrk="0" fontAlgn="base" hangingPunct="0">
              <a:spcBef>
                <a:spcPct val="30000"/>
              </a:spcBef>
              <a:spcAft>
                <a:spcPct val="0"/>
              </a:spcAft>
              <a:defRPr sz="1200">
                <a:solidFill>
                  <a:schemeClr val="tx1"/>
                </a:solidFill>
                <a:latin typeface="Arial" charset="0"/>
              </a:defRPr>
            </a:lvl7pPr>
            <a:lvl8pPr marL="3429000" indent="-228600" defTabSz="922338" eaLnBrk="0" fontAlgn="base" hangingPunct="0">
              <a:spcBef>
                <a:spcPct val="30000"/>
              </a:spcBef>
              <a:spcAft>
                <a:spcPct val="0"/>
              </a:spcAft>
              <a:defRPr sz="1200">
                <a:solidFill>
                  <a:schemeClr val="tx1"/>
                </a:solidFill>
                <a:latin typeface="Arial" charset="0"/>
              </a:defRPr>
            </a:lvl8pPr>
            <a:lvl9pPr marL="3886200" indent="-228600" defTabSz="922338"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www.iandoli.com</a:t>
            </a:r>
          </a:p>
        </p:txBody>
      </p:sp>
      <p:sp>
        <p:nvSpPr>
          <p:cNvPr id="26630" name="Footer Placeholder 5"/>
          <p:cNvSpPr>
            <a:spLocks noGrp="1"/>
          </p:cNvSpPr>
          <p:nvPr>
            <p:ph type="ftr" sz="quarter" idx="4"/>
          </p:nvPr>
        </p:nvSpPr>
        <p:spPr>
          <a:noFill/>
        </p:spPr>
        <p:txBody>
          <a:bodyPr/>
          <a:lstStyle>
            <a:lvl1pPr defTabSz="922338" eaLnBrk="0" hangingPunct="0">
              <a:spcBef>
                <a:spcPct val="30000"/>
              </a:spcBef>
              <a:defRPr sz="1200">
                <a:solidFill>
                  <a:schemeClr val="tx1"/>
                </a:solidFill>
                <a:latin typeface="Arial" charset="0"/>
              </a:defRPr>
            </a:lvl1pPr>
            <a:lvl2pPr marL="742950" indent="-285750" defTabSz="922338" eaLnBrk="0" hangingPunct="0">
              <a:spcBef>
                <a:spcPct val="30000"/>
              </a:spcBef>
              <a:defRPr sz="1200">
                <a:solidFill>
                  <a:schemeClr val="tx1"/>
                </a:solidFill>
                <a:latin typeface="Arial" charset="0"/>
              </a:defRPr>
            </a:lvl2pPr>
            <a:lvl3pPr marL="1143000" indent="-228600" defTabSz="922338" eaLnBrk="0" hangingPunct="0">
              <a:spcBef>
                <a:spcPct val="30000"/>
              </a:spcBef>
              <a:defRPr sz="1200">
                <a:solidFill>
                  <a:schemeClr val="tx1"/>
                </a:solidFill>
                <a:latin typeface="Arial" charset="0"/>
              </a:defRPr>
            </a:lvl3pPr>
            <a:lvl4pPr marL="1600200" indent="-228600" defTabSz="922338" eaLnBrk="0" hangingPunct="0">
              <a:spcBef>
                <a:spcPct val="30000"/>
              </a:spcBef>
              <a:defRPr sz="1200">
                <a:solidFill>
                  <a:schemeClr val="tx1"/>
                </a:solidFill>
                <a:latin typeface="Arial" charset="0"/>
              </a:defRPr>
            </a:lvl4pPr>
            <a:lvl5pPr marL="2057400" indent="-228600" defTabSz="922338" eaLnBrk="0" hangingPunct="0">
              <a:spcBef>
                <a:spcPct val="30000"/>
              </a:spcBef>
              <a:defRPr sz="1200">
                <a:solidFill>
                  <a:schemeClr val="tx1"/>
                </a:solidFill>
                <a:latin typeface="Arial" charset="0"/>
              </a:defRPr>
            </a:lvl5pPr>
            <a:lvl6pPr marL="2514600" indent="-228600" defTabSz="922338" eaLnBrk="0" fontAlgn="base" hangingPunct="0">
              <a:spcBef>
                <a:spcPct val="30000"/>
              </a:spcBef>
              <a:spcAft>
                <a:spcPct val="0"/>
              </a:spcAft>
              <a:defRPr sz="1200">
                <a:solidFill>
                  <a:schemeClr val="tx1"/>
                </a:solidFill>
                <a:latin typeface="Arial" charset="0"/>
              </a:defRPr>
            </a:lvl6pPr>
            <a:lvl7pPr marL="2971800" indent="-228600" defTabSz="922338" eaLnBrk="0" fontAlgn="base" hangingPunct="0">
              <a:spcBef>
                <a:spcPct val="30000"/>
              </a:spcBef>
              <a:spcAft>
                <a:spcPct val="0"/>
              </a:spcAft>
              <a:defRPr sz="1200">
                <a:solidFill>
                  <a:schemeClr val="tx1"/>
                </a:solidFill>
                <a:latin typeface="Arial" charset="0"/>
              </a:defRPr>
            </a:lvl7pPr>
            <a:lvl8pPr marL="3429000" indent="-228600" defTabSz="922338" eaLnBrk="0" fontAlgn="base" hangingPunct="0">
              <a:spcBef>
                <a:spcPct val="30000"/>
              </a:spcBef>
              <a:spcAft>
                <a:spcPct val="0"/>
              </a:spcAft>
              <a:defRPr sz="1200">
                <a:solidFill>
                  <a:schemeClr val="tx1"/>
                </a:solidFill>
                <a:latin typeface="Arial" charset="0"/>
              </a:defRPr>
            </a:lvl8pPr>
            <a:lvl9pPr marL="3886200" indent="-228600" defTabSz="922338"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IANDOLI DESAI &amp; CRONIN P.C.</a:t>
            </a:r>
          </a:p>
        </p:txBody>
      </p:sp>
      <p:sp>
        <p:nvSpPr>
          <p:cNvPr id="26631" name="Slide Number Placeholder 6"/>
          <p:cNvSpPr>
            <a:spLocks noGrp="1"/>
          </p:cNvSpPr>
          <p:nvPr>
            <p:ph type="sldNum" sz="quarter" idx="5"/>
          </p:nvPr>
        </p:nvSpPr>
        <p:spPr>
          <a:noFill/>
        </p:spPr>
        <p:txBody>
          <a:bodyPr/>
          <a:lstStyle>
            <a:lvl1pPr defTabSz="922338" eaLnBrk="0" hangingPunct="0">
              <a:spcBef>
                <a:spcPct val="30000"/>
              </a:spcBef>
              <a:defRPr sz="1200">
                <a:solidFill>
                  <a:schemeClr val="tx1"/>
                </a:solidFill>
                <a:latin typeface="Arial" charset="0"/>
              </a:defRPr>
            </a:lvl1pPr>
            <a:lvl2pPr marL="742950" indent="-285750" defTabSz="922338" eaLnBrk="0" hangingPunct="0">
              <a:spcBef>
                <a:spcPct val="30000"/>
              </a:spcBef>
              <a:defRPr sz="1200">
                <a:solidFill>
                  <a:schemeClr val="tx1"/>
                </a:solidFill>
                <a:latin typeface="Arial" charset="0"/>
              </a:defRPr>
            </a:lvl2pPr>
            <a:lvl3pPr marL="1143000" indent="-228600" defTabSz="922338" eaLnBrk="0" hangingPunct="0">
              <a:spcBef>
                <a:spcPct val="30000"/>
              </a:spcBef>
              <a:defRPr sz="1200">
                <a:solidFill>
                  <a:schemeClr val="tx1"/>
                </a:solidFill>
                <a:latin typeface="Arial" charset="0"/>
              </a:defRPr>
            </a:lvl3pPr>
            <a:lvl4pPr marL="1600200" indent="-228600" defTabSz="922338" eaLnBrk="0" hangingPunct="0">
              <a:spcBef>
                <a:spcPct val="30000"/>
              </a:spcBef>
              <a:defRPr sz="1200">
                <a:solidFill>
                  <a:schemeClr val="tx1"/>
                </a:solidFill>
                <a:latin typeface="Arial" charset="0"/>
              </a:defRPr>
            </a:lvl4pPr>
            <a:lvl5pPr marL="2057400" indent="-228600" defTabSz="922338" eaLnBrk="0" hangingPunct="0">
              <a:spcBef>
                <a:spcPct val="30000"/>
              </a:spcBef>
              <a:defRPr sz="1200">
                <a:solidFill>
                  <a:schemeClr val="tx1"/>
                </a:solidFill>
                <a:latin typeface="Arial" charset="0"/>
              </a:defRPr>
            </a:lvl5pPr>
            <a:lvl6pPr marL="2514600" indent="-228600" defTabSz="922338" eaLnBrk="0" fontAlgn="base" hangingPunct="0">
              <a:spcBef>
                <a:spcPct val="30000"/>
              </a:spcBef>
              <a:spcAft>
                <a:spcPct val="0"/>
              </a:spcAft>
              <a:defRPr sz="1200">
                <a:solidFill>
                  <a:schemeClr val="tx1"/>
                </a:solidFill>
                <a:latin typeface="Arial" charset="0"/>
              </a:defRPr>
            </a:lvl6pPr>
            <a:lvl7pPr marL="2971800" indent="-228600" defTabSz="922338" eaLnBrk="0" fontAlgn="base" hangingPunct="0">
              <a:spcBef>
                <a:spcPct val="30000"/>
              </a:spcBef>
              <a:spcAft>
                <a:spcPct val="0"/>
              </a:spcAft>
              <a:defRPr sz="1200">
                <a:solidFill>
                  <a:schemeClr val="tx1"/>
                </a:solidFill>
                <a:latin typeface="Arial" charset="0"/>
              </a:defRPr>
            </a:lvl7pPr>
            <a:lvl8pPr marL="3429000" indent="-228600" defTabSz="922338" eaLnBrk="0" fontAlgn="base" hangingPunct="0">
              <a:spcBef>
                <a:spcPct val="30000"/>
              </a:spcBef>
              <a:spcAft>
                <a:spcPct val="0"/>
              </a:spcAft>
              <a:defRPr sz="1200">
                <a:solidFill>
                  <a:schemeClr val="tx1"/>
                </a:solidFill>
                <a:latin typeface="Arial" charset="0"/>
              </a:defRPr>
            </a:lvl8pPr>
            <a:lvl9pPr marL="3886200" indent="-228600" defTabSz="922338"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680FB78-2478-420E-99A2-73A531BD8CE2}" type="slidenum">
              <a:rPr lang="en-US" altLang="en-US" smtClean="0"/>
              <a:pPr eaLnBrk="1" hangingPunct="1">
                <a:spcBef>
                  <a:spcPct val="0"/>
                </a:spcBef>
              </a:pPr>
              <a:t>5</a:t>
            </a:fld>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6"/>
          <p:cNvSpPr>
            <a:spLocks noGrp="1" noChangeArrowheads="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www.iandoli.com</a:t>
            </a:r>
          </a:p>
        </p:txBody>
      </p:sp>
      <p:sp>
        <p:nvSpPr>
          <p:cNvPr id="2765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9A94F02-23B5-4AEB-A36B-F5C0F6E4C02A}" type="slidenum">
              <a:rPr lang="en-US" altLang="en-US" smtClean="0"/>
              <a:pPr eaLnBrk="1" hangingPunct="1">
                <a:spcBef>
                  <a:spcPct val="0"/>
                </a:spcBef>
              </a:pPr>
              <a:t>6</a:t>
            </a:fld>
            <a:endParaRPr lang="en-US" altLang="en-US" dirty="0"/>
          </a:p>
        </p:txBody>
      </p:sp>
      <p:sp>
        <p:nvSpPr>
          <p:cNvPr id="27652" name="Rectangle 2"/>
          <p:cNvSpPr>
            <a:spLocks noGrp="1" noRot="1" noChangeAspect="1" noChangeArrowheads="1" noTextEdit="1"/>
          </p:cNvSpPr>
          <p:nvPr>
            <p:ph type="sldImg"/>
          </p:nvPr>
        </p:nvSpPr>
        <p:spPr>
          <a:ln/>
        </p:spPr>
      </p:sp>
      <p:sp>
        <p:nvSpPr>
          <p:cNvPr id="2765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7654"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A3B3663-4863-40CB-A2C2-2F47B26F92A3}" type="datetime4">
              <a:rPr lang="en-US" altLang="en-US" smtClean="0"/>
              <a:pPr eaLnBrk="1" hangingPunct="1">
                <a:spcBef>
                  <a:spcPct val="0"/>
                </a:spcBef>
              </a:pPr>
              <a:t>February 15, 2021</a:t>
            </a:fld>
            <a:endParaRPr lang="en-US" altLang="en-US" dirty="0"/>
          </a:p>
        </p:txBody>
      </p:sp>
      <p:sp>
        <p:nvSpPr>
          <p:cNvPr id="27655" name="Header Placeholder 1"/>
          <p:cNvSpPr>
            <a:spLocks noGrp="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FOR INFORMATIONAL PURPOSES ONLY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6"/>
          <p:cNvSpPr>
            <a:spLocks noGrp="1" noChangeArrowheads="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www.iandoli.com</a:t>
            </a:r>
          </a:p>
        </p:txBody>
      </p:sp>
      <p:sp>
        <p:nvSpPr>
          <p:cNvPr id="2867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89CDE46-E5C7-47DB-8060-35A37DF7CE6C}" type="slidenum">
              <a:rPr lang="en-US" altLang="en-US" smtClean="0"/>
              <a:pPr eaLnBrk="1" hangingPunct="1">
                <a:spcBef>
                  <a:spcPct val="0"/>
                </a:spcBef>
              </a:pPr>
              <a:t>7</a:t>
            </a:fld>
            <a:endParaRPr lang="en-US" altLang="en-US" dirty="0"/>
          </a:p>
        </p:txBody>
      </p:sp>
      <p:sp>
        <p:nvSpPr>
          <p:cNvPr id="28676" name="Rectangle 2"/>
          <p:cNvSpPr>
            <a:spLocks noGrp="1" noRot="1" noChangeAspect="1" noChangeArrowheads="1" noTextEdit="1"/>
          </p:cNvSpPr>
          <p:nvPr>
            <p:ph type="sldImg"/>
          </p:nvPr>
        </p:nvSpPr>
        <p:spPr>
          <a:ln/>
        </p:spPr>
      </p:sp>
      <p:sp>
        <p:nvSpPr>
          <p:cNvPr id="2867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
        <p:nvSpPr>
          <p:cNvPr id="28678"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A8D7313-7104-4B19-BA30-A78ACFDFCE4C}" type="datetime4">
              <a:rPr lang="en-US" altLang="en-US" smtClean="0"/>
              <a:pPr eaLnBrk="1" hangingPunct="1">
                <a:spcBef>
                  <a:spcPct val="0"/>
                </a:spcBef>
              </a:pPr>
              <a:t>February 15, 2021</a:t>
            </a:fld>
            <a:endParaRPr lang="en-US" altLang="en-US" dirty="0"/>
          </a:p>
        </p:txBody>
      </p:sp>
      <p:sp>
        <p:nvSpPr>
          <p:cNvPr id="28679" name="Header Placeholder 1"/>
          <p:cNvSpPr>
            <a:spLocks noGrp="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r>
              <a:rPr lang="en-US" altLang="en-US" dirty="0"/>
              <a:t>FOR INFORMATIONAL PURPOSES ONLY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IANDOLI &amp; DESAI, P.C.</a:t>
            </a:r>
          </a:p>
        </p:txBody>
      </p:sp>
      <p:sp>
        <p:nvSpPr>
          <p:cNvPr id="3891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FA2DB32-05C7-4AC6-A25B-E697D3E582EB}" type="slidenum">
              <a:rPr lang="en-US" smtClean="0"/>
              <a:pPr eaLnBrk="1" hangingPunct="1"/>
              <a:t>8</a:t>
            </a:fld>
            <a:endParaRPr lang="en-US" dirty="0"/>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38918"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0CC3FCF-D24A-4131-90FF-B7DC8998EACB}" type="datetime1">
              <a:rPr lang="en-US" smtClean="0"/>
              <a:pPr eaLnBrk="1" hangingPunct="1"/>
              <a:t>2/15/2021</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IANDOLI &amp; DESAI, P.C.</a:t>
            </a:r>
          </a:p>
        </p:txBody>
      </p:sp>
      <p:sp>
        <p:nvSpPr>
          <p:cNvPr id="3686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0C6F45-AEB7-4AFE-A50B-043433914B6A}" type="slidenum">
              <a:rPr lang="en-US" smtClean="0"/>
              <a:pPr eaLnBrk="1" hangingPunct="1"/>
              <a:t>9</a:t>
            </a:fld>
            <a:endParaRPr lang="en-US" dirty="0"/>
          </a:p>
        </p:txBody>
      </p:sp>
      <p:sp>
        <p:nvSpPr>
          <p:cNvPr id="36868" name="Rectangle 2"/>
          <p:cNvSpPr>
            <a:spLocks noGrp="1" noRot="1" noChangeAspect="1" noChangeArrowheads="1" noTextEdit="1"/>
          </p:cNvSpPr>
          <p:nvPr>
            <p:ph type="sldImg"/>
          </p:nvPr>
        </p:nvSpPr>
        <p:spPr>
          <a:ln/>
        </p:spPr>
      </p:sp>
      <p:sp>
        <p:nvSpPr>
          <p:cNvPr id="3686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36870"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422E294-A938-4C4B-96D7-38EEB53EBD85}" type="datetime1">
              <a:rPr lang="en-US" smtClean="0"/>
              <a:pPr eaLnBrk="1" hangingPunct="1"/>
              <a:t>2/15/2021</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IANDOLI &amp; DESAI, P.C.</a:t>
            </a:r>
          </a:p>
        </p:txBody>
      </p:sp>
      <p:sp>
        <p:nvSpPr>
          <p:cNvPr id="4403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92CC5CA-088B-4C9D-BDFB-D2109887C106}" type="slidenum">
              <a:rPr lang="en-US" smtClean="0"/>
              <a:pPr eaLnBrk="1" hangingPunct="1"/>
              <a:t>10</a:t>
            </a:fld>
            <a:endParaRPr lang="en-US" dirty="0"/>
          </a:p>
        </p:txBody>
      </p:sp>
      <p:sp>
        <p:nvSpPr>
          <p:cNvPr id="44036" name="Rectangle 2"/>
          <p:cNvSpPr>
            <a:spLocks noGrp="1" noRot="1" noChangeAspect="1" noChangeArrowheads="1" noTextEdit="1"/>
          </p:cNvSpPr>
          <p:nvPr>
            <p:ph type="sldImg"/>
          </p:nvPr>
        </p:nvSpPr>
        <p:spPr>
          <a:ln/>
        </p:spPr>
      </p:sp>
      <p:sp>
        <p:nvSpPr>
          <p:cNvPr id="4403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
        <p:nvSpPr>
          <p:cNvPr id="44038" name="Date Placeholder 1"/>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F782F48-8B92-42A4-A458-A11577A49166}" type="datetime1">
              <a:rPr lang="en-US" smtClean="0"/>
              <a:pPr eaLnBrk="1" hangingPunct="1"/>
              <a:t>2/15/2021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dirty="0"/>
              <a:t>www.iandoli.com</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2F69EC1-FF9F-423E-B89E-1E67253C707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www.iandoli.com</a:t>
            </a:r>
          </a:p>
        </p:txBody>
      </p:sp>
      <p:sp>
        <p:nvSpPr>
          <p:cNvPr id="6" name="Slide Number Placeholder 5"/>
          <p:cNvSpPr>
            <a:spLocks noGrp="1"/>
          </p:cNvSpPr>
          <p:nvPr>
            <p:ph type="sldNum" sz="quarter" idx="12"/>
          </p:nvPr>
        </p:nvSpPr>
        <p:spPr/>
        <p:txBody>
          <a:bodyPr/>
          <a:lstStyle/>
          <a:p>
            <a:fld id="{42F69EC1-FF9F-423E-B89E-1E67253C707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www.iandoli.com</a:t>
            </a:r>
          </a:p>
        </p:txBody>
      </p:sp>
      <p:sp>
        <p:nvSpPr>
          <p:cNvPr id="6" name="Slide Number Placeholder 5"/>
          <p:cNvSpPr>
            <a:spLocks noGrp="1"/>
          </p:cNvSpPr>
          <p:nvPr>
            <p:ph type="sldNum" sz="quarter" idx="12"/>
          </p:nvPr>
        </p:nvSpPr>
        <p:spPr/>
        <p:txBody>
          <a:bodyPr/>
          <a:lstStyle/>
          <a:p>
            <a:fld id="{42F69EC1-FF9F-423E-B89E-1E67253C7077}"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a:t>Click to edit Master title style</a:t>
            </a:r>
          </a:p>
        </p:txBody>
      </p:sp>
      <p:sp>
        <p:nvSpPr>
          <p:cNvPr id="3" name="Table Placeholder 2"/>
          <p:cNvSpPr>
            <a:spLocks noGrp="1"/>
          </p:cNvSpPr>
          <p:nvPr>
            <p:ph type="tbl" idx="1"/>
          </p:nvPr>
        </p:nvSpPr>
        <p:spPr>
          <a:xfrm>
            <a:off x="457200" y="1719263"/>
            <a:ext cx="8229600" cy="4411662"/>
          </a:xfrm>
        </p:spPr>
        <p:txBody>
          <a:bodyPr/>
          <a:lstStyle/>
          <a:p>
            <a:pPr lvl="0"/>
            <a:endParaRPr lang="en-US" noProof="0" dirty="0"/>
          </a:p>
        </p:txBody>
      </p:sp>
      <p:sp>
        <p:nvSpPr>
          <p:cNvPr id="4" name="Rectangle 5"/>
          <p:cNvSpPr>
            <a:spLocks noGrp="1" noChangeArrowheads="1"/>
          </p:cNvSpPr>
          <p:nvPr>
            <p:ph type="dt" sz="half" idx="10"/>
          </p:nvPr>
        </p:nvSpPr>
        <p:spPr/>
        <p:txBody>
          <a:bodyPr/>
          <a:lstStyle>
            <a:lvl1pPr>
              <a:defRPr/>
            </a:lvl1pPr>
          </a:lstStyle>
          <a:p>
            <a:pPr>
              <a:defRPr/>
            </a:pPr>
            <a:endParaRPr lang="en-US" altLang="en-US" dirty="0"/>
          </a:p>
        </p:txBody>
      </p:sp>
      <p:sp>
        <p:nvSpPr>
          <p:cNvPr id="5" name="Rectangle 6"/>
          <p:cNvSpPr>
            <a:spLocks noGrp="1" noChangeArrowheads="1"/>
          </p:cNvSpPr>
          <p:nvPr>
            <p:ph type="ftr" sz="quarter" idx="11"/>
          </p:nvPr>
        </p:nvSpPr>
        <p:spPr/>
        <p:txBody>
          <a:bodyPr/>
          <a:lstStyle>
            <a:lvl1pPr>
              <a:defRPr/>
            </a:lvl1pPr>
          </a:lstStyle>
          <a:p>
            <a:pPr>
              <a:defRPr/>
            </a:pPr>
            <a:r>
              <a:rPr lang="en-US" altLang="en-US" dirty="0"/>
              <a:t>www.iandoli.com</a:t>
            </a:r>
          </a:p>
        </p:txBody>
      </p:sp>
      <p:sp>
        <p:nvSpPr>
          <p:cNvPr id="6" name="Rectangle 7"/>
          <p:cNvSpPr>
            <a:spLocks noGrp="1" noChangeArrowheads="1"/>
          </p:cNvSpPr>
          <p:nvPr>
            <p:ph type="sldNum" sz="quarter" idx="12"/>
          </p:nvPr>
        </p:nvSpPr>
        <p:spPr/>
        <p:txBody>
          <a:bodyPr/>
          <a:lstStyle>
            <a:lvl1pPr>
              <a:defRPr/>
            </a:lvl1pPr>
          </a:lstStyle>
          <a:p>
            <a:pPr>
              <a:defRPr/>
            </a:pPr>
            <a:fld id="{BCBF2338-53A3-4248-8B89-BC5620F3393E}" type="slidenum">
              <a:rPr lang="en-US" altLang="en-US"/>
              <a:pPr>
                <a:defRPr/>
              </a:pPr>
              <a:t>‹#›</a:t>
            </a:fld>
            <a:endParaRPr lang="en-US" altLang="en-US" dirty="0"/>
          </a:p>
        </p:txBody>
      </p:sp>
    </p:spTree>
    <p:extLst>
      <p:ext uri="{BB962C8B-B14F-4D97-AF65-F5344CB8AC3E}">
        <p14:creationId xmlns:p14="http://schemas.microsoft.com/office/powerpoint/2010/main" val="768235466"/>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www.iandoli.com</a:t>
            </a:r>
          </a:p>
        </p:txBody>
      </p:sp>
      <p:sp>
        <p:nvSpPr>
          <p:cNvPr id="6" name="Slide Number Placeholder 5"/>
          <p:cNvSpPr>
            <a:spLocks noGrp="1"/>
          </p:cNvSpPr>
          <p:nvPr>
            <p:ph type="sldNum" sz="quarter" idx="12"/>
          </p:nvPr>
        </p:nvSpPr>
        <p:spPr/>
        <p:txBody>
          <a:bodyPr/>
          <a:lstStyle/>
          <a:p>
            <a:fld id="{42F69EC1-FF9F-423E-B89E-1E67253C7077}" type="slidenum">
              <a:rPr lang="en-US" smtClean="0"/>
              <a:pPr/>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a:t>www.iandoli.com</a:t>
            </a:r>
          </a:p>
        </p:txBody>
      </p:sp>
      <p:sp>
        <p:nvSpPr>
          <p:cNvPr id="6" name="Slide Number Placeholder 5"/>
          <p:cNvSpPr>
            <a:spLocks noGrp="1"/>
          </p:cNvSpPr>
          <p:nvPr>
            <p:ph type="sldNum" sz="quarter" idx="12"/>
          </p:nvPr>
        </p:nvSpPr>
        <p:spPr/>
        <p:txBody>
          <a:bodyPr/>
          <a:lstStyle/>
          <a:p>
            <a:fld id="{42F69EC1-FF9F-423E-B89E-1E67253C7077}"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a:t>www.iandoli.com</a:t>
            </a:r>
          </a:p>
        </p:txBody>
      </p:sp>
      <p:sp>
        <p:nvSpPr>
          <p:cNvPr id="7" name="Slide Number Placeholder 6"/>
          <p:cNvSpPr>
            <a:spLocks noGrp="1"/>
          </p:cNvSpPr>
          <p:nvPr>
            <p:ph type="sldNum" sz="quarter" idx="12"/>
          </p:nvPr>
        </p:nvSpPr>
        <p:spPr/>
        <p:txBody>
          <a:bodyPr/>
          <a:lstStyle/>
          <a:p>
            <a:fld id="{42F69EC1-FF9F-423E-B89E-1E67253C7077}" type="slidenum">
              <a:rPr lang="en-US" smtClean="0"/>
              <a:pPr/>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a:t>www.iandoli.com</a:t>
            </a:r>
          </a:p>
        </p:txBody>
      </p:sp>
      <p:sp>
        <p:nvSpPr>
          <p:cNvPr id="9" name="Slide Number Placeholder 8"/>
          <p:cNvSpPr>
            <a:spLocks noGrp="1"/>
          </p:cNvSpPr>
          <p:nvPr>
            <p:ph type="sldNum" sz="quarter" idx="12"/>
          </p:nvPr>
        </p:nvSpPr>
        <p:spPr/>
        <p:txBody>
          <a:bodyPr/>
          <a:lstStyle/>
          <a:p>
            <a:fld id="{42F69EC1-FF9F-423E-B89E-1E67253C707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a:t>www.iandoli.com</a:t>
            </a:r>
          </a:p>
        </p:txBody>
      </p:sp>
      <p:sp>
        <p:nvSpPr>
          <p:cNvPr id="5" name="Slide Number Placeholder 4"/>
          <p:cNvSpPr>
            <a:spLocks noGrp="1"/>
          </p:cNvSpPr>
          <p:nvPr>
            <p:ph type="sldNum" sz="quarter" idx="12"/>
          </p:nvPr>
        </p:nvSpPr>
        <p:spPr/>
        <p:txBody>
          <a:bodyPr/>
          <a:lstStyle/>
          <a:p>
            <a:fld id="{42F69EC1-FF9F-423E-B89E-1E67253C7077}" type="slidenum">
              <a:rPr lang="en-US" smtClean="0"/>
              <a:pPr/>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a:t>www.iandoli.com</a:t>
            </a:r>
          </a:p>
        </p:txBody>
      </p:sp>
      <p:sp>
        <p:nvSpPr>
          <p:cNvPr id="4" name="Slide Number Placeholder 3"/>
          <p:cNvSpPr>
            <a:spLocks noGrp="1"/>
          </p:cNvSpPr>
          <p:nvPr>
            <p:ph type="sldNum" sz="quarter" idx="12"/>
          </p:nvPr>
        </p:nvSpPr>
        <p:spPr/>
        <p:txBody>
          <a:bodyPr/>
          <a:lstStyle/>
          <a:p>
            <a:fld id="{42F69EC1-FF9F-423E-B89E-1E67253C707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endParaRPr lang="en-US" dirty="0"/>
          </a:p>
        </p:txBody>
      </p:sp>
      <p:sp>
        <p:nvSpPr>
          <p:cNvPr id="6" name="Footer Placeholder 5"/>
          <p:cNvSpPr>
            <a:spLocks noGrp="1"/>
          </p:cNvSpPr>
          <p:nvPr>
            <p:ph type="ftr" sz="quarter" idx="11"/>
          </p:nvPr>
        </p:nvSpPr>
        <p:spPr/>
        <p:txBody>
          <a:bodyPr/>
          <a:lstStyle/>
          <a:p>
            <a:r>
              <a:rPr lang="en-US" dirty="0"/>
              <a:t>www.iandoli.com</a:t>
            </a:r>
          </a:p>
        </p:txBody>
      </p:sp>
      <p:sp>
        <p:nvSpPr>
          <p:cNvPr id="7" name="Slide Number Placeholder 6"/>
          <p:cNvSpPr>
            <a:spLocks noGrp="1"/>
          </p:cNvSpPr>
          <p:nvPr>
            <p:ph type="sldNum" sz="quarter" idx="12"/>
          </p:nvPr>
        </p:nvSpPr>
        <p:spPr/>
        <p:txBody>
          <a:bodyPr/>
          <a:lstStyle/>
          <a:p>
            <a:fld id="{42F69EC1-FF9F-423E-B89E-1E67253C707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US" dirty="0"/>
              <a:t>www.iandoli.com</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2F69EC1-FF9F-423E-B89E-1E67253C7077}"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dirty="0"/>
              <a:t>www.iandoli.com</a:t>
            </a: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2F69EC1-FF9F-423E-B89E-1E67253C707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 id="2147483940" r:id="rId12"/>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nafta-sec-alena.org/Home/Legal-Texts/North-American-Free-Trade-Agreement?mvid=1&amp;secid=8fd98e3e-4495-43a8-ba47-4a6955d6b5db"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travel.state.gov/content/visas/en/fees/treaty.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iandoli.com/newsandupdates"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mailto:info@iandoli.com"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www.iandoli.co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457200" y="533400"/>
            <a:ext cx="8382000" cy="4953000"/>
          </a:xfrm>
        </p:spPr>
        <p:txBody>
          <a:bodyPr>
            <a:noAutofit/>
          </a:bodyPr>
          <a:lstStyle/>
          <a:p>
            <a:pPr indent="457200" algn="ctr">
              <a:spcBef>
                <a:spcPts val="0"/>
              </a:spcBef>
            </a:pPr>
            <a:br>
              <a:rPr lang="en-US" sz="2800" cap="small" dirty="0">
                <a:effectLst/>
                <a:cs typeface="Calibri" panose="020F0502020204030204" pitchFamily="34" charset="0"/>
              </a:rPr>
            </a:br>
            <a:br>
              <a:rPr lang="en-US" sz="2800" cap="small" dirty="0">
                <a:effectLst/>
                <a:cs typeface="Calibri" panose="020F0502020204030204" pitchFamily="34" charset="0"/>
              </a:rPr>
            </a:br>
            <a:br>
              <a:rPr lang="en-US" sz="2800" cap="small" dirty="0">
                <a:effectLst/>
                <a:cs typeface="Calibri" panose="020F0502020204030204" pitchFamily="34" charset="0"/>
              </a:rPr>
            </a:br>
            <a:br>
              <a:rPr lang="en-US" sz="2800" cap="small" dirty="0">
                <a:effectLst/>
                <a:cs typeface="Calibri" panose="020F0502020204030204" pitchFamily="34" charset="0"/>
              </a:rPr>
            </a:br>
            <a:br>
              <a:rPr lang="en-US" sz="2800" cap="small" dirty="0">
                <a:effectLst/>
                <a:cs typeface="Calibri" panose="020F0502020204030204" pitchFamily="34" charset="0"/>
              </a:rPr>
            </a:br>
            <a:br>
              <a:rPr lang="en-US" sz="2800" cap="small" dirty="0">
                <a:effectLst/>
                <a:cs typeface="Calibri" panose="020F0502020204030204" pitchFamily="34" charset="0"/>
              </a:rPr>
            </a:br>
            <a:r>
              <a:rPr lang="en-US" sz="2800" cap="small" dirty="0">
                <a:effectLst/>
                <a:cs typeface="Calibri" panose="020F0502020204030204" pitchFamily="34" charset="0"/>
              </a:rPr>
              <a:t>Work Visas &amp; Permanent Residence Options</a:t>
            </a:r>
            <a:br>
              <a:rPr lang="en-US" sz="2800" cap="small" dirty="0">
                <a:effectLst/>
                <a:cs typeface="Calibri" panose="020F0502020204030204" pitchFamily="34" charset="0"/>
              </a:rPr>
            </a:br>
            <a:r>
              <a:rPr lang="en-US" sz="2400" cap="small" dirty="0">
                <a:effectLst/>
                <a:cs typeface="Calibri" panose="020F0502020204030204" pitchFamily="34" charset="0"/>
              </a:rPr>
              <a:t>(TRANSITION TO BIDEN ADMINISTRATION)</a:t>
            </a:r>
            <a:br>
              <a:rPr lang="en-US" sz="2800" dirty="0"/>
            </a:br>
            <a:br>
              <a:rPr lang="en-US" sz="2200" dirty="0">
                <a:solidFill>
                  <a:schemeClr val="accent1"/>
                </a:solidFill>
              </a:rPr>
            </a:br>
            <a:r>
              <a:rPr lang="en-US" sz="2400" i="0" cap="small" dirty="0">
                <a:solidFill>
                  <a:schemeClr val="tx1"/>
                </a:solidFill>
                <a:effectLst>
                  <a:outerShdw blurRad="38100" dist="38100" dir="2700000" algn="tl">
                    <a:srgbClr val="000000">
                      <a:alpha val="43137"/>
                    </a:srgbClr>
                  </a:outerShdw>
                </a:effectLst>
              </a:rPr>
              <a:t>Worcester Polytechnic Institute</a:t>
            </a:r>
            <a:br>
              <a:rPr lang="en-US" sz="2400" dirty="0">
                <a:solidFill>
                  <a:schemeClr val="tx1"/>
                </a:solidFill>
              </a:rPr>
            </a:br>
            <a:r>
              <a:rPr lang="en-US" sz="2200" dirty="0">
                <a:solidFill>
                  <a:schemeClr val="tx1"/>
                </a:solidFill>
              </a:rPr>
              <a:t>February 2021</a:t>
            </a:r>
            <a:br>
              <a:rPr lang="en-US" sz="2200" dirty="0">
                <a:solidFill>
                  <a:schemeClr val="tx1"/>
                </a:solidFill>
              </a:rPr>
            </a:br>
            <a:br>
              <a:rPr lang="en-US" sz="2200" dirty="0">
                <a:solidFill>
                  <a:schemeClr val="tx1"/>
                </a:solidFill>
              </a:rPr>
            </a:br>
            <a:r>
              <a:rPr lang="en-US" sz="2200" dirty="0">
                <a:solidFill>
                  <a:schemeClr val="tx1"/>
                </a:solidFill>
              </a:rPr>
              <a:t>Presenters:</a:t>
            </a:r>
            <a:br>
              <a:rPr lang="en-US" sz="2200" b="1" dirty="0">
                <a:solidFill>
                  <a:schemeClr val="tx1"/>
                </a:solidFill>
              </a:rPr>
            </a:br>
            <a:br>
              <a:rPr lang="en-US" sz="2200" b="1" dirty="0">
                <a:solidFill>
                  <a:schemeClr val="tx1"/>
                </a:solidFill>
              </a:rPr>
            </a:br>
            <a:r>
              <a:rPr lang="en-US" sz="2000" dirty="0">
                <a:solidFill>
                  <a:schemeClr val="tx1"/>
                </a:solidFill>
              </a:rPr>
              <a:t>Richard L. Iandoli, Esq. </a:t>
            </a:r>
            <a:br>
              <a:rPr lang="en-US" sz="2000" dirty="0">
                <a:solidFill>
                  <a:schemeClr val="tx1"/>
                </a:solidFill>
              </a:rPr>
            </a:br>
            <a:r>
              <a:rPr lang="en-US" sz="2000" dirty="0">
                <a:solidFill>
                  <a:schemeClr val="tx1"/>
                </a:solidFill>
              </a:rPr>
              <a:t>Prasant </a:t>
            </a:r>
            <a:r>
              <a:rPr lang="en-US" sz="2000" b="1" dirty="0">
                <a:solidFill>
                  <a:schemeClr val="tx1"/>
                </a:solidFill>
              </a:rPr>
              <a:t>D. Desai, Esq.</a:t>
            </a:r>
            <a:br>
              <a:rPr lang="en-US" sz="2000" dirty="0">
                <a:solidFill>
                  <a:schemeClr val="tx1"/>
                </a:solidFill>
              </a:rPr>
            </a:br>
            <a:r>
              <a:rPr lang="en-US" sz="2000" dirty="0">
                <a:solidFill>
                  <a:schemeClr val="tx1"/>
                </a:solidFill>
              </a:rPr>
              <a:t>Alison Howard-Yilmaz, Esq. </a:t>
            </a:r>
            <a:br>
              <a:rPr lang="en-US" sz="2000" dirty="0">
                <a:solidFill>
                  <a:schemeClr val="tx1"/>
                </a:solidFill>
              </a:rPr>
            </a:br>
            <a:r>
              <a:rPr lang="en-US" sz="2000" dirty="0">
                <a:solidFill>
                  <a:schemeClr val="tx1"/>
                </a:solidFill>
              </a:rPr>
              <a:t> </a:t>
            </a:r>
            <a:br>
              <a:rPr lang="en-US" sz="2200" b="1" dirty="0">
                <a:solidFill>
                  <a:schemeClr val="accent1"/>
                </a:solidFill>
              </a:rPr>
            </a:br>
            <a:br>
              <a:rPr lang="en-US" sz="1800" dirty="0"/>
            </a:br>
            <a:endParaRPr lang="en-US" sz="2400" dirty="0"/>
          </a:p>
        </p:txBody>
      </p:sp>
      <p:sp>
        <p:nvSpPr>
          <p:cNvPr id="6" name="Rectangle 3"/>
          <p:cNvSpPr>
            <a:spLocks noGrp="1" noChangeArrowheads="1"/>
          </p:cNvSpPr>
          <p:nvPr>
            <p:ph type="subTitle" idx="1"/>
          </p:nvPr>
        </p:nvSpPr>
        <p:spPr>
          <a:xfrm>
            <a:off x="3048000" y="5562600"/>
            <a:ext cx="2819400" cy="1219200"/>
          </a:xfrm>
          <a:noFill/>
          <a:ln>
            <a:noFill/>
            <a:headEnd/>
            <a:tailEnd/>
          </a:ln>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lgn="ctr">
              <a:lnSpc>
                <a:spcPct val="80000"/>
              </a:lnSpc>
            </a:pPr>
            <a:endParaRPr lang="it-IT" sz="1600" dirty="0">
              <a:solidFill>
                <a:schemeClr val="bg1"/>
              </a:solidFill>
            </a:endParaRPr>
          </a:p>
          <a:p>
            <a:pPr algn="ctr"/>
            <a:r>
              <a:rPr lang="en-US" sz="1500" b="1" dirty="0">
                <a:solidFill>
                  <a:schemeClr val="bg1"/>
                </a:solidFill>
              </a:rPr>
              <a:t>Iandoli Desai &amp; Cronin, P.C.</a:t>
            </a:r>
          </a:p>
          <a:p>
            <a:pPr algn="ctr" eaLnBrk="1" hangingPunct="1">
              <a:lnSpc>
                <a:spcPct val="80000"/>
              </a:lnSpc>
            </a:pPr>
            <a:r>
              <a:rPr lang="en-US" sz="1600" b="1" dirty="0">
                <a:solidFill>
                  <a:schemeClr val="bg1"/>
                </a:solidFill>
                <a:latin typeface="Book Antiqua" panose="02040602050305030304" pitchFamily="18" charset="0"/>
              </a:rPr>
              <a:t>Boston, MA</a:t>
            </a:r>
          </a:p>
          <a:p>
            <a:pPr algn="ctr" eaLnBrk="1" hangingPunct="1">
              <a:lnSpc>
                <a:spcPct val="80000"/>
              </a:lnSpc>
            </a:pPr>
            <a:r>
              <a:rPr lang="en-US" sz="1600" b="1" dirty="0">
                <a:solidFill>
                  <a:schemeClr val="bg1"/>
                </a:solidFill>
                <a:latin typeface="Book Antiqua" panose="02040602050305030304" pitchFamily="18" charset="0"/>
              </a:rPr>
              <a:t>617-482-1010</a:t>
            </a:r>
          </a:p>
          <a:p>
            <a:pPr algn="ctr" eaLnBrk="1" hangingPunct="1">
              <a:lnSpc>
                <a:spcPct val="80000"/>
              </a:lnSpc>
            </a:pPr>
            <a:r>
              <a:rPr lang="en-US" sz="1600" b="1" dirty="0">
                <a:solidFill>
                  <a:schemeClr val="bg1"/>
                </a:solidFill>
                <a:latin typeface="Book Antiqua" panose="02040602050305030304" pitchFamily="18" charset="0"/>
              </a:rPr>
              <a:t>Worcester, MA</a:t>
            </a:r>
          </a:p>
          <a:p>
            <a:pPr algn="ctr" eaLnBrk="1" hangingPunct="1">
              <a:lnSpc>
                <a:spcPct val="80000"/>
              </a:lnSpc>
            </a:pPr>
            <a:r>
              <a:rPr lang="en-US" sz="1600" b="1" dirty="0">
                <a:solidFill>
                  <a:schemeClr val="bg1"/>
                </a:solidFill>
                <a:latin typeface="Book Antiqua" panose="02040602050305030304" pitchFamily="18" charset="0"/>
              </a:rPr>
              <a:t>508-754-4100</a:t>
            </a:r>
          </a:p>
          <a:p>
            <a:pPr algn="ctr"/>
            <a:r>
              <a:rPr lang="en-US" sz="1500" b="1" dirty="0">
                <a:solidFill>
                  <a:schemeClr val="bg1"/>
                </a:solidFill>
              </a:rPr>
              <a:t>www.iandoli.com</a:t>
            </a:r>
          </a:p>
        </p:txBody>
      </p:sp>
    </p:spTree>
    <p:extLst>
      <p:ext uri="{BB962C8B-B14F-4D97-AF65-F5344CB8AC3E}">
        <p14:creationId xmlns:p14="http://schemas.microsoft.com/office/powerpoint/2010/main" val="55294182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3"/>
          <p:cNvSpPr>
            <a:spLocks noGrp="1" noChangeArrowheads="1"/>
          </p:cNvSpPr>
          <p:nvPr>
            <p:ph idx="1"/>
          </p:nvPr>
        </p:nvSpPr>
        <p:spPr>
          <a:xfrm>
            <a:off x="381000" y="1007916"/>
            <a:ext cx="8610600" cy="5088083"/>
          </a:xfrm>
        </p:spPr>
        <p:txBody>
          <a:bodyPr>
            <a:noAutofit/>
          </a:bodyPr>
          <a:lstStyle/>
          <a:p>
            <a:pPr eaLnBrk="1" hangingPunct="1">
              <a:lnSpc>
                <a:spcPct val="90000"/>
              </a:lnSpc>
            </a:pPr>
            <a:r>
              <a:rPr lang="en-US" sz="2100" dirty="0"/>
              <a:t>H-1B period of stay generally may not exceed 6 years</a:t>
            </a:r>
          </a:p>
          <a:p>
            <a:pPr lvl="1">
              <a:lnSpc>
                <a:spcPct val="90000"/>
              </a:lnSpc>
            </a:pPr>
            <a:r>
              <a:rPr lang="en-US" sz="2100" dirty="0"/>
              <a:t>Some extensions beyond 6 years possible </a:t>
            </a:r>
          </a:p>
          <a:p>
            <a:pPr lvl="1">
              <a:lnSpc>
                <a:spcPct val="90000"/>
              </a:lnSpc>
            </a:pPr>
            <a:r>
              <a:rPr lang="en-US" sz="2100" dirty="0"/>
              <a:t>6 year clock rewinds if 1 year outside U.S. but must go through lottery again</a:t>
            </a:r>
          </a:p>
          <a:p>
            <a:pPr lvl="1">
              <a:lnSpc>
                <a:spcPct val="90000"/>
              </a:lnSpc>
            </a:pPr>
            <a:r>
              <a:rPr lang="en-US" sz="2100" dirty="0"/>
              <a:t>Worker can recapture all time spent outside U.S.</a:t>
            </a:r>
          </a:p>
          <a:p>
            <a:pPr eaLnBrk="1" hangingPunct="1">
              <a:lnSpc>
                <a:spcPct val="90000"/>
              </a:lnSpc>
            </a:pPr>
            <a:r>
              <a:rPr lang="en-US" sz="2100" dirty="0"/>
              <a:t>Working virtually from a home office is permissible </a:t>
            </a:r>
          </a:p>
          <a:p>
            <a:pPr lvl="1">
              <a:lnSpc>
                <a:spcPct val="90000"/>
              </a:lnSpc>
            </a:pPr>
            <a:r>
              <a:rPr lang="en-US" sz="2100" dirty="0"/>
              <a:t>However, if already in H-1B status, working remotely may require an H-1B amendment petition be filed with USCIS if the home office is outside the Metropolitan Statistical Area (MSA).</a:t>
            </a:r>
          </a:p>
          <a:p>
            <a:pPr>
              <a:lnSpc>
                <a:spcPct val="90000"/>
              </a:lnSpc>
            </a:pPr>
            <a:r>
              <a:rPr lang="en-US" sz="2100" dirty="0"/>
              <a:t>H-4 spouses may apply for Employment Authorization (EAD) only if:</a:t>
            </a:r>
          </a:p>
          <a:p>
            <a:pPr lvl="1">
              <a:lnSpc>
                <a:spcPct val="90000"/>
              </a:lnSpc>
            </a:pPr>
            <a:r>
              <a:rPr lang="en-US" sz="2100" dirty="0"/>
              <a:t>H-1B spouse is a beneficiary of an approved I-140 </a:t>
            </a:r>
            <a:r>
              <a:rPr lang="en-US" sz="2100" b="1" u="sng" dirty="0"/>
              <a:t>or</a:t>
            </a:r>
          </a:p>
          <a:p>
            <a:pPr lvl="1">
              <a:lnSpc>
                <a:spcPct val="90000"/>
              </a:lnSpc>
            </a:pPr>
            <a:r>
              <a:rPr lang="en-US" sz="2100" dirty="0"/>
              <a:t>H-1B spouse has been granted an AC21 Extension</a:t>
            </a:r>
          </a:p>
          <a:p>
            <a:pPr eaLnBrk="1" hangingPunct="1">
              <a:lnSpc>
                <a:spcPct val="90000"/>
              </a:lnSpc>
            </a:pPr>
            <a:r>
              <a:rPr lang="en-US" sz="2100" dirty="0"/>
              <a:t>No self-employment or contract work</a:t>
            </a:r>
          </a:p>
          <a:p>
            <a:pPr eaLnBrk="1" hangingPunct="1">
              <a:lnSpc>
                <a:spcPct val="90000"/>
              </a:lnSpc>
            </a:pPr>
            <a:r>
              <a:rPr lang="en-US" sz="2100" dirty="0"/>
              <a:t>Employer must demonstrate </a:t>
            </a:r>
            <a:r>
              <a:rPr lang="en-US" sz="2100" i="1" dirty="0"/>
              <a:t>bona fide professional </a:t>
            </a:r>
            <a:r>
              <a:rPr lang="en-US" sz="2100" dirty="0"/>
              <a:t>job</a:t>
            </a:r>
          </a:p>
          <a:p>
            <a:pPr lvl="1">
              <a:lnSpc>
                <a:spcPct val="90000"/>
              </a:lnSpc>
            </a:pPr>
            <a:r>
              <a:rPr lang="en-US" sz="2100" dirty="0"/>
              <a:t>Issues with small &amp; new employers</a:t>
            </a:r>
            <a:endParaRPr lang="en-US" sz="2100" b="1" dirty="0"/>
          </a:p>
        </p:txBody>
      </p:sp>
      <p:sp>
        <p:nvSpPr>
          <p:cNvPr id="15363" name="Rectangle 2"/>
          <p:cNvSpPr>
            <a:spLocks noGrp="1" noChangeArrowheads="1"/>
          </p:cNvSpPr>
          <p:nvPr>
            <p:ph type="title"/>
          </p:nvPr>
        </p:nvSpPr>
        <p:spPr>
          <a:xfrm>
            <a:off x="381000" y="139555"/>
            <a:ext cx="8229600" cy="868362"/>
          </a:xfrm>
        </p:spPr>
        <p:txBody>
          <a:bodyPr>
            <a:normAutofit/>
          </a:bodyPr>
          <a:lstStyle/>
          <a:p>
            <a:pPr algn="ctr" eaLnBrk="1" hangingPunct="1"/>
            <a:r>
              <a:rPr lang="en-US" sz="3600" b="1" dirty="0"/>
              <a:t>H-1B LIMITATIONS</a:t>
            </a:r>
          </a:p>
        </p:txBody>
      </p:sp>
    </p:spTree>
    <p:extLst>
      <p:ext uri="{BB962C8B-B14F-4D97-AF65-F5344CB8AC3E}">
        <p14:creationId xmlns:p14="http://schemas.microsoft.com/office/powerpoint/2010/main" val="700308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4800" y="339725"/>
            <a:ext cx="7543800" cy="1068388"/>
          </a:xfrm>
        </p:spPr>
        <p:txBody>
          <a:bodyPr/>
          <a:lstStyle/>
          <a:p>
            <a:pPr algn="ctr"/>
            <a:r>
              <a:rPr lang="en-US" sz="3400" cap="small" dirty="0"/>
              <a:t>H-1B Entrepreneurial Issues</a:t>
            </a:r>
          </a:p>
        </p:txBody>
      </p:sp>
      <p:sp>
        <p:nvSpPr>
          <p:cNvPr id="16387" name="Content Placeholder 2"/>
          <p:cNvSpPr>
            <a:spLocks noGrp="1"/>
          </p:cNvSpPr>
          <p:nvPr>
            <p:ph idx="1"/>
          </p:nvPr>
        </p:nvSpPr>
        <p:spPr>
          <a:xfrm>
            <a:off x="457200" y="1219200"/>
            <a:ext cx="8229600" cy="4724400"/>
          </a:xfrm>
        </p:spPr>
        <p:txBody>
          <a:bodyPr/>
          <a:lstStyle/>
          <a:p>
            <a:r>
              <a:rPr lang="en-US" sz="2300" dirty="0"/>
              <a:t>Start-ups/self-employment and supporting activities permitted during Optional Practical Training</a:t>
            </a:r>
          </a:p>
          <a:p>
            <a:r>
              <a:rPr lang="en-US" sz="2300" dirty="0"/>
              <a:t>Start-up activities possible during F-1 status if part of approved full-time curriculum.  Must report to school’s International Office to secure permission</a:t>
            </a:r>
          </a:p>
          <a:p>
            <a:r>
              <a:rPr lang="en-US" sz="2300" dirty="0"/>
              <a:t>Passive investments permitted </a:t>
            </a:r>
          </a:p>
          <a:p>
            <a:r>
              <a:rPr lang="en-US" sz="2300" dirty="0"/>
              <a:t>Start-ups permitted to file H-1B petition with foreign national in executive position even if original founding member, but most show bona-fide employer/employer relationship (i.e., ability to be fired)</a:t>
            </a:r>
          </a:p>
          <a:p>
            <a:r>
              <a:rPr lang="en-US" sz="2300" dirty="0"/>
              <a:t>DHS gives more scrutiny during adjudication to small businesses and start-ups </a:t>
            </a:r>
          </a:p>
          <a:p>
            <a:endParaRPr lang="en-US" sz="2000" dirty="0"/>
          </a:p>
        </p:txBody>
      </p:sp>
      <p:sp>
        <p:nvSpPr>
          <p:cNvPr id="6" name="Footer Placeholder 2">
            <a:extLst>
              <a:ext uri="{FF2B5EF4-FFF2-40B4-BE49-F238E27FC236}">
                <a16:creationId xmlns:a16="http://schemas.microsoft.com/office/drawing/2014/main" id="{3D66C696-BEA5-4EC5-B7C8-3FF27D38C1FF}"/>
              </a:ext>
            </a:extLst>
          </p:cNvPr>
          <p:cNvSpPr>
            <a:spLocks noGrp="1"/>
          </p:cNvSpPr>
          <p:nvPr>
            <p:ph type="ftr" sz="quarter" idx="11"/>
          </p:nvPr>
        </p:nvSpPr>
        <p:spPr>
          <a:xfrm>
            <a:off x="3124200" y="6248400"/>
            <a:ext cx="2895600" cy="457200"/>
          </a:xfrm>
        </p:spPr>
        <p:txBody>
          <a:bodyPr/>
          <a:lstStyle/>
          <a:p>
            <a:r>
              <a:rPr lang="en-US" b="1" dirty="0">
                <a:latin typeface="+mj-lt"/>
              </a:rPr>
              <a:t>www.iandoli.com</a:t>
            </a:r>
          </a:p>
        </p:txBody>
      </p:sp>
    </p:spTree>
    <p:extLst>
      <p:ext uri="{BB962C8B-B14F-4D97-AF65-F5344CB8AC3E}">
        <p14:creationId xmlns:p14="http://schemas.microsoft.com/office/powerpoint/2010/main" val="82495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3"/>
          <p:cNvSpPr>
            <a:spLocks noGrp="1" noChangeArrowheads="1"/>
          </p:cNvSpPr>
          <p:nvPr>
            <p:ph idx="1"/>
          </p:nvPr>
        </p:nvSpPr>
        <p:spPr>
          <a:xfrm>
            <a:off x="533400" y="1524000"/>
            <a:ext cx="8153400" cy="4800600"/>
          </a:xfrm>
        </p:spPr>
        <p:txBody>
          <a:bodyPr>
            <a:normAutofit/>
          </a:bodyPr>
          <a:lstStyle/>
          <a:p>
            <a:pPr eaLnBrk="1" hangingPunct="1"/>
            <a:r>
              <a:rPr lang="en-US" sz="2600" dirty="0"/>
              <a:t>Applies to Cap-Subject employers (i.e., private industry)</a:t>
            </a:r>
          </a:p>
          <a:p>
            <a:pPr eaLnBrk="1" hangingPunct="1"/>
            <a:r>
              <a:rPr lang="en-US" sz="2600" dirty="0"/>
              <a:t>Annual, national quota (“cap”) of 65,000 new H-1B positions</a:t>
            </a:r>
          </a:p>
          <a:p>
            <a:pPr eaLnBrk="1" hangingPunct="1"/>
            <a:r>
              <a:rPr lang="en-US" sz="2600" dirty="0"/>
              <a:t>Additional 20,000 H-1Bs for holders of a U.S. master’s degree or higher </a:t>
            </a:r>
          </a:p>
          <a:p>
            <a:pPr eaLnBrk="1" hangingPunct="1"/>
            <a:r>
              <a:rPr lang="en-US" sz="2600" dirty="0"/>
              <a:t>Visas become available October 1</a:t>
            </a:r>
            <a:r>
              <a:rPr lang="en-US" sz="2600" baseline="30000" dirty="0"/>
              <a:t>st</a:t>
            </a:r>
            <a:r>
              <a:rPr lang="en-US" sz="2600" dirty="0"/>
              <a:t> each year </a:t>
            </a:r>
          </a:p>
          <a:p>
            <a:pPr eaLnBrk="1" hangingPunct="1"/>
            <a:r>
              <a:rPr lang="en-US" sz="2600" dirty="0"/>
              <a:t>‘Cap gap’ protection for F-1 students on OPT</a:t>
            </a:r>
          </a:p>
          <a:p>
            <a:r>
              <a:rPr lang="en-US" sz="2600" b="1" u="sng" dirty="0"/>
              <a:t>Colleges, universities &amp; affiliated non-profits, and non-profit research organizations exempt from quota</a:t>
            </a:r>
            <a:endParaRPr lang="en-US" sz="2600" dirty="0"/>
          </a:p>
          <a:p>
            <a:pPr eaLnBrk="1" hangingPunct="1"/>
            <a:endParaRPr lang="en-US" sz="2400" dirty="0"/>
          </a:p>
          <a:p>
            <a:pPr eaLnBrk="1" hangingPunct="1">
              <a:lnSpc>
                <a:spcPct val="80000"/>
              </a:lnSpc>
            </a:pPr>
            <a:endParaRPr lang="en-US" sz="1700" dirty="0"/>
          </a:p>
        </p:txBody>
      </p:sp>
      <p:sp>
        <p:nvSpPr>
          <p:cNvPr id="12291" name="Rectangle 2"/>
          <p:cNvSpPr>
            <a:spLocks noGrp="1" noChangeArrowheads="1"/>
          </p:cNvSpPr>
          <p:nvPr>
            <p:ph type="title"/>
          </p:nvPr>
        </p:nvSpPr>
        <p:spPr/>
        <p:txBody>
          <a:bodyPr>
            <a:normAutofit/>
          </a:bodyPr>
          <a:lstStyle/>
          <a:p>
            <a:pPr eaLnBrk="1" hangingPunct="1"/>
            <a:r>
              <a:rPr lang="en-US" sz="3600" b="1" dirty="0"/>
              <a:t>ANNUAL H-1B QUOTA &amp; TIMING</a:t>
            </a:r>
            <a:endParaRPr lang="en-US" sz="3600" b="1" u="sng" dirty="0"/>
          </a:p>
        </p:txBody>
      </p:sp>
    </p:spTree>
    <p:extLst>
      <p:ext uri="{BB962C8B-B14F-4D97-AF65-F5344CB8AC3E}">
        <p14:creationId xmlns:p14="http://schemas.microsoft.com/office/powerpoint/2010/main" val="4257608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ormAutofit/>
          </a:bodyPr>
          <a:lstStyle/>
          <a:p>
            <a:pPr algn="ctr" eaLnBrk="1" hangingPunct="1"/>
            <a:r>
              <a:rPr lang="en-US" sz="3600" b="1" dirty="0"/>
              <a:t>ANNUAL H-1B STATS</a:t>
            </a:r>
            <a:endParaRPr lang="en-US" sz="3600" b="1" u="sng" dirty="0"/>
          </a:p>
        </p:txBody>
      </p:sp>
      <p:graphicFrame>
        <p:nvGraphicFramePr>
          <p:cNvPr id="6" name="Content Placeholder 4">
            <a:extLst>
              <a:ext uri="{FF2B5EF4-FFF2-40B4-BE49-F238E27FC236}">
                <a16:creationId xmlns:a16="http://schemas.microsoft.com/office/drawing/2014/main" id="{511A4647-159B-4AE8-86BD-7B7ED1D18647}"/>
              </a:ext>
            </a:extLst>
          </p:cNvPr>
          <p:cNvGraphicFramePr>
            <a:graphicFrameLocks noGrp="1"/>
          </p:cNvGraphicFramePr>
          <p:nvPr>
            <p:ph idx="1"/>
            <p:extLst>
              <p:ext uri="{D42A27DB-BD31-4B8C-83A1-F6EECF244321}">
                <p14:modId xmlns:p14="http://schemas.microsoft.com/office/powerpoint/2010/main" val="1047665037"/>
              </p:ext>
            </p:extLst>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0368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3"/>
          <p:cNvSpPr>
            <a:spLocks noGrp="1" noChangeArrowheads="1"/>
          </p:cNvSpPr>
          <p:nvPr>
            <p:ph idx="1"/>
          </p:nvPr>
        </p:nvSpPr>
        <p:spPr>
          <a:xfrm>
            <a:off x="533400" y="1524000"/>
            <a:ext cx="8153400" cy="4800600"/>
          </a:xfrm>
        </p:spPr>
        <p:txBody>
          <a:bodyPr>
            <a:normAutofit/>
          </a:bodyPr>
          <a:lstStyle/>
          <a:p>
            <a:r>
              <a:rPr lang="en-US" sz="2800" dirty="0">
                <a:cs typeface="Arial" panose="020B0604020202020204" pitchFamily="34" charset="0"/>
              </a:rPr>
              <a:t>Employment by college or university</a:t>
            </a:r>
          </a:p>
          <a:p>
            <a:r>
              <a:rPr lang="en-US" sz="2800" dirty="0">
                <a:cs typeface="Arial" panose="020B0604020202020204" pitchFamily="34" charset="0"/>
              </a:rPr>
              <a:t>Employment by non-profit organization affiliated with college or university</a:t>
            </a:r>
          </a:p>
          <a:p>
            <a:r>
              <a:rPr lang="en-US" sz="2800" dirty="0">
                <a:cs typeface="Arial" panose="020B0604020202020204" pitchFamily="34" charset="0"/>
              </a:rPr>
              <a:t>Employment by non-profit research organization or a governmental research organization</a:t>
            </a:r>
          </a:p>
          <a:p>
            <a:r>
              <a:rPr lang="en-US" sz="2800" dirty="0">
                <a:cs typeface="Arial" panose="020B0604020202020204" pitchFamily="34" charset="0"/>
              </a:rPr>
              <a:t>Employment by for-profit enterprise “at” university/college</a:t>
            </a:r>
          </a:p>
          <a:p>
            <a:r>
              <a:rPr lang="en-US" sz="2800" dirty="0">
                <a:cs typeface="Arial" panose="020B0604020202020204" pitchFamily="34" charset="0"/>
              </a:rPr>
              <a:t>Part-time or full-time employment by university/college with concurrent employment by for-profit enterprise</a:t>
            </a:r>
          </a:p>
          <a:p>
            <a:endParaRPr lang="en-US" sz="2600" dirty="0"/>
          </a:p>
          <a:p>
            <a:pPr eaLnBrk="1" hangingPunct="1"/>
            <a:endParaRPr lang="en-US" sz="2400" dirty="0"/>
          </a:p>
          <a:p>
            <a:pPr eaLnBrk="1" hangingPunct="1">
              <a:lnSpc>
                <a:spcPct val="80000"/>
              </a:lnSpc>
            </a:pPr>
            <a:endParaRPr lang="en-US" sz="1700" dirty="0"/>
          </a:p>
        </p:txBody>
      </p:sp>
      <p:sp>
        <p:nvSpPr>
          <p:cNvPr id="12291" name="Rectangle 2"/>
          <p:cNvSpPr>
            <a:spLocks noGrp="1" noChangeArrowheads="1"/>
          </p:cNvSpPr>
          <p:nvPr>
            <p:ph type="title"/>
          </p:nvPr>
        </p:nvSpPr>
        <p:spPr/>
        <p:txBody>
          <a:bodyPr>
            <a:noAutofit/>
          </a:bodyPr>
          <a:lstStyle/>
          <a:p>
            <a:pPr algn="ctr" eaLnBrk="1" hangingPunct="1"/>
            <a:r>
              <a:rPr lang="en-US" sz="3600" dirty="0">
                <a:cs typeface="Arial" panose="020B0604020202020204" pitchFamily="34" charset="0"/>
              </a:rPr>
              <a:t>H-1B CAP EXEMPTIONS</a:t>
            </a:r>
            <a:br>
              <a:rPr lang="en-US" sz="3600" dirty="0">
                <a:cs typeface="Arial" panose="020B0604020202020204" pitchFamily="34" charset="0"/>
              </a:rPr>
            </a:br>
            <a:r>
              <a:rPr lang="en-US" sz="3600" dirty="0">
                <a:cs typeface="Arial" panose="020B0604020202020204" pitchFamily="34" charset="0"/>
              </a:rPr>
              <a:t>not subject to annual quota</a:t>
            </a:r>
            <a:endParaRPr lang="en-US" sz="3600" b="1" u="sng" dirty="0"/>
          </a:p>
        </p:txBody>
      </p:sp>
    </p:spTree>
    <p:extLst>
      <p:ext uri="{BB962C8B-B14F-4D97-AF65-F5344CB8AC3E}">
        <p14:creationId xmlns:p14="http://schemas.microsoft.com/office/powerpoint/2010/main" val="423618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normAutofit fontScale="90000"/>
          </a:bodyPr>
          <a:lstStyle/>
          <a:p>
            <a:pPr algn="ctr" eaLnBrk="1" hangingPunct="1"/>
            <a:r>
              <a:rPr lang="en-US" sz="3600" b="1" dirty="0"/>
              <a:t>CAP-EXEMPT H-1B</a:t>
            </a:r>
            <a:br>
              <a:rPr lang="en-US" sz="3600" b="1" dirty="0"/>
            </a:br>
            <a:r>
              <a:rPr lang="en-US" sz="3600" b="1" dirty="0"/>
              <a:t>“AT” EXEMPTION</a:t>
            </a:r>
            <a:endParaRPr lang="en-US" sz="3600" b="1" u="sng" dirty="0"/>
          </a:p>
        </p:txBody>
      </p:sp>
      <p:graphicFrame>
        <p:nvGraphicFramePr>
          <p:cNvPr id="7" name="Content Placeholder 4">
            <a:extLst>
              <a:ext uri="{FF2B5EF4-FFF2-40B4-BE49-F238E27FC236}">
                <a16:creationId xmlns:a16="http://schemas.microsoft.com/office/drawing/2014/main" id="{5013AF08-9F73-4B53-8A63-3E35E3B21665}"/>
              </a:ext>
            </a:extLst>
          </p:cNvPr>
          <p:cNvGraphicFramePr>
            <a:graphicFrameLocks noGrp="1"/>
          </p:cNvGraphicFramePr>
          <p:nvPr>
            <p:ph idx="1"/>
            <p:extLst>
              <p:ext uri="{D42A27DB-BD31-4B8C-83A1-F6EECF244321}">
                <p14:modId xmlns:p14="http://schemas.microsoft.com/office/powerpoint/2010/main" val="1876815966"/>
              </p:ext>
            </p:extLst>
          </p:nvPr>
        </p:nvGraphicFramePr>
        <p:xfrm>
          <a:off x="457200" y="1676400"/>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12684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487180" y="152400"/>
            <a:ext cx="8229600" cy="1143000"/>
          </a:xfrm>
        </p:spPr>
        <p:txBody>
          <a:bodyPr>
            <a:normAutofit fontScale="90000"/>
          </a:bodyPr>
          <a:lstStyle/>
          <a:p>
            <a:pPr algn="ctr" eaLnBrk="1" hangingPunct="1"/>
            <a:r>
              <a:rPr lang="en-US" sz="3600" b="1" dirty="0"/>
              <a:t>CAP-EXEMPT H-1B</a:t>
            </a:r>
            <a:br>
              <a:rPr lang="en-US" sz="3600" b="1" dirty="0"/>
            </a:br>
            <a:r>
              <a:rPr lang="en-US" sz="3600" b="1" dirty="0"/>
              <a:t>“AT” EXEMPTION</a:t>
            </a:r>
            <a:endParaRPr lang="en-US" sz="3600" b="1" u="sng" dirty="0"/>
          </a:p>
        </p:txBody>
      </p:sp>
      <p:graphicFrame>
        <p:nvGraphicFramePr>
          <p:cNvPr id="6" name="Content Placeholder 6">
            <a:extLst>
              <a:ext uri="{FF2B5EF4-FFF2-40B4-BE49-F238E27FC236}">
                <a16:creationId xmlns:a16="http://schemas.microsoft.com/office/drawing/2014/main" id="{55AAF638-43BE-4EE6-88A8-BC9FE2C0859D}"/>
              </a:ext>
            </a:extLst>
          </p:cNvPr>
          <p:cNvGraphicFramePr>
            <a:graphicFrameLocks noGrp="1"/>
          </p:cNvGraphicFramePr>
          <p:nvPr>
            <p:ph idx="1"/>
            <p:extLst>
              <p:ext uri="{D42A27DB-BD31-4B8C-83A1-F6EECF244321}">
                <p14:modId xmlns:p14="http://schemas.microsoft.com/office/powerpoint/2010/main" val="4152419800"/>
              </p:ext>
            </p:extLst>
          </p:nvPr>
        </p:nvGraphicFramePr>
        <p:xfrm>
          <a:off x="533400" y="1143000"/>
          <a:ext cx="8229600" cy="41576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574E8411-A6A5-4D66-A48F-35D4EA2747CD}"/>
              </a:ext>
            </a:extLst>
          </p:cNvPr>
          <p:cNvSpPr txBox="1"/>
          <p:nvPr/>
        </p:nvSpPr>
        <p:spPr>
          <a:xfrm>
            <a:off x="427220" y="5257800"/>
            <a:ext cx="8229600" cy="1200329"/>
          </a:xfrm>
          <a:prstGeom prst="rect">
            <a:avLst/>
          </a:prstGeom>
          <a:noFill/>
        </p:spPr>
        <p:txBody>
          <a:bodyPr wrap="square" rtlCol="0">
            <a:spAutoFit/>
          </a:bodyPr>
          <a:lstStyle/>
          <a:p>
            <a:r>
              <a:rPr lang="en-US" sz="2400" dirty="0">
                <a:cs typeface="Arial" panose="020B0604020202020204" pitchFamily="34" charset="0"/>
              </a:rPr>
              <a:t>In the concurrent employment cap-exemption context, you must            </a:t>
            </a:r>
          </a:p>
          <a:p>
            <a:r>
              <a:rPr lang="en-US" sz="2400" dirty="0">
                <a:cs typeface="Arial" panose="020B0604020202020204" pitchFamily="34" charset="0"/>
              </a:rPr>
              <a:t>        always maintain the cap-exempt employment. If not, USCIS  </a:t>
            </a:r>
          </a:p>
          <a:p>
            <a:r>
              <a:rPr lang="en-US" sz="2400" dirty="0">
                <a:cs typeface="Arial" panose="020B0604020202020204" pitchFamily="34" charset="0"/>
              </a:rPr>
              <a:t>                                             may revoke   the concurrent petition.</a:t>
            </a:r>
          </a:p>
        </p:txBody>
      </p:sp>
    </p:spTree>
    <p:extLst>
      <p:ext uri="{BB962C8B-B14F-4D97-AF65-F5344CB8AC3E}">
        <p14:creationId xmlns:p14="http://schemas.microsoft.com/office/powerpoint/2010/main" val="15072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371600"/>
            <a:ext cx="8407893" cy="4637279"/>
          </a:xfrm>
        </p:spPr>
        <p:txBody>
          <a:bodyPr>
            <a:normAutofit/>
          </a:bodyPr>
          <a:lstStyle/>
          <a:p>
            <a:r>
              <a:rPr lang="en-US" sz="2400" b="1" dirty="0"/>
              <a:t>Advanced Online Registration</a:t>
            </a:r>
          </a:p>
          <a:p>
            <a:pPr lvl="1"/>
            <a:r>
              <a:rPr lang="en-US" sz="2200" dirty="0"/>
              <a:t>Employers transmit certain details of sponsored worker to USCIS via on-line system in March </a:t>
            </a:r>
          </a:p>
          <a:p>
            <a:pPr lvl="1"/>
            <a:r>
              <a:rPr lang="en-US" sz="2200" dirty="0"/>
              <a:t>USCIS will then run random computer-generated lotteries and notify employers by the end of March</a:t>
            </a:r>
          </a:p>
          <a:p>
            <a:pPr lvl="1"/>
            <a:r>
              <a:rPr lang="en-US" sz="2200" dirty="0"/>
              <a:t>If registration is selected, Employer allowed to submit I-129 petition to USCIS between April 1</a:t>
            </a:r>
            <a:r>
              <a:rPr lang="en-US" sz="2200" baseline="30000" dirty="0"/>
              <a:t>st</a:t>
            </a:r>
            <a:r>
              <a:rPr lang="en-US" sz="2200" dirty="0"/>
              <a:t> to June 30</a:t>
            </a:r>
            <a:r>
              <a:rPr lang="en-US" sz="2200" baseline="30000" dirty="0"/>
              <a:t>th</a:t>
            </a:r>
            <a:r>
              <a:rPr lang="en-US" sz="2200" dirty="0"/>
              <a:t> </a:t>
            </a:r>
          </a:p>
          <a:p>
            <a:r>
              <a:rPr lang="en-US" sz="2400" b="1" dirty="0"/>
              <a:t>2020 Lottery:  Change to order of lotteries</a:t>
            </a:r>
          </a:p>
          <a:p>
            <a:pPr lvl="1"/>
            <a:r>
              <a:rPr lang="en-US" sz="2200" dirty="0"/>
              <a:t>USCIS used to run the general 65,000 Bachelor’s lottery first and then then U.S. Master’s degree lottery second</a:t>
            </a:r>
          </a:p>
          <a:p>
            <a:pPr lvl="1"/>
            <a:r>
              <a:rPr lang="en-US" sz="2200" dirty="0"/>
              <a:t>Reversing order gives U.S. Master’s degree graduates greater likelihood of selection</a:t>
            </a:r>
          </a:p>
        </p:txBody>
      </p:sp>
      <p:sp>
        <p:nvSpPr>
          <p:cNvPr id="3" name="Title 2"/>
          <p:cNvSpPr>
            <a:spLocks noGrp="1"/>
          </p:cNvSpPr>
          <p:nvPr>
            <p:ph type="title"/>
          </p:nvPr>
        </p:nvSpPr>
        <p:spPr>
          <a:xfrm>
            <a:off x="380999" y="274638"/>
            <a:ext cx="8686801" cy="1143000"/>
          </a:xfrm>
        </p:spPr>
        <p:txBody>
          <a:bodyPr>
            <a:noAutofit/>
          </a:bodyPr>
          <a:lstStyle/>
          <a:p>
            <a:r>
              <a:rPr lang="en-US" sz="3500" b="1" dirty="0"/>
              <a:t>ADVANCED REGISTRATION IN 2021</a:t>
            </a:r>
          </a:p>
        </p:txBody>
      </p:sp>
    </p:spTree>
    <p:extLst>
      <p:ext uri="{BB962C8B-B14F-4D97-AF65-F5344CB8AC3E}">
        <p14:creationId xmlns:p14="http://schemas.microsoft.com/office/powerpoint/2010/main" val="2010970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t>FORMER TRUMP ADMINISTRATION’S TWO RULES </a:t>
            </a:r>
            <a:br>
              <a:rPr lang="en-US" sz="2400" b="1" dirty="0"/>
            </a:br>
            <a:r>
              <a:rPr lang="en-US" sz="2400" b="1" dirty="0"/>
              <a:t>THAT MAY IMPACT H-1B LOTTERY</a:t>
            </a:r>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marL="393192" lvl="1" indent="0" algn="ctr">
              <a:buNone/>
            </a:pPr>
            <a:endParaRPr lang="en-US" b="1" dirty="0">
              <a:solidFill>
                <a:srgbClr val="000000"/>
              </a:solidFill>
            </a:endParaRPr>
          </a:p>
          <a:p>
            <a:pPr marL="393192" lvl="1" indent="0" algn="ctr">
              <a:buNone/>
            </a:pPr>
            <a:r>
              <a:rPr lang="en-US" sz="3200" b="1" dirty="0">
                <a:solidFill>
                  <a:srgbClr val="000000"/>
                </a:solidFill>
              </a:rPr>
              <a:t>1. </a:t>
            </a:r>
            <a:r>
              <a:rPr lang="en-US" sz="3200" b="1" cap="small" dirty="0">
                <a:solidFill>
                  <a:srgbClr val="000000"/>
                </a:solidFill>
              </a:rPr>
              <a:t>H-1B Wage Lottery</a:t>
            </a:r>
          </a:p>
          <a:p>
            <a:pPr marL="393192" lvl="1" indent="0">
              <a:buNone/>
            </a:pPr>
            <a:endParaRPr lang="en-US" dirty="0">
              <a:solidFill>
                <a:srgbClr val="000000"/>
              </a:solidFill>
            </a:endParaRPr>
          </a:p>
          <a:p>
            <a:pPr marL="393192" lvl="1" indent="0">
              <a:buNone/>
            </a:pPr>
            <a:r>
              <a:rPr lang="en-US" b="1" dirty="0">
                <a:solidFill>
                  <a:srgbClr val="000000"/>
                </a:solidFill>
              </a:rPr>
              <a:t>H-1B registrations with highest salaries within an occupational group under the DOL's prevailing wage database will be considered for selection first.</a:t>
            </a:r>
          </a:p>
          <a:p>
            <a:pPr lvl="2"/>
            <a:r>
              <a:rPr lang="en-US" sz="2900" dirty="0">
                <a:solidFill>
                  <a:srgbClr val="000000"/>
                </a:solidFill>
              </a:rPr>
              <a:t>DHS estimates that </a:t>
            </a:r>
            <a:r>
              <a:rPr lang="en-US" sz="2900" u="sng" dirty="0">
                <a:solidFill>
                  <a:srgbClr val="000000"/>
                </a:solidFill>
              </a:rPr>
              <a:t>no</a:t>
            </a:r>
            <a:r>
              <a:rPr lang="en-US" sz="2900" dirty="0">
                <a:solidFill>
                  <a:srgbClr val="000000"/>
                </a:solidFill>
              </a:rPr>
              <a:t> petition offering a Level 1 wage would be chosen under the new lottery rules</a:t>
            </a:r>
          </a:p>
          <a:p>
            <a:pPr lvl="2"/>
            <a:r>
              <a:rPr lang="en-US" sz="2900" dirty="0">
                <a:solidFill>
                  <a:srgbClr val="000000"/>
                </a:solidFill>
              </a:rPr>
              <a:t>Predicts selection of </a:t>
            </a:r>
            <a:r>
              <a:rPr lang="en-US" sz="2900" u="sng" dirty="0">
                <a:solidFill>
                  <a:srgbClr val="000000"/>
                </a:solidFill>
              </a:rPr>
              <a:t>all</a:t>
            </a:r>
            <a:r>
              <a:rPr lang="en-US" sz="2900" dirty="0">
                <a:solidFill>
                  <a:srgbClr val="000000"/>
                </a:solidFill>
              </a:rPr>
              <a:t> petitions offering Level 3 or 4 wages</a:t>
            </a:r>
          </a:p>
          <a:p>
            <a:pPr lvl="2"/>
            <a:r>
              <a:rPr lang="en-US" sz="2900" dirty="0">
                <a:solidFill>
                  <a:srgbClr val="000000"/>
                </a:solidFill>
              </a:rPr>
              <a:t>H-1B Lottery must open by April 1, 2021</a:t>
            </a:r>
          </a:p>
          <a:p>
            <a:pPr lvl="2"/>
            <a:r>
              <a:rPr lang="en-US" sz="2900" dirty="0">
                <a:solidFill>
                  <a:srgbClr val="000000"/>
                </a:solidFill>
              </a:rPr>
              <a:t>USCIS must announce lottery procedure at least 30 days before April 1, 2021</a:t>
            </a:r>
          </a:p>
          <a:p>
            <a:pPr lvl="2"/>
            <a:r>
              <a:rPr lang="en-US" sz="2900" dirty="0">
                <a:solidFill>
                  <a:srgbClr val="000000"/>
                </a:solidFill>
              </a:rPr>
              <a:t>Must be at least a 14-day period before April 1, 2021 to enter lottery</a:t>
            </a:r>
          </a:p>
          <a:p>
            <a:pPr marL="630936" lvl="2" indent="0">
              <a:buNone/>
            </a:pPr>
            <a:endParaRPr lang="en-US" sz="2900" dirty="0">
              <a:solidFill>
                <a:srgbClr val="000000"/>
              </a:solidFill>
            </a:endParaRPr>
          </a:p>
          <a:p>
            <a:pPr lvl="2"/>
            <a:r>
              <a:rPr lang="en-US" sz="2900" b="1" i="1" dirty="0">
                <a:solidFill>
                  <a:srgbClr val="000000"/>
                </a:solidFill>
              </a:rPr>
              <a:t>On Feb. 4, DHS announced a final rule delaying effective date to December 31, 2021 as USCIS does not have adequate time to develop the system, train staff, and conduct public outreach.  During the delay, DHS will also evaluate the rule and associated policies under the new Administration.</a:t>
            </a:r>
          </a:p>
          <a:p>
            <a:pPr lvl="2"/>
            <a:endParaRPr lang="en-US" dirty="0">
              <a:solidFill>
                <a:srgbClr val="000000"/>
              </a:solidFill>
            </a:endParaRPr>
          </a:p>
          <a:p>
            <a:pPr lvl="2"/>
            <a:endParaRPr lang="en-US" dirty="0">
              <a:solidFill>
                <a:srgbClr val="000000"/>
              </a:solidFill>
            </a:endParaRP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400" b="1" dirty="0"/>
              <a:t>2. </a:t>
            </a:r>
            <a:r>
              <a:rPr lang="en-US" sz="2400" b="1" cap="small" dirty="0"/>
              <a:t>Wage Protection Rule</a:t>
            </a:r>
            <a:br>
              <a:rPr lang="en-US" sz="2400" b="1" dirty="0"/>
            </a:br>
            <a:endParaRPr lang="en-US" sz="2400" b="1" dirty="0"/>
          </a:p>
        </p:txBody>
      </p:sp>
      <p:sp>
        <p:nvSpPr>
          <p:cNvPr id="3" name="Content Placeholder 2"/>
          <p:cNvSpPr>
            <a:spLocks noGrp="1"/>
          </p:cNvSpPr>
          <p:nvPr>
            <p:ph idx="1"/>
          </p:nvPr>
        </p:nvSpPr>
        <p:spPr/>
        <p:txBody>
          <a:bodyPr>
            <a:normAutofit fontScale="92500" lnSpcReduction="20000"/>
          </a:bodyPr>
          <a:lstStyle/>
          <a:p>
            <a:pPr lvl="1">
              <a:buNone/>
            </a:pPr>
            <a:r>
              <a:rPr lang="en-US" sz="2400" b="1" dirty="0"/>
              <a:t>IMPACTS H-1B/H-1B1/E-3 Australians &amp; PERM for Green Cards </a:t>
            </a:r>
          </a:p>
          <a:p>
            <a:pPr lvl="1">
              <a:buNone/>
            </a:pPr>
            <a:endParaRPr lang="en-US" sz="2600" dirty="0">
              <a:solidFill>
                <a:srgbClr val="000000"/>
              </a:solidFill>
            </a:endParaRPr>
          </a:p>
          <a:p>
            <a:pPr lvl="1">
              <a:buNone/>
            </a:pPr>
            <a:r>
              <a:rPr lang="en-US" sz="2600" dirty="0">
                <a:solidFill>
                  <a:srgbClr val="000000"/>
                </a:solidFill>
              </a:rPr>
              <a:t>U.S. Department of Labor changes way prevailing wages are determined under the H-1B program (subject of litigation) and PERM, Labor Certification</a:t>
            </a:r>
          </a:p>
          <a:p>
            <a:pPr lvl="2"/>
            <a:r>
              <a:rPr lang="en-US" dirty="0">
                <a:solidFill>
                  <a:srgbClr val="000000"/>
                </a:solidFill>
              </a:rPr>
              <a:t>Level 1 wages will go from 17</a:t>
            </a:r>
            <a:r>
              <a:rPr lang="en-US" baseline="30000" dirty="0">
                <a:solidFill>
                  <a:srgbClr val="000000"/>
                </a:solidFill>
              </a:rPr>
              <a:t>th</a:t>
            </a:r>
            <a:r>
              <a:rPr lang="en-US" dirty="0">
                <a:solidFill>
                  <a:srgbClr val="000000"/>
                </a:solidFill>
              </a:rPr>
              <a:t> percentile for a given occupation to the 35</a:t>
            </a:r>
            <a:r>
              <a:rPr lang="en-US" baseline="30000" dirty="0">
                <a:solidFill>
                  <a:srgbClr val="000000"/>
                </a:solidFill>
              </a:rPr>
              <a:t>th</a:t>
            </a:r>
            <a:r>
              <a:rPr lang="en-US" dirty="0">
                <a:solidFill>
                  <a:srgbClr val="000000"/>
                </a:solidFill>
              </a:rPr>
              <a:t> percentile</a:t>
            </a:r>
          </a:p>
          <a:p>
            <a:pPr lvl="2"/>
            <a:r>
              <a:rPr lang="en-US" dirty="0">
                <a:solidFill>
                  <a:srgbClr val="000000"/>
                </a:solidFill>
              </a:rPr>
              <a:t>Level 2 will go from 34</a:t>
            </a:r>
            <a:r>
              <a:rPr lang="en-US" baseline="30000" dirty="0">
                <a:solidFill>
                  <a:srgbClr val="000000"/>
                </a:solidFill>
              </a:rPr>
              <a:t>th</a:t>
            </a:r>
            <a:r>
              <a:rPr lang="en-US" dirty="0">
                <a:solidFill>
                  <a:srgbClr val="000000"/>
                </a:solidFill>
              </a:rPr>
              <a:t> to 53</a:t>
            </a:r>
            <a:r>
              <a:rPr lang="en-US" baseline="30000" dirty="0">
                <a:solidFill>
                  <a:srgbClr val="000000"/>
                </a:solidFill>
              </a:rPr>
              <a:t>rd</a:t>
            </a:r>
            <a:endParaRPr lang="en-US" dirty="0">
              <a:solidFill>
                <a:srgbClr val="000000"/>
              </a:solidFill>
            </a:endParaRPr>
          </a:p>
          <a:p>
            <a:pPr lvl="2"/>
            <a:r>
              <a:rPr lang="en-US" dirty="0">
                <a:solidFill>
                  <a:srgbClr val="000000"/>
                </a:solidFill>
              </a:rPr>
              <a:t>Level 3 will go from 50</a:t>
            </a:r>
            <a:r>
              <a:rPr lang="en-US" baseline="30000" dirty="0">
                <a:solidFill>
                  <a:srgbClr val="000000"/>
                </a:solidFill>
              </a:rPr>
              <a:t>th</a:t>
            </a:r>
            <a:r>
              <a:rPr lang="en-US" dirty="0">
                <a:solidFill>
                  <a:srgbClr val="000000"/>
                </a:solidFill>
              </a:rPr>
              <a:t> to 72</a:t>
            </a:r>
            <a:r>
              <a:rPr lang="en-US" baseline="30000" dirty="0">
                <a:solidFill>
                  <a:srgbClr val="000000"/>
                </a:solidFill>
              </a:rPr>
              <a:t>nd</a:t>
            </a:r>
          </a:p>
          <a:p>
            <a:pPr lvl="2"/>
            <a:r>
              <a:rPr lang="en-US" dirty="0">
                <a:solidFill>
                  <a:srgbClr val="000000"/>
                </a:solidFill>
              </a:rPr>
              <a:t>Level 4 will go from 67</a:t>
            </a:r>
            <a:r>
              <a:rPr lang="en-US" baseline="30000" dirty="0">
                <a:solidFill>
                  <a:srgbClr val="000000"/>
                </a:solidFill>
              </a:rPr>
              <a:t>th</a:t>
            </a:r>
            <a:r>
              <a:rPr lang="en-US" dirty="0">
                <a:solidFill>
                  <a:srgbClr val="000000"/>
                </a:solidFill>
              </a:rPr>
              <a:t> to 90</a:t>
            </a:r>
            <a:r>
              <a:rPr lang="en-US" baseline="30000" dirty="0">
                <a:solidFill>
                  <a:srgbClr val="000000"/>
                </a:solidFill>
              </a:rPr>
              <a:t>th</a:t>
            </a:r>
            <a:endParaRPr lang="en-US" dirty="0">
              <a:solidFill>
                <a:srgbClr val="000000"/>
              </a:solidFill>
            </a:endParaRPr>
          </a:p>
          <a:p>
            <a:endParaRPr lang="en-US" sz="2400" dirty="0"/>
          </a:p>
          <a:p>
            <a:r>
              <a:rPr lang="en-US" sz="2400" dirty="0"/>
              <a:t>This rule has been reopened for notice and comment period until 2/15/2021, but scheduled to take effect May 14, 2021 with current effective date of July 1, 2021</a:t>
            </a:r>
          </a:p>
          <a:p>
            <a:pPr>
              <a:buNone/>
            </a:pP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dirty="0"/>
              <a:t>The information provided  in this presentation is for informational purposes only. The opinions expressed in this presentation are solely those of the writer.  No attorney-client relationship is created or intended to be created by virtue of this presentation.  </a:t>
            </a:r>
          </a:p>
          <a:p>
            <a:pPr marL="45720" indent="0">
              <a:buNone/>
            </a:pPr>
            <a:endParaRPr lang="en-US" dirty="0"/>
          </a:p>
          <a:p>
            <a:pPr marL="45720" indent="0">
              <a:buNone/>
            </a:pPr>
            <a:r>
              <a:rPr lang="en-US" dirty="0"/>
              <a:t>Immigration law is complex and nuanced. This presentation provides information in general terms.  Therefore, please seek individualized guidance from a competent professional before taking any action.</a:t>
            </a:r>
          </a:p>
        </p:txBody>
      </p:sp>
      <p:sp>
        <p:nvSpPr>
          <p:cNvPr id="4" name="Title 3"/>
          <p:cNvSpPr>
            <a:spLocks noGrp="1"/>
          </p:cNvSpPr>
          <p:nvPr>
            <p:ph type="title"/>
          </p:nvPr>
        </p:nvSpPr>
        <p:spPr/>
        <p:txBody>
          <a:bodyPr/>
          <a:lstStyle/>
          <a:p>
            <a:r>
              <a:rPr lang="en-US" dirty="0"/>
              <a:t>DISCLAIMER</a:t>
            </a:r>
          </a:p>
        </p:txBody>
      </p:sp>
    </p:spTree>
    <p:extLst>
      <p:ext uri="{BB962C8B-B14F-4D97-AF65-F5344CB8AC3E}">
        <p14:creationId xmlns:p14="http://schemas.microsoft.com/office/powerpoint/2010/main" val="41984397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3"/>
          <p:cNvSpPr>
            <a:spLocks noGrp="1" noChangeArrowheads="1"/>
          </p:cNvSpPr>
          <p:nvPr>
            <p:ph idx="1"/>
          </p:nvPr>
        </p:nvSpPr>
        <p:spPr>
          <a:xfrm>
            <a:off x="457200" y="1793875"/>
            <a:ext cx="8229600" cy="4341813"/>
          </a:xfrm>
        </p:spPr>
        <p:txBody>
          <a:bodyPr>
            <a:noAutofit/>
          </a:bodyPr>
          <a:lstStyle/>
          <a:p>
            <a:pPr>
              <a:lnSpc>
                <a:spcPct val="90000"/>
              </a:lnSpc>
            </a:pPr>
            <a:r>
              <a:rPr lang="en-US" sz="2400" b="1" dirty="0">
                <a:cs typeface="Arial" panose="020B0604020202020204" pitchFamily="34" charset="0"/>
              </a:rPr>
              <a:t>TN: Mexico &amp; Canada</a:t>
            </a:r>
          </a:p>
          <a:p>
            <a:pPr lvl="1">
              <a:lnSpc>
                <a:spcPct val="90000"/>
              </a:lnSpc>
            </a:pPr>
            <a:r>
              <a:rPr lang="en-US" sz="2400" dirty="0">
                <a:cs typeface="Arial" panose="020B0604020202020204" pitchFamily="34" charset="0"/>
              </a:rPr>
              <a:t>Basics:</a:t>
            </a:r>
          </a:p>
          <a:p>
            <a:pPr lvl="2">
              <a:lnSpc>
                <a:spcPct val="90000"/>
              </a:lnSpc>
            </a:pPr>
            <a:r>
              <a:rPr lang="en-US" sz="2400" dirty="0">
                <a:cs typeface="Arial" panose="020B0604020202020204" pitchFamily="34" charset="0"/>
              </a:rPr>
              <a:t>No quota</a:t>
            </a:r>
          </a:p>
          <a:p>
            <a:pPr lvl="2">
              <a:lnSpc>
                <a:spcPct val="90000"/>
              </a:lnSpc>
            </a:pPr>
            <a:r>
              <a:rPr lang="en-US" sz="2400" dirty="0">
                <a:cs typeface="Arial" panose="020B0604020202020204" pitchFamily="34" charset="0"/>
              </a:rPr>
              <a:t>Valid for 3 years at a time</a:t>
            </a:r>
          </a:p>
          <a:p>
            <a:pPr lvl="2">
              <a:lnSpc>
                <a:spcPct val="90000"/>
              </a:lnSpc>
            </a:pPr>
            <a:r>
              <a:rPr lang="en-US" sz="2400" dirty="0">
                <a:cs typeface="Arial" panose="020B0604020202020204" pitchFamily="34" charset="0"/>
              </a:rPr>
              <a:t>Requires employment by U.S. employer.</a:t>
            </a:r>
          </a:p>
          <a:p>
            <a:pPr lvl="2">
              <a:lnSpc>
                <a:spcPct val="90000"/>
              </a:lnSpc>
            </a:pPr>
            <a:r>
              <a:rPr lang="en-US" sz="2400" dirty="0">
                <a:cs typeface="Arial" panose="020B0604020202020204" pitchFamily="34" charset="0"/>
              </a:rPr>
              <a:t>Offered job must be one that is identified by the treaty, approximately </a:t>
            </a:r>
            <a:r>
              <a:rPr lang="en-US" sz="2400" dirty="0">
                <a:cs typeface="Arial" panose="020B0604020202020204" pitchFamily="34" charset="0"/>
                <a:hlinkClick r:id="rId3"/>
              </a:rPr>
              <a:t>63 occupations identified</a:t>
            </a:r>
            <a:endParaRPr lang="en-US" sz="2400" dirty="0">
              <a:cs typeface="Arial" panose="020B0604020202020204" pitchFamily="34" charset="0"/>
            </a:endParaRPr>
          </a:p>
          <a:p>
            <a:pPr lvl="1">
              <a:lnSpc>
                <a:spcPct val="90000"/>
              </a:lnSpc>
            </a:pPr>
            <a:r>
              <a:rPr lang="en-US" sz="2400" dirty="0">
                <a:cs typeface="Arial" panose="020B0604020202020204" pitchFamily="34" charset="0"/>
              </a:rPr>
              <a:t>Application Process:  </a:t>
            </a:r>
          </a:p>
          <a:p>
            <a:pPr lvl="2">
              <a:lnSpc>
                <a:spcPct val="90000"/>
              </a:lnSpc>
            </a:pPr>
            <a:r>
              <a:rPr lang="en-US" sz="2400" dirty="0">
                <a:cs typeface="Arial" panose="020B0604020202020204" pitchFamily="34" charset="0"/>
              </a:rPr>
              <a:t>Canadians may apply at the border </a:t>
            </a:r>
          </a:p>
          <a:p>
            <a:pPr lvl="2">
              <a:lnSpc>
                <a:spcPct val="90000"/>
              </a:lnSpc>
            </a:pPr>
            <a:r>
              <a:rPr lang="en-US" sz="2400" dirty="0">
                <a:cs typeface="Arial" panose="020B0604020202020204" pitchFamily="34" charset="0"/>
              </a:rPr>
              <a:t>Mexicans must obtain a visa at U.S. Consulate</a:t>
            </a:r>
          </a:p>
        </p:txBody>
      </p:sp>
      <p:sp>
        <p:nvSpPr>
          <p:cNvPr id="4" name="Footer Placeholder 2">
            <a:extLst>
              <a:ext uri="{FF2B5EF4-FFF2-40B4-BE49-F238E27FC236}">
                <a16:creationId xmlns:a16="http://schemas.microsoft.com/office/drawing/2014/main" id="{79DBE09F-3E22-43F1-8FC8-5F7FCB068C3A}"/>
              </a:ext>
            </a:extLst>
          </p:cNvPr>
          <p:cNvSpPr>
            <a:spLocks noGrp="1"/>
          </p:cNvSpPr>
          <p:nvPr>
            <p:ph type="ftr" sz="quarter" idx="11"/>
          </p:nvPr>
        </p:nvSpPr>
        <p:spPr/>
        <p:txBody>
          <a:bodyPr/>
          <a:lstStyle/>
          <a:p>
            <a:r>
              <a:rPr lang="en-US" dirty="0"/>
              <a:t>www.iandoli.com</a:t>
            </a:r>
          </a:p>
        </p:txBody>
      </p:sp>
      <p:sp>
        <p:nvSpPr>
          <p:cNvPr id="183298" name="Rectangle 2"/>
          <p:cNvSpPr>
            <a:spLocks noGrp="1" noChangeArrowheads="1"/>
          </p:cNvSpPr>
          <p:nvPr>
            <p:ph type="title"/>
          </p:nvPr>
        </p:nvSpPr>
        <p:spPr>
          <a:xfrm>
            <a:off x="228600" y="122238"/>
            <a:ext cx="8686800" cy="1401762"/>
          </a:xfrm>
        </p:spPr>
        <p:txBody>
          <a:bodyPr>
            <a:normAutofit/>
          </a:bodyPr>
          <a:lstStyle/>
          <a:p>
            <a:pPr algn="ctr">
              <a:defRPr/>
            </a:pPr>
            <a:r>
              <a:rPr lang="en-US" b="1" cap="all" dirty="0">
                <a:latin typeface="+mn-lt"/>
                <a:cs typeface="Arial" panose="020B0604020202020204" pitchFamily="34" charset="0"/>
              </a:rPr>
              <a:t>Free Trade Agreement Professionals</a:t>
            </a:r>
            <a:endParaRPr lang="en-US" b="1" dirty="0">
              <a:latin typeface="+mn-lt"/>
            </a:endParaRPr>
          </a:p>
        </p:txBody>
      </p:sp>
    </p:spTree>
    <p:extLst>
      <p:ext uri="{BB962C8B-B14F-4D97-AF65-F5344CB8AC3E}">
        <p14:creationId xmlns:p14="http://schemas.microsoft.com/office/powerpoint/2010/main" val="942492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3"/>
          <p:cNvSpPr>
            <a:spLocks noGrp="1" noChangeArrowheads="1"/>
          </p:cNvSpPr>
          <p:nvPr>
            <p:ph idx="1"/>
          </p:nvPr>
        </p:nvSpPr>
        <p:spPr>
          <a:xfrm>
            <a:off x="228600" y="1565275"/>
            <a:ext cx="8686800" cy="4530725"/>
          </a:xfrm>
        </p:spPr>
        <p:txBody>
          <a:bodyPr>
            <a:noAutofit/>
          </a:bodyPr>
          <a:lstStyle/>
          <a:p>
            <a:pPr>
              <a:lnSpc>
                <a:spcPct val="90000"/>
              </a:lnSpc>
            </a:pPr>
            <a:r>
              <a:rPr lang="en-US" sz="2400" b="1" dirty="0">
                <a:cs typeface="Arial" panose="020B0604020202020204" pitchFamily="34" charset="0"/>
              </a:rPr>
              <a:t>H-1B1: Singapore and Chile </a:t>
            </a:r>
          </a:p>
          <a:p>
            <a:pPr lvl="1">
              <a:lnSpc>
                <a:spcPct val="90000"/>
              </a:lnSpc>
            </a:pPr>
            <a:r>
              <a:rPr lang="en-US" sz="2400" dirty="0">
                <a:cs typeface="Arial" panose="020B0604020202020204" pitchFamily="34" charset="0"/>
              </a:rPr>
              <a:t>Similar to H-1B</a:t>
            </a:r>
          </a:p>
          <a:p>
            <a:pPr lvl="1">
              <a:lnSpc>
                <a:spcPct val="90000"/>
              </a:lnSpc>
            </a:pPr>
            <a:r>
              <a:rPr lang="en-US" sz="2400" dirty="0">
                <a:cs typeface="Arial" panose="020B0604020202020204" pitchFamily="34" charset="0"/>
              </a:rPr>
              <a:t>High quota, low usage</a:t>
            </a:r>
          </a:p>
          <a:p>
            <a:pPr>
              <a:lnSpc>
                <a:spcPct val="90000"/>
              </a:lnSpc>
            </a:pPr>
            <a:r>
              <a:rPr lang="en-US" sz="2400" b="1" dirty="0">
                <a:cs typeface="Arial" panose="020B0604020202020204" pitchFamily="34" charset="0"/>
              </a:rPr>
              <a:t>E-3: Australia</a:t>
            </a:r>
          </a:p>
          <a:p>
            <a:pPr lvl="1">
              <a:lnSpc>
                <a:spcPct val="90000"/>
              </a:lnSpc>
            </a:pPr>
            <a:r>
              <a:rPr lang="en-US" sz="2400" dirty="0">
                <a:cs typeface="Arial" panose="020B0604020202020204" pitchFamily="34" charset="0"/>
              </a:rPr>
              <a:t>Similar to H-1B</a:t>
            </a:r>
          </a:p>
          <a:p>
            <a:pPr lvl="1">
              <a:lnSpc>
                <a:spcPct val="90000"/>
              </a:lnSpc>
            </a:pPr>
            <a:r>
              <a:rPr lang="en-US" sz="2400" dirty="0">
                <a:cs typeface="Arial" panose="020B0604020202020204" pitchFamily="34" charset="0"/>
              </a:rPr>
              <a:t>Employer required to make wage attestations</a:t>
            </a:r>
          </a:p>
          <a:p>
            <a:pPr lvl="1">
              <a:lnSpc>
                <a:spcPct val="90000"/>
              </a:lnSpc>
            </a:pPr>
            <a:r>
              <a:rPr lang="en-US" sz="2400" dirty="0">
                <a:cs typeface="Arial" panose="020B0604020202020204" pitchFamily="34" charset="0"/>
              </a:rPr>
              <a:t>High quota, low usage</a:t>
            </a:r>
          </a:p>
          <a:p>
            <a:pPr lvl="1">
              <a:lnSpc>
                <a:spcPct val="90000"/>
              </a:lnSpc>
            </a:pPr>
            <a:r>
              <a:rPr lang="en-US" sz="2400" dirty="0">
                <a:cs typeface="Arial" panose="020B0604020202020204" pitchFamily="34" charset="0"/>
              </a:rPr>
              <a:t>Spouse eligible for employment authorization</a:t>
            </a:r>
          </a:p>
          <a:p>
            <a:pPr>
              <a:lnSpc>
                <a:spcPct val="90000"/>
              </a:lnSpc>
            </a:pPr>
            <a:endParaRPr lang="en-US" sz="2400" dirty="0">
              <a:cs typeface="Arial" panose="020B0604020202020204" pitchFamily="34" charset="0"/>
            </a:endParaRPr>
          </a:p>
          <a:p>
            <a:pPr>
              <a:lnSpc>
                <a:spcPct val="90000"/>
              </a:lnSpc>
            </a:pPr>
            <a:r>
              <a:rPr lang="en-US" sz="2400" dirty="0">
                <a:cs typeface="Arial" panose="020B0604020202020204" pitchFamily="34" charset="0"/>
              </a:rPr>
              <a:t>Application Process for H-1B1 and E-3:</a:t>
            </a:r>
          </a:p>
          <a:p>
            <a:pPr lvl="1">
              <a:lnSpc>
                <a:spcPct val="90000"/>
              </a:lnSpc>
            </a:pPr>
            <a:r>
              <a:rPr lang="en-US" sz="2400" dirty="0">
                <a:cs typeface="Arial" panose="020B0604020202020204" pitchFamily="34" charset="0"/>
              </a:rPr>
              <a:t>No USCIS pre-approval required</a:t>
            </a:r>
          </a:p>
          <a:p>
            <a:pPr lvl="1">
              <a:lnSpc>
                <a:spcPct val="90000"/>
              </a:lnSpc>
            </a:pPr>
            <a:r>
              <a:rPr lang="en-US" sz="2400" dirty="0">
                <a:cs typeface="Arial" panose="020B0604020202020204" pitchFamily="34" charset="0"/>
              </a:rPr>
              <a:t>Worker may apply for visa directly at US Consulate</a:t>
            </a:r>
          </a:p>
        </p:txBody>
      </p:sp>
      <p:sp>
        <p:nvSpPr>
          <p:cNvPr id="2" name="Footer Placeholder 1"/>
          <p:cNvSpPr>
            <a:spLocks noGrp="1"/>
          </p:cNvSpPr>
          <p:nvPr>
            <p:ph type="ftr" sz="quarter" idx="11"/>
          </p:nvPr>
        </p:nvSpPr>
        <p:spPr/>
        <p:txBody>
          <a:bodyPr/>
          <a:lstStyle/>
          <a:p>
            <a:r>
              <a:rPr lang="it-IT"/>
              <a:t>www.iandoli.com</a:t>
            </a:r>
            <a:endParaRPr lang="en-US" dirty="0"/>
          </a:p>
        </p:txBody>
      </p:sp>
      <p:sp>
        <p:nvSpPr>
          <p:cNvPr id="183298" name="Rectangle 2"/>
          <p:cNvSpPr>
            <a:spLocks noGrp="1" noChangeArrowheads="1"/>
          </p:cNvSpPr>
          <p:nvPr>
            <p:ph type="title"/>
          </p:nvPr>
        </p:nvSpPr>
        <p:spPr>
          <a:xfrm>
            <a:off x="228600" y="122238"/>
            <a:ext cx="8686800" cy="1401762"/>
          </a:xfrm>
        </p:spPr>
        <p:txBody>
          <a:bodyPr>
            <a:normAutofit/>
          </a:bodyPr>
          <a:lstStyle/>
          <a:p>
            <a:pPr algn="ctr">
              <a:defRPr/>
            </a:pPr>
            <a:r>
              <a:rPr lang="en-US" cap="all" dirty="0">
                <a:cs typeface="Arial" panose="020B0604020202020204" pitchFamily="34" charset="0"/>
              </a:rPr>
              <a:t>Other FREE TRADE agreement Professionals</a:t>
            </a:r>
            <a:endParaRPr lang="en-US" b="1" dirty="0">
              <a:latin typeface="+mn-lt"/>
            </a:endParaRPr>
          </a:p>
        </p:txBody>
      </p:sp>
    </p:spTree>
    <p:extLst>
      <p:ext uri="{BB962C8B-B14F-4D97-AF65-F5344CB8AC3E}">
        <p14:creationId xmlns:p14="http://schemas.microsoft.com/office/powerpoint/2010/main" val="6306921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ACE0453-5DC7-4D5F-8FBA-757C754281E5}"/>
              </a:ext>
            </a:extLst>
          </p:cNvPr>
          <p:cNvSpPr>
            <a:spLocks noGrp="1"/>
          </p:cNvSpPr>
          <p:nvPr>
            <p:ph idx="1"/>
          </p:nvPr>
        </p:nvSpPr>
        <p:spPr>
          <a:xfrm>
            <a:off x="457200" y="1481328"/>
            <a:ext cx="8458200" cy="4919471"/>
          </a:xfrm>
        </p:spPr>
        <p:txBody>
          <a:bodyPr>
            <a:normAutofit fontScale="92500" lnSpcReduction="10000"/>
          </a:bodyPr>
          <a:lstStyle/>
          <a:p>
            <a:pPr>
              <a:defRPr/>
            </a:pPr>
            <a:r>
              <a:rPr lang="en-US" sz="2800" dirty="0"/>
              <a:t>Available to a citizen of a country that has a treaty of commerce and navigation (trade) with the U.S. </a:t>
            </a:r>
          </a:p>
          <a:p>
            <a:pPr>
              <a:defRPr/>
            </a:pPr>
            <a:r>
              <a:rPr lang="en-US" sz="2800" dirty="0"/>
              <a:t>U.S. employer must then also be owned </a:t>
            </a:r>
            <a:r>
              <a:rPr lang="en-US" sz="2800" u="sng" dirty="0"/>
              <a:t>&gt;</a:t>
            </a:r>
            <a:r>
              <a:rPr lang="en-US" sz="2800" dirty="0"/>
              <a:t>50% by nationals of the same treaty country</a:t>
            </a:r>
          </a:p>
          <a:p>
            <a:pPr lvl="1">
              <a:defRPr/>
            </a:pPr>
            <a:r>
              <a:rPr lang="en-US" sz="2400" dirty="0"/>
              <a:t>Over 80 countries have either E-1 or E-2 or both types of treaties with U.S.: </a:t>
            </a:r>
            <a:r>
              <a:rPr lang="en-US" sz="2400" dirty="0">
                <a:hlinkClick r:id="rId2"/>
              </a:rPr>
              <a:t>https://travel.state.gov/content/visas/en/fees/treaty.html</a:t>
            </a:r>
            <a:endParaRPr lang="en-US" sz="2400" dirty="0"/>
          </a:p>
          <a:p>
            <a:pPr>
              <a:defRPr/>
            </a:pPr>
            <a:r>
              <a:rPr lang="en-US" sz="2800" b="1" dirty="0"/>
              <a:t>E-1 Treaty Trader</a:t>
            </a:r>
            <a:r>
              <a:rPr lang="en-US" sz="2800" dirty="0"/>
              <a:t>: Engaged in substantial trade with treaty country and U.S.</a:t>
            </a:r>
          </a:p>
          <a:p>
            <a:pPr>
              <a:defRPr/>
            </a:pPr>
            <a:r>
              <a:rPr lang="en-US" sz="2800" b="1" dirty="0"/>
              <a:t>E-2 Treaty Investor</a:t>
            </a:r>
            <a:r>
              <a:rPr lang="en-US" sz="2800" dirty="0"/>
              <a:t>: Substantial investment in the U.S.</a:t>
            </a:r>
          </a:p>
          <a:p>
            <a:pPr>
              <a:defRPr/>
            </a:pPr>
            <a:r>
              <a:rPr lang="en-US" sz="2800" dirty="0"/>
              <a:t>Typically, process is completed at a U.S. Embassy or Consulate but can also elect change of status without leaving the U.S.</a:t>
            </a:r>
          </a:p>
          <a:p>
            <a:endParaRPr lang="en-US" dirty="0"/>
          </a:p>
        </p:txBody>
      </p:sp>
      <p:sp>
        <p:nvSpPr>
          <p:cNvPr id="3" name="Footer Placeholder 2">
            <a:extLst>
              <a:ext uri="{FF2B5EF4-FFF2-40B4-BE49-F238E27FC236}">
                <a16:creationId xmlns:a16="http://schemas.microsoft.com/office/drawing/2014/main" id="{BC266AB2-0F51-4112-8370-58A50466DA63}"/>
              </a:ext>
            </a:extLst>
          </p:cNvPr>
          <p:cNvSpPr>
            <a:spLocks noGrp="1"/>
          </p:cNvSpPr>
          <p:nvPr>
            <p:ph type="ftr" sz="quarter" idx="11"/>
          </p:nvPr>
        </p:nvSpPr>
        <p:spPr/>
        <p:txBody>
          <a:bodyPr/>
          <a:lstStyle/>
          <a:p>
            <a:r>
              <a:rPr lang="en-US" dirty="0"/>
              <a:t>www.iandoli.com</a:t>
            </a:r>
          </a:p>
        </p:txBody>
      </p:sp>
      <p:sp>
        <p:nvSpPr>
          <p:cNvPr id="4" name="Title 3">
            <a:extLst>
              <a:ext uri="{FF2B5EF4-FFF2-40B4-BE49-F238E27FC236}">
                <a16:creationId xmlns:a16="http://schemas.microsoft.com/office/drawing/2014/main" id="{919F0CEE-7C43-4487-B112-817E59FD8E15}"/>
              </a:ext>
            </a:extLst>
          </p:cNvPr>
          <p:cNvSpPr>
            <a:spLocks noGrp="1"/>
          </p:cNvSpPr>
          <p:nvPr>
            <p:ph type="title"/>
          </p:nvPr>
        </p:nvSpPr>
        <p:spPr>
          <a:xfrm>
            <a:off x="457200" y="274638"/>
            <a:ext cx="8229600" cy="1020762"/>
          </a:xfrm>
        </p:spPr>
        <p:txBody>
          <a:bodyPr>
            <a:noAutofit/>
          </a:bodyPr>
          <a:lstStyle/>
          <a:p>
            <a:r>
              <a:rPr lang="en-US" sz="3600" dirty="0"/>
              <a:t>E-1 TRADERS &amp; E-2 INVESTORS</a:t>
            </a:r>
          </a:p>
        </p:txBody>
      </p:sp>
    </p:spTree>
    <p:extLst>
      <p:ext uri="{BB962C8B-B14F-4D97-AF65-F5344CB8AC3E}">
        <p14:creationId xmlns:p14="http://schemas.microsoft.com/office/powerpoint/2010/main" val="2585837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605529"/>
          </a:xfrm>
        </p:spPr>
        <p:txBody>
          <a:bodyPr>
            <a:normAutofit/>
          </a:bodyPr>
          <a:lstStyle/>
          <a:p>
            <a:r>
              <a:rPr lang="en-US" sz="2400" dirty="0">
                <a:solidFill>
                  <a:schemeClr val="tx1"/>
                </a:solidFill>
                <a:cs typeface="Arial" panose="020B0604020202020204" pitchFamily="34" charset="0"/>
              </a:rPr>
              <a:t>Requires sponsorship by U.S. employer</a:t>
            </a:r>
          </a:p>
          <a:p>
            <a:r>
              <a:rPr lang="en-US" sz="2400" dirty="0">
                <a:solidFill>
                  <a:schemeClr val="tx1"/>
                </a:solidFill>
                <a:cs typeface="Arial" panose="020B0604020202020204" pitchFamily="34" charset="0"/>
              </a:rPr>
              <a:t>Employee must have worked abroad for one complete year in the last three years</a:t>
            </a:r>
          </a:p>
          <a:p>
            <a:r>
              <a:rPr lang="en-US" sz="2400" dirty="0">
                <a:solidFill>
                  <a:schemeClr val="tx1"/>
                </a:solidFill>
                <a:cs typeface="Arial" panose="020B0604020202020204" pitchFamily="34" charset="0"/>
              </a:rPr>
              <a:t>Qualifying employment must be with the Parent, Branch, Subsidiary or Affiliate of the U.S. employer</a:t>
            </a:r>
          </a:p>
          <a:p>
            <a:r>
              <a:rPr lang="en-US" sz="2400" dirty="0">
                <a:solidFill>
                  <a:schemeClr val="tx1"/>
                </a:solidFill>
                <a:cs typeface="Arial" panose="020B0604020202020204" pitchFamily="34" charset="0"/>
              </a:rPr>
              <a:t>L-1A:</a:t>
            </a:r>
          </a:p>
          <a:p>
            <a:pPr lvl="2"/>
            <a:r>
              <a:rPr lang="en-US" sz="2000" dirty="0">
                <a:solidFill>
                  <a:schemeClr val="tx1"/>
                </a:solidFill>
                <a:cs typeface="Arial" panose="020B0604020202020204" pitchFamily="34" charset="0"/>
              </a:rPr>
              <a:t>7 years max </a:t>
            </a:r>
          </a:p>
          <a:p>
            <a:pPr lvl="2"/>
            <a:r>
              <a:rPr lang="en-US" sz="2000" dirty="0">
                <a:solidFill>
                  <a:schemeClr val="tx1"/>
                </a:solidFill>
                <a:cs typeface="Arial" panose="020B0604020202020204" pitchFamily="34" charset="0"/>
              </a:rPr>
              <a:t>Executive or Manager of Professionals or Essential Function</a:t>
            </a:r>
          </a:p>
          <a:p>
            <a:r>
              <a:rPr lang="en-US" sz="2400" dirty="0">
                <a:solidFill>
                  <a:schemeClr val="tx1"/>
                </a:solidFill>
                <a:cs typeface="Arial" panose="020B0604020202020204" pitchFamily="34" charset="0"/>
              </a:rPr>
              <a:t>L-1B:</a:t>
            </a:r>
          </a:p>
          <a:p>
            <a:pPr lvl="2"/>
            <a:r>
              <a:rPr lang="en-US" sz="2000" dirty="0">
                <a:solidFill>
                  <a:schemeClr val="tx1"/>
                </a:solidFill>
                <a:cs typeface="Arial" panose="020B0604020202020204" pitchFamily="34" charset="0"/>
              </a:rPr>
              <a:t>5 years max </a:t>
            </a:r>
          </a:p>
          <a:p>
            <a:pPr lvl="2"/>
            <a:r>
              <a:rPr lang="en-US" sz="2000" dirty="0">
                <a:solidFill>
                  <a:schemeClr val="tx1"/>
                </a:solidFill>
                <a:cs typeface="Arial" panose="020B0604020202020204" pitchFamily="34" charset="0"/>
              </a:rPr>
              <a:t>Person with “specialized knowledge”</a:t>
            </a:r>
          </a:p>
          <a:p>
            <a:endParaRPr lang="en-US" sz="2400" dirty="0"/>
          </a:p>
        </p:txBody>
      </p:sp>
      <p:sp>
        <p:nvSpPr>
          <p:cNvPr id="4" name="Title 3"/>
          <p:cNvSpPr>
            <a:spLocks noGrp="1"/>
          </p:cNvSpPr>
          <p:nvPr>
            <p:ph type="title"/>
          </p:nvPr>
        </p:nvSpPr>
        <p:spPr>
          <a:xfrm>
            <a:off x="380999" y="381000"/>
            <a:ext cx="8534401" cy="944562"/>
          </a:xfrm>
        </p:spPr>
        <p:txBody>
          <a:bodyPr>
            <a:noAutofit/>
          </a:bodyPr>
          <a:lstStyle/>
          <a:p>
            <a:r>
              <a:rPr lang="en-US" sz="3600" b="1" dirty="0"/>
              <a:t>L-1 INTRA-COMPANY TRANSFEREES</a:t>
            </a:r>
          </a:p>
        </p:txBody>
      </p:sp>
    </p:spTree>
    <p:extLst>
      <p:ext uri="{BB962C8B-B14F-4D97-AF65-F5344CB8AC3E}">
        <p14:creationId xmlns:p14="http://schemas.microsoft.com/office/powerpoint/2010/main" val="30428432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381000" y="1295400"/>
            <a:ext cx="8610600" cy="5029200"/>
          </a:xfrm>
        </p:spPr>
        <p:txBody>
          <a:bodyPr>
            <a:noAutofit/>
          </a:bodyPr>
          <a:lstStyle/>
          <a:p>
            <a:r>
              <a:rPr lang="en-US" sz="2000" b="1" spc="10" dirty="0">
                <a:cs typeface="Arial" panose="020B0604020202020204" pitchFamily="34" charset="0"/>
              </a:rPr>
              <a:t>Persons of extraordinary ability</a:t>
            </a:r>
          </a:p>
          <a:p>
            <a:pPr lvl="1"/>
            <a:r>
              <a:rPr lang="en-US" sz="2000" spc="10" dirty="0">
                <a:cs typeface="Arial" panose="020B0604020202020204" pitchFamily="34" charset="0"/>
              </a:rPr>
              <a:t>Sciences, Education, Business, Athletics</a:t>
            </a:r>
          </a:p>
          <a:p>
            <a:pPr lvl="1"/>
            <a:r>
              <a:rPr lang="en-US" sz="2000" spc="10" dirty="0">
                <a:cs typeface="Arial" panose="020B0604020202020204" pitchFamily="34" charset="0"/>
              </a:rPr>
              <a:t>Arts (fine arts, visual arts, culinary, performing arts) </a:t>
            </a:r>
          </a:p>
          <a:p>
            <a:r>
              <a:rPr lang="en-US" sz="2000" spc="10" dirty="0">
                <a:cs typeface="Arial" panose="020B0604020202020204" pitchFamily="34" charset="0"/>
              </a:rPr>
              <a:t>Must be sponsored by a U.S. employer for an “event”</a:t>
            </a:r>
          </a:p>
          <a:p>
            <a:pPr lvl="1"/>
            <a:r>
              <a:rPr lang="en-US" sz="2000" spc="10" dirty="0">
                <a:cs typeface="Arial" panose="020B0604020202020204" pitchFamily="34" charset="0"/>
              </a:rPr>
              <a:t>An "event" includes, but is not limited to, scientific projects, academic years, lecture series, conferences, business projects, or tours</a:t>
            </a:r>
          </a:p>
          <a:p>
            <a:r>
              <a:rPr lang="en-US" sz="2000" spc="10" dirty="0">
                <a:cs typeface="Arial" panose="020B0604020202020204" pitchFamily="34" charset="0"/>
              </a:rPr>
              <a:t>Available for initial period of 3 years</a:t>
            </a:r>
          </a:p>
          <a:p>
            <a:pPr lvl="1"/>
            <a:r>
              <a:rPr lang="en-US" sz="2000" spc="10" dirty="0">
                <a:cs typeface="Arial" panose="020B0604020202020204" pitchFamily="34" charset="0"/>
              </a:rPr>
              <a:t>Renewals in 1-year increments </a:t>
            </a:r>
          </a:p>
          <a:p>
            <a:r>
              <a:rPr lang="en-US" sz="2000" spc="10" dirty="0">
                <a:cs typeface="Arial" panose="020B0604020202020204" pitchFamily="34" charset="0"/>
              </a:rPr>
              <a:t>May be option to </a:t>
            </a:r>
            <a:r>
              <a:rPr lang="en-US" sz="2000" b="1" spc="10" dirty="0">
                <a:cs typeface="Arial" panose="020B0604020202020204" pitchFamily="34" charset="0"/>
              </a:rPr>
              <a:t>postpone</a:t>
            </a:r>
            <a:r>
              <a:rPr lang="en-US" sz="2000" spc="10" dirty="0">
                <a:cs typeface="Arial" panose="020B0604020202020204" pitchFamily="34" charset="0"/>
              </a:rPr>
              <a:t>  (not satisfy) the J-1 two-year home residency requirement. </a:t>
            </a:r>
          </a:p>
          <a:p>
            <a:pPr lvl="1"/>
            <a:r>
              <a:rPr lang="en-US" sz="2000" u="sng" spc="10" dirty="0">
                <a:solidFill>
                  <a:srgbClr val="FF0000"/>
                </a:solidFill>
                <a:cs typeface="Arial" panose="020B0604020202020204" pitchFamily="34" charset="0"/>
              </a:rPr>
              <a:t>Note</a:t>
            </a:r>
            <a:r>
              <a:rPr lang="en-US" sz="2000" spc="10" dirty="0">
                <a:solidFill>
                  <a:srgbClr val="FF0000"/>
                </a:solidFill>
                <a:cs typeface="Arial" panose="020B0604020202020204" pitchFamily="34" charset="0"/>
              </a:rPr>
              <a:t>: NOT available for change of status</a:t>
            </a:r>
            <a:r>
              <a:rPr lang="en-US" sz="2000" spc="10" dirty="0">
                <a:cs typeface="Arial" panose="020B0604020202020204" pitchFamily="34" charset="0"/>
              </a:rPr>
              <a:t>. Must apply for visa at U.S. Embassy or Consulate abroad.</a:t>
            </a:r>
          </a:p>
        </p:txBody>
      </p:sp>
      <p:sp>
        <p:nvSpPr>
          <p:cNvPr id="4" name="Footer Placeholder 2">
            <a:extLst>
              <a:ext uri="{FF2B5EF4-FFF2-40B4-BE49-F238E27FC236}">
                <a16:creationId xmlns:a16="http://schemas.microsoft.com/office/drawing/2014/main" id="{012E03CF-5DAE-4B90-A772-8D368FF69A27}"/>
              </a:ext>
            </a:extLst>
          </p:cNvPr>
          <p:cNvSpPr>
            <a:spLocks noGrp="1"/>
          </p:cNvSpPr>
          <p:nvPr>
            <p:ph type="ftr" sz="quarter" idx="11"/>
          </p:nvPr>
        </p:nvSpPr>
        <p:spPr/>
        <p:txBody>
          <a:bodyPr/>
          <a:lstStyle/>
          <a:p>
            <a:r>
              <a:rPr lang="en-US" dirty="0"/>
              <a:t>www.iandoli.com</a:t>
            </a:r>
          </a:p>
        </p:txBody>
      </p:sp>
      <p:sp>
        <p:nvSpPr>
          <p:cNvPr id="14338" name="Rectangle 2"/>
          <p:cNvSpPr>
            <a:spLocks noGrp="1" noChangeArrowheads="1"/>
          </p:cNvSpPr>
          <p:nvPr>
            <p:ph type="title"/>
          </p:nvPr>
        </p:nvSpPr>
        <p:spPr/>
        <p:txBody>
          <a:bodyPr>
            <a:normAutofit/>
          </a:bodyPr>
          <a:lstStyle/>
          <a:p>
            <a:r>
              <a:rPr lang="en-US" dirty="0">
                <a:cs typeface="Arial" panose="020B0604020202020204" pitchFamily="34" charset="0"/>
              </a:rPr>
              <a:t>O-1: EXTRAORDINARY ABILITY</a:t>
            </a:r>
          </a:p>
        </p:txBody>
      </p:sp>
    </p:spTree>
    <p:extLst>
      <p:ext uri="{BB962C8B-B14F-4D97-AF65-F5344CB8AC3E}">
        <p14:creationId xmlns:p14="http://schemas.microsoft.com/office/powerpoint/2010/main" val="39191754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3"/>
          <p:cNvSpPr>
            <a:spLocks noGrp="1" noChangeArrowheads="1"/>
          </p:cNvSpPr>
          <p:nvPr>
            <p:ph idx="1"/>
          </p:nvPr>
        </p:nvSpPr>
        <p:spPr>
          <a:xfrm>
            <a:off x="381001" y="762000"/>
            <a:ext cx="8762999" cy="5219700"/>
          </a:xfrm>
        </p:spPr>
        <p:txBody>
          <a:bodyPr>
            <a:noAutofit/>
          </a:bodyPr>
          <a:lstStyle/>
          <a:p>
            <a:pPr marL="45720" indent="0">
              <a:buNone/>
            </a:pPr>
            <a:r>
              <a:rPr lang="en-US" sz="1800" dirty="0"/>
              <a:t>Requires:  Sustained national or international acclaim, person is one of the small percentage who have risen to the very top of their field of endeavor. </a:t>
            </a:r>
          </a:p>
          <a:p>
            <a:pPr marL="45720" indent="0">
              <a:buNone/>
            </a:pPr>
            <a:r>
              <a:rPr lang="en-US" sz="1700" dirty="0">
                <a:cs typeface="Arial" panose="020B0604020202020204" pitchFamily="34" charset="0"/>
              </a:rPr>
              <a:t>Requires: Receipt of major, internationally recognized award, such as the Nobel Prize; </a:t>
            </a:r>
          </a:p>
          <a:p>
            <a:pPr marL="45720" indent="0">
              <a:buNone/>
            </a:pPr>
            <a:r>
              <a:rPr lang="en-US" sz="1700" u="sng" dirty="0">
                <a:cs typeface="Arial" panose="020B0604020202020204" pitchFamily="34" charset="0"/>
              </a:rPr>
              <a:t>OR at least 3 of the following</a:t>
            </a:r>
            <a:r>
              <a:rPr lang="en-US" sz="1700" dirty="0">
                <a:cs typeface="Arial" panose="020B0604020202020204" pitchFamily="34" charset="0"/>
              </a:rPr>
              <a:t>:</a:t>
            </a:r>
          </a:p>
          <a:p>
            <a:pPr marL="406908" indent="-342900">
              <a:buFont typeface="+mj-lt"/>
              <a:buAutoNum type="arabicPeriod"/>
            </a:pPr>
            <a:r>
              <a:rPr lang="en-US" sz="1700" b="1" dirty="0">
                <a:cs typeface="Arial" panose="020B0604020202020204" pitchFamily="34" charset="0"/>
              </a:rPr>
              <a:t>Receipt of nationally or internationally recognized prizes or awards</a:t>
            </a:r>
            <a:r>
              <a:rPr lang="en-US" sz="1700" dirty="0">
                <a:cs typeface="Arial" panose="020B0604020202020204" pitchFamily="34" charset="0"/>
              </a:rPr>
              <a:t> for excellence in the field of endeavor; </a:t>
            </a:r>
          </a:p>
          <a:p>
            <a:pPr marL="406908" indent="-342900">
              <a:buFont typeface="+mj-lt"/>
              <a:buAutoNum type="arabicPeriod"/>
            </a:pPr>
            <a:r>
              <a:rPr lang="en-US" sz="1700" b="1" dirty="0">
                <a:cs typeface="Arial" panose="020B0604020202020204" pitchFamily="34" charset="0"/>
              </a:rPr>
              <a:t>Membership</a:t>
            </a:r>
            <a:r>
              <a:rPr lang="en-US" sz="1700" dirty="0">
                <a:cs typeface="Arial" panose="020B0604020202020204" pitchFamily="34" charset="0"/>
              </a:rPr>
              <a:t> i</a:t>
            </a:r>
            <a:r>
              <a:rPr lang="en-US" sz="1700" b="1" dirty="0">
                <a:cs typeface="Arial" panose="020B0604020202020204" pitchFamily="34" charset="0"/>
              </a:rPr>
              <a:t>n</a:t>
            </a:r>
            <a:r>
              <a:rPr lang="en-US" sz="1700" dirty="0">
                <a:cs typeface="Arial" panose="020B0604020202020204" pitchFamily="34" charset="0"/>
              </a:rPr>
              <a:t> associations that demand outstanding achievement of members</a:t>
            </a:r>
          </a:p>
          <a:p>
            <a:pPr marL="406908" indent="-342900">
              <a:buFont typeface="+mj-lt"/>
              <a:buAutoNum type="arabicPeriod"/>
            </a:pPr>
            <a:r>
              <a:rPr lang="en-US" sz="1700" b="1" dirty="0">
                <a:cs typeface="Arial" panose="020B0604020202020204" pitchFamily="34" charset="0"/>
              </a:rPr>
              <a:t>Published material</a:t>
            </a:r>
            <a:r>
              <a:rPr lang="en-US" sz="1700" dirty="0">
                <a:cs typeface="Arial" panose="020B0604020202020204" pitchFamily="34" charset="0"/>
              </a:rPr>
              <a:t> about the scholar in professional publications</a:t>
            </a:r>
          </a:p>
          <a:p>
            <a:pPr marL="406908" indent="-342900">
              <a:buFont typeface="+mj-lt"/>
              <a:buAutoNum type="arabicPeriod"/>
            </a:pPr>
            <a:r>
              <a:rPr lang="en-US" sz="1700" b="1" dirty="0">
                <a:cs typeface="Arial" panose="020B0604020202020204" pitchFamily="34" charset="0"/>
              </a:rPr>
              <a:t>Judged the work of others</a:t>
            </a:r>
            <a:r>
              <a:rPr lang="en-US" sz="1700" dirty="0">
                <a:cs typeface="Arial" panose="020B0604020202020204" pitchFamily="34" charset="0"/>
              </a:rPr>
              <a:t>, either individually or on a panel</a:t>
            </a:r>
          </a:p>
          <a:p>
            <a:pPr marL="406908" indent="-342900">
              <a:buFont typeface="+mj-lt"/>
              <a:buAutoNum type="arabicPeriod"/>
            </a:pPr>
            <a:r>
              <a:rPr lang="en-US" sz="1700" dirty="0">
                <a:cs typeface="Arial" panose="020B0604020202020204" pitchFamily="34" charset="0"/>
              </a:rPr>
              <a:t>Original scientific, scholarly, artistic, athletic, or business-related </a:t>
            </a:r>
            <a:r>
              <a:rPr lang="en-US" sz="1700" b="1" dirty="0">
                <a:cs typeface="Arial" panose="020B0604020202020204" pitchFamily="34" charset="0"/>
              </a:rPr>
              <a:t>contributions of major significance</a:t>
            </a:r>
            <a:r>
              <a:rPr lang="en-US" sz="1700" dirty="0">
                <a:cs typeface="Arial" panose="020B0604020202020204" pitchFamily="34" charset="0"/>
              </a:rPr>
              <a:t> to the field</a:t>
            </a:r>
          </a:p>
          <a:p>
            <a:pPr marL="406908" indent="-342900">
              <a:buFont typeface="+mj-lt"/>
              <a:buAutoNum type="arabicPeriod"/>
            </a:pPr>
            <a:r>
              <a:rPr lang="en-US" sz="1700" b="1" dirty="0">
                <a:cs typeface="Arial" panose="020B0604020202020204" pitchFamily="34" charset="0"/>
              </a:rPr>
              <a:t>Authorship of scholarly articles</a:t>
            </a:r>
            <a:r>
              <a:rPr lang="en-US" sz="1700" dirty="0">
                <a:cs typeface="Arial" panose="020B0604020202020204" pitchFamily="34" charset="0"/>
              </a:rPr>
              <a:t> in professional or major trade publications or other major media</a:t>
            </a:r>
          </a:p>
          <a:p>
            <a:pPr marL="406908" indent="-342900">
              <a:buFont typeface="+mj-lt"/>
              <a:buAutoNum type="arabicPeriod"/>
            </a:pPr>
            <a:r>
              <a:rPr lang="en-US" sz="1700" dirty="0">
                <a:cs typeface="Arial" panose="020B0604020202020204" pitchFamily="34" charset="0"/>
              </a:rPr>
              <a:t>Performance of a </a:t>
            </a:r>
            <a:r>
              <a:rPr lang="en-US" sz="1700" b="1" dirty="0">
                <a:cs typeface="Arial" panose="020B0604020202020204" pitchFamily="34" charset="0"/>
              </a:rPr>
              <a:t>leading or critical role</a:t>
            </a:r>
            <a:r>
              <a:rPr lang="en-US" sz="1700" dirty="0">
                <a:cs typeface="Arial" panose="020B0604020202020204" pitchFamily="34" charset="0"/>
              </a:rPr>
              <a:t> in distinguished organizations.</a:t>
            </a:r>
          </a:p>
          <a:p>
            <a:pPr marL="406908" indent="-342900">
              <a:buFont typeface="+mj-lt"/>
              <a:buAutoNum type="arabicPeriod"/>
            </a:pPr>
            <a:r>
              <a:rPr lang="en-US" sz="1700" dirty="0"/>
              <a:t>Evidence that the alien has either commanded a </a:t>
            </a:r>
            <a:r>
              <a:rPr lang="en-US" sz="1700" b="1" dirty="0"/>
              <a:t>high salary </a:t>
            </a:r>
            <a:r>
              <a:rPr lang="en-US" sz="1700" dirty="0"/>
              <a:t>or will command a high salary or other remuneration for services, evidenced by contracts or other reliable evidence.</a:t>
            </a:r>
            <a:endParaRPr lang="en-US" sz="1700" dirty="0">
              <a:cs typeface="Arial" panose="020B0604020202020204" pitchFamily="34" charset="0"/>
            </a:endParaRPr>
          </a:p>
          <a:p>
            <a:pPr marL="406908" indent="-342900">
              <a:buFont typeface="+mj-lt"/>
              <a:buAutoNum type="arabicPeriod"/>
            </a:pPr>
            <a:r>
              <a:rPr lang="en-US" sz="1700" dirty="0">
                <a:cs typeface="Arial" panose="020B0604020202020204" pitchFamily="34" charset="0"/>
              </a:rPr>
              <a:t>Miscellaneous: If listed criteria do not readily apply, </a:t>
            </a:r>
            <a:r>
              <a:rPr lang="en-US" sz="1700" b="1" dirty="0">
                <a:cs typeface="Arial" panose="020B0604020202020204" pitchFamily="34" charset="0"/>
              </a:rPr>
              <a:t>comparable evidence </a:t>
            </a:r>
            <a:r>
              <a:rPr lang="en-US" sz="1700" dirty="0">
                <a:cs typeface="Arial" panose="020B0604020202020204" pitchFamily="34" charset="0"/>
              </a:rPr>
              <a:t>of eligibility may be submitted (i.e., patents or grant funding).</a:t>
            </a:r>
          </a:p>
        </p:txBody>
      </p:sp>
      <p:sp>
        <p:nvSpPr>
          <p:cNvPr id="2" name="Footer Placeholder 1"/>
          <p:cNvSpPr>
            <a:spLocks noGrp="1"/>
          </p:cNvSpPr>
          <p:nvPr>
            <p:ph type="ftr" sz="quarter" idx="11"/>
          </p:nvPr>
        </p:nvSpPr>
        <p:spPr/>
        <p:txBody>
          <a:bodyPr/>
          <a:lstStyle/>
          <a:p>
            <a:r>
              <a:rPr lang="it-IT" dirty="0"/>
              <a:t>www.iandoli.com</a:t>
            </a:r>
            <a:endParaRPr lang="en-US" dirty="0"/>
          </a:p>
        </p:txBody>
      </p:sp>
      <p:sp>
        <p:nvSpPr>
          <p:cNvPr id="12291" name="Rectangle 2"/>
          <p:cNvSpPr>
            <a:spLocks noGrp="1" noChangeArrowheads="1"/>
          </p:cNvSpPr>
          <p:nvPr>
            <p:ph type="title"/>
          </p:nvPr>
        </p:nvSpPr>
        <p:spPr>
          <a:xfrm>
            <a:off x="150972" y="138545"/>
            <a:ext cx="8458200" cy="838200"/>
          </a:xfrm>
        </p:spPr>
        <p:txBody>
          <a:bodyPr>
            <a:normAutofit/>
          </a:bodyPr>
          <a:lstStyle/>
          <a:p>
            <a:pPr lvl="2" algn="l" rtl="0">
              <a:spcBef>
                <a:spcPct val="0"/>
              </a:spcBef>
            </a:pPr>
            <a:r>
              <a:rPr lang="en-US" sz="3000" b="1" dirty="0">
                <a:solidFill>
                  <a:schemeClr val="tx2"/>
                </a:solidFill>
                <a:effectLst>
                  <a:outerShdw blurRad="38100" dist="38100" dir="2700000" algn="tl">
                    <a:srgbClr val="000000">
                      <a:alpha val="43137"/>
                    </a:srgbClr>
                  </a:outerShdw>
                </a:effectLst>
                <a:latin typeface="+mn-lt"/>
              </a:rPr>
              <a:t>O-1A (</a:t>
            </a:r>
            <a:r>
              <a:rPr lang="en-US" sz="3000" b="1" dirty="0">
                <a:solidFill>
                  <a:schemeClr val="tx2"/>
                </a:solidFill>
                <a:effectLst>
                  <a:outerShdw blurRad="38100" dist="38100" dir="2700000" algn="tl">
                    <a:srgbClr val="000000">
                      <a:alpha val="43137"/>
                    </a:srgbClr>
                  </a:outerShdw>
                </a:effectLst>
                <a:latin typeface="+mn-lt"/>
                <a:cs typeface="Arial" panose="020B0604020202020204" pitchFamily="34" charset="0"/>
              </a:rPr>
              <a:t>Sciences, Education, Business or Athletics)</a:t>
            </a:r>
            <a:endParaRPr lang="en-US" sz="3000" b="1" dirty="0">
              <a:solidFill>
                <a:schemeClr val="tx2"/>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2218996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3"/>
          <p:cNvSpPr>
            <a:spLocks noGrp="1" noChangeArrowheads="1"/>
          </p:cNvSpPr>
          <p:nvPr>
            <p:ph idx="1"/>
          </p:nvPr>
        </p:nvSpPr>
        <p:spPr>
          <a:xfrm>
            <a:off x="457200" y="1676400"/>
            <a:ext cx="8229600" cy="4525963"/>
          </a:xfrm>
        </p:spPr>
        <p:txBody>
          <a:bodyPr>
            <a:normAutofit/>
          </a:bodyPr>
          <a:lstStyle/>
          <a:p>
            <a:r>
              <a:rPr lang="en-US" sz="2800" dirty="0"/>
              <a:t>Employment Based</a:t>
            </a:r>
          </a:p>
          <a:p>
            <a:pPr eaLnBrk="1" hangingPunct="1"/>
            <a:r>
              <a:rPr lang="en-US" sz="2800" dirty="0"/>
              <a:t>Family Based</a:t>
            </a:r>
          </a:p>
          <a:p>
            <a:pPr eaLnBrk="1" hangingPunct="1"/>
            <a:r>
              <a:rPr lang="en-US" sz="2800" dirty="0"/>
              <a:t>Diversity Lottery</a:t>
            </a:r>
          </a:p>
          <a:p>
            <a:pPr eaLnBrk="1" hangingPunct="1"/>
            <a:r>
              <a:rPr lang="en-US" sz="2800" dirty="0"/>
              <a:t>Investment</a:t>
            </a:r>
          </a:p>
          <a:p>
            <a:pPr eaLnBrk="1" hangingPunct="1"/>
            <a:r>
              <a:rPr lang="en-US" sz="2800" dirty="0"/>
              <a:t>Asylum/Refugee</a:t>
            </a:r>
          </a:p>
          <a:p>
            <a:pPr eaLnBrk="1" hangingPunct="1"/>
            <a:r>
              <a:rPr lang="en-US" sz="2800" dirty="0"/>
              <a:t>Others: Violence Against Women Act (VAWA) etc.</a:t>
            </a:r>
          </a:p>
        </p:txBody>
      </p:sp>
      <p:sp>
        <p:nvSpPr>
          <p:cNvPr id="4" name="Footer Placeholder 2">
            <a:extLst>
              <a:ext uri="{FF2B5EF4-FFF2-40B4-BE49-F238E27FC236}">
                <a16:creationId xmlns:a16="http://schemas.microsoft.com/office/drawing/2014/main" id="{BE5B3086-F7A9-422B-922D-219B030DC2A9}"/>
              </a:ext>
            </a:extLst>
          </p:cNvPr>
          <p:cNvSpPr>
            <a:spLocks noGrp="1"/>
          </p:cNvSpPr>
          <p:nvPr>
            <p:ph type="ftr" sz="quarter" idx="11"/>
          </p:nvPr>
        </p:nvSpPr>
        <p:spPr/>
        <p:txBody>
          <a:bodyPr/>
          <a:lstStyle/>
          <a:p>
            <a:r>
              <a:rPr lang="en-US" dirty="0"/>
              <a:t>www.iandoli.com</a:t>
            </a:r>
          </a:p>
        </p:txBody>
      </p:sp>
      <p:sp>
        <p:nvSpPr>
          <p:cNvPr id="155650" name="Rectangle 2"/>
          <p:cNvSpPr>
            <a:spLocks noGrp="1" noChangeArrowheads="1"/>
          </p:cNvSpPr>
          <p:nvPr>
            <p:ph type="title"/>
          </p:nvPr>
        </p:nvSpPr>
        <p:spPr>
          <a:xfrm>
            <a:off x="381000" y="152400"/>
            <a:ext cx="8381260" cy="1054394"/>
          </a:xfrm>
        </p:spPr>
        <p:txBody>
          <a:bodyPr>
            <a:normAutofit fontScale="90000"/>
          </a:bodyPr>
          <a:lstStyle/>
          <a:p>
            <a:pPr eaLnBrk="1" hangingPunct="1">
              <a:defRPr/>
            </a:pPr>
            <a:br>
              <a:rPr lang="en-US" cap="all" dirty="0"/>
            </a:br>
            <a:r>
              <a:rPr lang="en-US" cap="all" dirty="0"/>
              <a:t>PATHWAYS TO Lawful Permanent Residence</a:t>
            </a:r>
          </a:p>
        </p:txBody>
      </p:sp>
    </p:spTree>
    <p:extLst>
      <p:ext uri="{BB962C8B-B14F-4D97-AF65-F5344CB8AC3E}">
        <p14:creationId xmlns:p14="http://schemas.microsoft.com/office/powerpoint/2010/main" val="388410185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3"/>
          <p:cNvSpPr>
            <a:spLocks noGrp="1" noChangeArrowheads="1"/>
          </p:cNvSpPr>
          <p:nvPr>
            <p:ph idx="1"/>
          </p:nvPr>
        </p:nvSpPr>
        <p:spPr>
          <a:xfrm>
            <a:off x="457200" y="1481328"/>
            <a:ext cx="8458200" cy="4926616"/>
          </a:xfrm>
        </p:spPr>
        <p:txBody>
          <a:bodyPr>
            <a:normAutofit fontScale="77500" lnSpcReduction="20000"/>
          </a:bodyPr>
          <a:lstStyle/>
          <a:p>
            <a:pPr marL="274320" eaLnBrk="1" fontAlgn="auto" hangingPunct="1">
              <a:spcAft>
                <a:spcPts val="0"/>
              </a:spcAft>
              <a:defRPr/>
            </a:pPr>
            <a:r>
              <a:rPr lang="en-US" b="1" dirty="0"/>
              <a:t>EB-1:</a:t>
            </a:r>
            <a:r>
              <a:rPr lang="en-US" dirty="0"/>
              <a:t> </a:t>
            </a:r>
          </a:p>
          <a:p>
            <a:pPr marL="530352" lvl="1">
              <a:defRPr/>
            </a:pPr>
            <a:r>
              <a:rPr lang="en-US" dirty="0"/>
              <a:t>EB-1A Persons of Extraordinary Ability</a:t>
            </a:r>
          </a:p>
          <a:p>
            <a:pPr marL="530352" lvl="1">
              <a:defRPr/>
            </a:pPr>
            <a:r>
              <a:rPr lang="en-US" dirty="0"/>
              <a:t>EB-1B Outstanding Professors &amp; Researchers</a:t>
            </a:r>
          </a:p>
          <a:p>
            <a:pPr marL="530352" lvl="1">
              <a:defRPr/>
            </a:pPr>
            <a:r>
              <a:rPr lang="en-US" dirty="0"/>
              <a:t>EB-1C Multinational Managers &amp; Executives</a:t>
            </a:r>
          </a:p>
          <a:p>
            <a:pPr marL="274320" eaLnBrk="1" fontAlgn="auto" hangingPunct="1">
              <a:spcAft>
                <a:spcPts val="0"/>
              </a:spcAft>
              <a:defRPr/>
            </a:pPr>
            <a:r>
              <a:rPr lang="en-US" b="1" dirty="0"/>
              <a:t>EB-2: </a:t>
            </a:r>
            <a:r>
              <a:rPr lang="en-US" dirty="0"/>
              <a:t>Masters Degree or equivalent</a:t>
            </a:r>
          </a:p>
          <a:p>
            <a:pPr marL="530352" lvl="1">
              <a:defRPr/>
            </a:pPr>
            <a:r>
              <a:rPr lang="en-US" dirty="0"/>
              <a:t>National Interest Waiver (NIW)</a:t>
            </a:r>
          </a:p>
          <a:p>
            <a:pPr marL="530352" lvl="1">
              <a:defRPr/>
            </a:pPr>
            <a:r>
              <a:rPr lang="en-US" dirty="0"/>
              <a:t>PERM (Labor Certification)</a:t>
            </a:r>
          </a:p>
          <a:p>
            <a:pPr marL="274320" eaLnBrk="1" fontAlgn="auto" hangingPunct="1">
              <a:spcAft>
                <a:spcPts val="0"/>
              </a:spcAft>
              <a:defRPr/>
            </a:pPr>
            <a:r>
              <a:rPr lang="en-US" b="1" dirty="0"/>
              <a:t>EB-3:</a:t>
            </a:r>
            <a:r>
              <a:rPr lang="en-US" dirty="0"/>
              <a:t> Bachelors Degree/Skilled Workers</a:t>
            </a:r>
          </a:p>
          <a:p>
            <a:pPr marL="530352" lvl="1">
              <a:defRPr/>
            </a:pPr>
            <a:r>
              <a:rPr lang="en-US" dirty="0"/>
              <a:t>PERM (Labor Certification)</a:t>
            </a:r>
          </a:p>
          <a:p>
            <a:pPr marL="274320" eaLnBrk="1" fontAlgn="auto" hangingPunct="1">
              <a:spcAft>
                <a:spcPts val="0"/>
              </a:spcAft>
              <a:defRPr/>
            </a:pPr>
            <a:r>
              <a:rPr lang="en-US" dirty="0"/>
              <a:t>Employer must sponsor foreign worker</a:t>
            </a:r>
          </a:p>
          <a:p>
            <a:pPr marL="548958" lvl="1" eaLnBrk="1" fontAlgn="auto" hangingPunct="1">
              <a:spcAft>
                <a:spcPts val="0"/>
              </a:spcAft>
              <a:defRPr/>
            </a:pPr>
            <a:r>
              <a:rPr lang="en-US" b="1" dirty="0"/>
              <a:t>Exception: </a:t>
            </a:r>
            <a:r>
              <a:rPr lang="en-US" dirty="0"/>
              <a:t>EB-1A Extraordinary Ability and EB-2 NIW cases, you may self-sponsor.</a:t>
            </a:r>
          </a:p>
          <a:p>
            <a:pPr marL="274320" eaLnBrk="1" fontAlgn="auto" hangingPunct="1">
              <a:spcAft>
                <a:spcPts val="0"/>
              </a:spcAft>
              <a:defRPr/>
            </a:pPr>
            <a:r>
              <a:rPr lang="en-US" dirty="0"/>
              <a:t>Employer must show via a Labor Certification (PERM) market test that no qualified U.S. worker was available for job  </a:t>
            </a:r>
          </a:p>
          <a:p>
            <a:pPr marL="530352" lvl="1">
              <a:defRPr/>
            </a:pPr>
            <a:r>
              <a:rPr lang="en-US" b="1" dirty="0"/>
              <a:t>Exception:</a:t>
            </a:r>
            <a:r>
              <a:rPr lang="en-US" dirty="0"/>
              <a:t> All EB-1 cases and EB-2 NIW</a:t>
            </a:r>
          </a:p>
          <a:p>
            <a:pPr marL="274320" eaLnBrk="1" fontAlgn="auto" hangingPunct="1">
              <a:spcAft>
                <a:spcPts val="0"/>
              </a:spcAft>
              <a:defRPr/>
            </a:pPr>
            <a:r>
              <a:rPr lang="en-US" dirty="0"/>
              <a:t>ALL CATEGORIES SUBJECT TO STRICT ANNUAL QUOTA</a:t>
            </a:r>
          </a:p>
          <a:p>
            <a:pPr marL="18288" indent="0" eaLnBrk="1" fontAlgn="auto" hangingPunct="1">
              <a:spcAft>
                <a:spcPts val="0"/>
              </a:spcAft>
              <a:buNone/>
              <a:defRPr/>
            </a:pPr>
            <a:r>
              <a:rPr lang="en-US" dirty="0"/>
              <a:t>	—See </a:t>
            </a:r>
            <a:r>
              <a:rPr lang="en-US" i="1" dirty="0"/>
              <a:t>Visa Bulletin </a:t>
            </a:r>
            <a:r>
              <a:rPr lang="en-US" dirty="0"/>
              <a:t>for backlogs</a:t>
            </a:r>
          </a:p>
        </p:txBody>
      </p:sp>
      <p:sp>
        <p:nvSpPr>
          <p:cNvPr id="4" name="Footer Placeholder 2">
            <a:extLst>
              <a:ext uri="{FF2B5EF4-FFF2-40B4-BE49-F238E27FC236}">
                <a16:creationId xmlns:a16="http://schemas.microsoft.com/office/drawing/2014/main" id="{362CCCB7-B6EC-4E90-BE96-EB043F5A3A13}"/>
              </a:ext>
            </a:extLst>
          </p:cNvPr>
          <p:cNvSpPr>
            <a:spLocks noGrp="1"/>
          </p:cNvSpPr>
          <p:nvPr>
            <p:ph type="ftr" sz="quarter" idx="11"/>
          </p:nvPr>
        </p:nvSpPr>
        <p:spPr/>
        <p:txBody>
          <a:bodyPr/>
          <a:lstStyle/>
          <a:p>
            <a:r>
              <a:rPr lang="en-US" dirty="0"/>
              <a:t>www.iandoli.com</a:t>
            </a:r>
          </a:p>
        </p:txBody>
      </p:sp>
      <p:sp>
        <p:nvSpPr>
          <p:cNvPr id="17411" name="Rectangle 2"/>
          <p:cNvSpPr>
            <a:spLocks noGrp="1" noChangeArrowheads="1"/>
          </p:cNvSpPr>
          <p:nvPr>
            <p:ph type="title"/>
          </p:nvPr>
        </p:nvSpPr>
        <p:spPr/>
        <p:txBody>
          <a:bodyPr>
            <a:noAutofit/>
          </a:bodyPr>
          <a:lstStyle/>
          <a:p>
            <a:pPr eaLnBrk="1" fontAlgn="auto" hangingPunct="1">
              <a:spcAft>
                <a:spcPts val="0"/>
              </a:spcAft>
              <a:defRPr/>
            </a:pPr>
            <a:r>
              <a:rPr lang="en-US" sz="3500" dirty="0"/>
              <a:t>EMPLOYMENT-BASED GREEN CARD CATEGORIES</a:t>
            </a:r>
          </a:p>
        </p:txBody>
      </p:sp>
    </p:spTree>
    <p:extLst>
      <p:ext uri="{BB962C8B-B14F-4D97-AF65-F5344CB8AC3E}">
        <p14:creationId xmlns:p14="http://schemas.microsoft.com/office/powerpoint/2010/main" val="207566826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3"/>
          <p:cNvSpPr>
            <a:spLocks noGrp="1" noChangeArrowheads="1"/>
          </p:cNvSpPr>
          <p:nvPr>
            <p:ph idx="1"/>
          </p:nvPr>
        </p:nvSpPr>
        <p:spPr/>
        <p:txBody>
          <a:bodyPr>
            <a:normAutofit/>
          </a:bodyPr>
          <a:lstStyle/>
          <a:p>
            <a:pPr eaLnBrk="1" hangingPunct="1"/>
            <a:r>
              <a:rPr lang="en-US" sz="2600" dirty="0"/>
              <a:t>Annual Quota is divided by Category (EB-1, EB-2, EB-3) and Nationality (country of birth not citizenship)</a:t>
            </a:r>
          </a:p>
          <a:p>
            <a:pPr eaLnBrk="1" hangingPunct="1"/>
            <a:r>
              <a:rPr lang="en-US" sz="2600" dirty="0"/>
              <a:t>Backlogs can occur in both </a:t>
            </a:r>
            <a:r>
              <a:rPr lang="en-US" sz="2600" b="1" dirty="0"/>
              <a:t>category</a:t>
            </a:r>
            <a:r>
              <a:rPr lang="en-US" sz="2600" dirty="0"/>
              <a:t> and </a:t>
            </a:r>
            <a:r>
              <a:rPr lang="en-US" sz="2600" b="1" dirty="0"/>
              <a:t>country</a:t>
            </a:r>
            <a:r>
              <a:rPr lang="en-US" sz="2600" dirty="0"/>
              <a:t> queues</a:t>
            </a:r>
          </a:p>
          <a:p>
            <a:pPr eaLnBrk="1" hangingPunct="1"/>
            <a:r>
              <a:rPr lang="en-US" sz="2600" dirty="0"/>
              <a:t>Significant backlogs in some categories and for some countries</a:t>
            </a:r>
            <a:endParaRPr lang="en-US" sz="2600" u="sng" dirty="0"/>
          </a:p>
          <a:p>
            <a:pPr eaLnBrk="1" hangingPunct="1"/>
            <a:r>
              <a:rPr lang="en-US" sz="2600" dirty="0"/>
              <a:t>Planning the entire process early while maintaining legal nonimmigrant status is critical</a:t>
            </a:r>
          </a:p>
          <a:p>
            <a:pPr eaLnBrk="1" hangingPunct="1"/>
            <a:r>
              <a:rPr lang="en-US" sz="2600" dirty="0"/>
              <a:t>Must be “current” at time of filing and at time of ultimate green card approval</a:t>
            </a:r>
          </a:p>
          <a:p>
            <a:pPr lvl="1"/>
            <a:r>
              <a:rPr lang="en-US" sz="2600" dirty="0"/>
              <a:t>Dual Charts – Dates for Filing and Final Action </a:t>
            </a:r>
          </a:p>
        </p:txBody>
      </p:sp>
      <p:sp>
        <p:nvSpPr>
          <p:cNvPr id="4" name="Footer Placeholder 2">
            <a:extLst>
              <a:ext uri="{FF2B5EF4-FFF2-40B4-BE49-F238E27FC236}">
                <a16:creationId xmlns:a16="http://schemas.microsoft.com/office/drawing/2014/main" id="{02D11807-B929-4B84-974C-AA94838E1521}"/>
              </a:ext>
            </a:extLst>
          </p:cNvPr>
          <p:cNvSpPr>
            <a:spLocks noGrp="1"/>
          </p:cNvSpPr>
          <p:nvPr>
            <p:ph type="ftr" sz="quarter" idx="11"/>
          </p:nvPr>
        </p:nvSpPr>
        <p:spPr/>
        <p:txBody>
          <a:bodyPr/>
          <a:lstStyle/>
          <a:p>
            <a:r>
              <a:rPr lang="en-US" dirty="0"/>
              <a:t>www.iandoli.com</a:t>
            </a:r>
          </a:p>
        </p:txBody>
      </p:sp>
      <p:sp>
        <p:nvSpPr>
          <p:cNvPr id="19459" name="Rectangle 2"/>
          <p:cNvSpPr>
            <a:spLocks noGrp="1" noChangeArrowheads="1"/>
          </p:cNvSpPr>
          <p:nvPr>
            <p:ph type="title"/>
          </p:nvPr>
        </p:nvSpPr>
        <p:spPr/>
        <p:txBody>
          <a:bodyPr>
            <a:normAutofit fontScale="90000"/>
          </a:bodyPr>
          <a:lstStyle/>
          <a:p>
            <a:pPr eaLnBrk="1" hangingPunct="1"/>
            <a:r>
              <a:rPr lang="en-US" dirty="0"/>
              <a:t>CATEGORY &amp; COUNTRY QUOTA BACKLOGS</a:t>
            </a:r>
          </a:p>
        </p:txBody>
      </p:sp>
    </p:spTree>
    <p:extLst>
      <p:ext uri="{BB962C8B-B14F-4D97-AF65-F5344CB8AC3E}">
        <p14:creationId xmlns:p14="http://schemas.microsoft.com/office/powerpoint/2010/main" val="30027056"/>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33400" y="169321"/>
            <a:ext cx="7924800" cy="1219200"/>
          </a:xfrm>
        </p:spPr>
        <p:txBody>
          <a:bodyPr>
            <a:normAutofit fontScale="90000"/>
          </a:bodyPr>
          <a:lstStyle/>
          <a:p>
            <a:br>
              <a:rPr lang="en-US" altLang="en-US" dirty="0">
                <a:cs typeface="Arial" panose="020B0604020202020204" pitchFamily="34" charset="0"/>
              </a:rPr>
            </a:br>
            <a:r>
              <a:rPr lang="en-US" altLang="en-US" dirty="0">
                <a:cs typeface="Arial" panose="020B0604020202020204" pitchFamily="34" charset="0"/>
              </a:rPr>
              <a:t>Visa Bulletin February 2021</a:t>
            </a:r>
            <a:br>
              <a:rPr lang="en-US" altLang="en-US" dirty="0">
                <a:cs typeface="Arial" panose="020B0604020202020204" pitchFamily="34" charset="0"/>
              </a:rPr>
            </a:br>
            <a:r>
              <a:rPr lang="en-US" altLang="en-US" dirty="0">
                <a:cs typeface="Arial" panose="020B0604020202020204" pitchFamily="34" charset="0"/>
              </a:rPr>
              <a:t>Chart A – Final Action Dates</a:t>
            </a:r>
            <a:br>
              <a:rPr lang="en-US" altLang="en-US" dirty="0">
                <a:cs typeface="Arial" panose="020B0604020202020204" pitchFamily="34" charset="0"/>
              </a:rPr>
            </a:br>
            <a:r>
              <a:rPr lang="en-US" altLang="en-US" sz="1400" dirty="0">
                <a:cs typeface="Arial" panose="020B0604020202020204" pitchFamily="34" charset="0"/>
              </a:rPr>
              <a:t>https://travel.state.gov/content/travel/en/legal/visa-law0/visa-bulletin.html</a:t>
            </a:r>
            <a:endParaRPr lang="en-US" altLang="en-US" sz="2700" dirty="0">
              <a:cs typeface="Arial" panose="020B0604020202020204" pitchFamily="34" charset="0"/>
            </a:endParaRPr>
          </a:p>
        </p:txBody>
      </p:sp>
      <p:graphicFrame>
        <p:nvGraphicFramePr>
          <p:cNvPr id="240726" name="Group 86"/>
          <p:cNvGraphicFramePr>
            <a:graphicFrameLocks noGrp="1"/>
          </p:cNvGraphicFramePr>
          <p:nvPr>
            <p:ph type="tbl" idx="1"/>
            <p:extLst>
              <p:ext uri="{D42A27DB-BD31-4B8C-83A1-F6EECF244321}">
                <p14:modId xmlns:p14="http://schemas.microsoft.com/office/powerpoint/2010/main" val="3199090233"/>
              </p:ext>
            </p:extLst>
          </p:nvPr>
        </p:nvGraphicFramePr>
        <p:xfrm>
          <a:off x="381000" y="1905000"/>
          <a:ext cx="8229600" cy="3469986"/>
        </p:xfrm>
        <a:graphic>
          <a:graphicData uri="http://schemas.openxmlformats.org/drawingml/2006/table">
            <a:tbl>
              <a:tblPr/>
              <a:tblGrid>
                <a:gridCol w="1981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6002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tblGrid>
              <a:tr h="9144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1" i="0" u="none" strike="noStrike" cap="none" normalizeH="0" baseline="0" dirty="0">
                          <a:ln>
                            <a:noFill/>
                          </a:ln>
                          <a:solidFill>
                            <a:schemeClr val="tx1"/>
                          </a:solidFill>
                          <a:effectLst/>
                          <a:latin typeface="+mj-lt"/>
                        </a:rPr>
                        <a:t>EMPLOYMENT BASED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1" i="0" u="none" strike="noStrike" cap="none" normalizeH="0" baseline="0" dirty="0">
                          <a:ln>
                            <a:noFill/>
                          </a:ln>
                          <a:solidFill>
                            <a:schemeClr val="tx1"/>
                          </a:solidFill>
                          <a:effectLst/>
                          <a:latin typeface="+mj-lt"/>
                        </a:rPr>
                        <a:t>CATEGORIES</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1" i="0" u="none" strike="noStrike" cap="none" normalizeH="0" baseline="0" dirty="0">
                          <a:ln>
                            <a:noFill/>
                          </a:ln>
                          <a:solidFill>
                            <a:schemeClr val="tx1"/>
                          </a:solidFill>
                          <a:effectLst/>
                          <a:latin typeface="+mj-lt"/>
                        </a:rPr>
                        <a:t>ALL OTHER</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1" i="0" u="none" strike="noStrike" cap="none" normalizeH="0" baseline="0" dirty="0">
                          <a:ln>
                            <a:noFill/>
                          </a:ln>
                          <a:solidFill>
                            <a:schemeClr val="tx1"/>
                          </a:solidFill>
                          <a:effectLst/>
                          <a:latin typeface="+mj-lt"/>
                        </a:rPr>
                        <a:t>CHINA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1" i="0" u="none" strike="noStrike" cap="none" normalizeH="0" baseline="0" dirty="0">
                          <a:ln>
                            <a:noFill/>
                          </a:ln>
                          <a:solidFill>
                            <a:schemeClr val="tx1"/>
                          </a:solidFill>
                          <a:effectLst/>
                          <a:latin typeface="+mj-lt"/>
                        </a:rPr>
                        <a:t>INDIA</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1" i="0" u="none" strike="noStrike" cap="none" normalizeH="0" baseline="0" dirty="0">
                          <a:ln>
                            <a:noFill/>
                          </a:ln>
                          <a:solidFill>
                            <a:schemeClr val="tx1"/>
                          </a:solidFill>
                          <a:effectLst/>
                          <a:latin typeface="+mj-lt"/>
                        </a:rPr>
                        <a:t>PHILIPPINES</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1" i="0" u="none" strike="noStrike" cap="none" normalizeH="0" baseline="0" dirty="0">
                          <a:ln>
                            <a:noFill/>
                          </a:ln>
                          <a:solidFill>
                            <a:schemeClr val="tx1"/>
                          </a:solidFill>
                          <a:effectLst/>
                          <a:latin typeface="+mj-lt"/>
                        </a:rPr>
                        <a:t>MEXICO</a:t>
                      </a:r>
                    </a:p>
                  </a:txBody>
                  <a:tcPr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92867">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1" i="0" u="none" strike="noStrike" cap="none" normalizeH="0" baseline="0" dirty="0">
                          <a:ln>
                            <a:noFill/>
                          </a:ln>
                          <a:solidFill>
                            <a:schemeClr val="tx1"/>
                          </a:solidFill>
                          <a:effectLst/>
                          <a:latin typeface="+mj-lt"/>
                        </a:rPr>
                        <a:t>EB-1</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kern="1200" cap="none" normalizeH="0" baseline="0" dirty="0">
                          <a:ln>
                            <a:noFill/>
                          </a:ln>
                          <a:solidFill>
                            <a:schemeClr val="tx1"/>
                          </a:solidFill>
                          <a:effectLst/>
                          <a:latin typeface="+mj-lt"/>
                          <a:ea typeface="+mn-ea"/>
                          <a:cs typeface="+mn-cs"/>
                        </a:rPr>
                        <a:t>Current</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kern="1200" dirty="0">
                          <a:solidFill>
                            <a:schemeClr val="tx1"/>
                          </a:solidFill>
                          <a:effectLst/>
                          <a:latin typeface="+mj-lt"/>
                          <a:ea typeface="+mn-ea"/>
                          <a:cs typeface="+mn-cs"/>
                        </a:rPr>
                        <a:t>01 JAN 20</a:t>
                      </a:r>
                      <a:endParaRPr kumimoji="0" lang="en-US" sz="1600" b="0" i="0" u="none" strike="noStrike" kern="1200" cap="none" normalizeH="0" baseline="0" dirty="0">
                        <a:ln>
                          <a:noFill/>
                        </a:ln>
                        <a:solidFill>
                          <a:schemeClr val="tx1"/>
                        </a:solidFill>
                        <a:effectLst/>
                        <a:latin typeface="+mj-lt"/>
                        <a:ea typeface="+mn-ea"/>
                        <a:cs typeface="+mn-cs"/>
                      </a:endParaRP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defRPr/>
                      </a:pPr>
                      <a:r>
                        <a:rPr kumimoji="0" lang="en-US" sz="1600" b="0" i="0" kern="1200" dirty="0">
                          <a:solidFill>
                            <a:schemeClr val="tx1"/>
                          </a:solidFill>
                          <a:effectLst/>
                          <a:latin typeface="+mj-lt"/>
                          <a:ea typeface="+mn-ea"/>
                          <a:cs typeface="+mn-cs"/>
                        </a:rPr>
                        <a:t>01 JAN 20 </a:t>
                      </a:r>
                      <a:endParaRPr kumimoji="0" lang="en-US" sz="1600" b="0" i="0" u="none" strike="noStrike" kern="1200" cap="none" normalizeH="0" baseline="0" dirty="0">
                        <a:ln>
                          <a:noFill/>
                        </a:ln>
                        <a:solidFill>
                          <a:schemeClr val="tx1"/>
                        </a:solidFill>
                        <a:effectLst/>
                        <a:latin typeface="+mj-lt"/>
                        <a:ea typeface="+mn-ea"/>
                        <a:cs typeface="+mn-cs"/>
                      </a:endParaRP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kern="1200" cap="none" normalizeH="0" baseline="0" dirty="0">
                          <a:ln>
                            <a:noFill/>
                          </a:ln>
                          <a:solidFill>
                            <a:schemeClr val="tx1"/>
                          </a:solidFill>
                          <a:effectLst/>
                          <a:latin typeface="+mj-lt"/>
                          <a:ea typeface="+mn-ea"/>
                          <a:cs typeface="+mn-cs"/>
                        </a:rPr>
                        <a:t>Current</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kern="1200" cap="none" normalizeH="0" baseline="0" dirty="0">
                          <a:ln>
                            <a:noFill/>
                          </a:ln>
                          <a:solidFill>
                            <a:schemeClr val="tx1"/>
                          </a:solidFill>
                          <a:effectLst/>
                          <a:latin typeface="+mj-lt"/>
                          <a:ea typeface="+mn-ea"/>
                          <a:cs typeface="+mn-cs"/>
                        </a:rPr>
                        <a:t>Current</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69676">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1" i="0" u="none" strike="noStrike" cap="none" normalizeH="0" baseline="0" dirty="0">
                          <a:ln>
                            <a:noFill/>
                          </a:ln>
                          <a:solidFill>
                            <a:schemeClr val="tx1"/>
                          </a:solidFill>
                          <a:effectLst/>
                          <a:latin typeface="+mj-lt"/>
                        </a:rPr>
                        <a:t>EB-2</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kern="1200" cap="none" normalizeH="0" baseline="0" dirty="0">
                          <a:ln>
                            <a:noFill/>
                          </a:ln>
                          <a:solidFill>
                            <a:schemeClr val="tx1"/>
                          </a:solidFill>
                          <a:effectLst/>
                          <a:latin typeface="+mj-lt"/>
                          <a:ea typeface="+mn-ea"/>
                          <a:cs typeface="+mn-cs"/>
                        </a:rPr>
                        <a:t>Current</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kern="1200" dirty="0">
                          <a:solidFill>
                            <a:schemeClr val="tx1"/>
                          </a:solidFill>
                          <a:effectLst/>
                          <a:latin typeface="+mj-lt"/>
                          <a:ea typeface="+mn-ea"/>
                          <a:cs typeface="+mn-cs"/>
                        </a:rPr>
                        <a:t>15 JUN 16</a:t>
                      </a:r>
                      <a:endParaRPr kumimoji="0" lang="en-US" sz="1600" b="0" i="0" u="none" strike="noStrike" kern="1200" cap="none" normalizeH="0" baseline="0" dirty="0">
                        <a:ln>
                          <a:noFill/>
                        </a:ln>
                        <a:solidFill>
                          <a:schemeClr val="tx1"/>
                        </a:solidFill>
                        <a:effectLst/>
                        <a:latin typeface="+mj-lt"/>
                        <a:ea typeface="+mn-ea"/>
                        <a:cs typeface="+mn-cs"/>
                      </a:endParaRP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kern="1200" dirty="0">
                          <a:solidFill>
                            <a:schemeClr val="tx1"/>
                          </a:solidFill>
                          <a:effectLst/>
                          <a:latin typeface="+mj-lt"/>
                          <a:ea typeface="+mn-ea"/>
                          <a:cs typeface="+mn-cs"/>
                        </a:rPr>
                        <a:t>12 OCT 09</a:t>
                      </a:r>
                      <a:endParaRPr kumimoji="0" lang="en-US" sz="1600" b="0" i="0" u="none" strike="noStrike" kern="1200" cap="none" normalizeH="0" baseline="0" dirty="0">
                        <a:ln>
                          <a:noFill/>
                        </a:ln>
                        <a:solidFill>
                          <a:schemeClr val="tx1"/>
                        </a:solidFill>
                        <a:effectLst/>
                        <a:latin typeface="+mj-lt"/>
                        <a:ea typeface="+mn-ea"/>
                        <a:cs typeface="+mn-cs"/>
                      </a:endParaRP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kern="1200" cap="none" normalizeH="0" baseline="0" dirty="0">
                          <a:ln>
                            <a:noFill/>
                          </a:ln>
                          <a:solidFill>
                            <a:schemeClr val="tx1"/>
                          </a:solidFill>
                          <a:effectLst/>
                          <a:latin typeface="+mj-lt"/>
                          <a:ea typeface="+mn-ea"/>
                          <a:cs typeface="+mn-cs"/>
                        </a:rPr>
                        <a:t>Current</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kern="1200" cap="none" normalizeH="0" baseline="0" dirty="0">
                          <a:ln>
                            <a:noFill/>
                          </a:ln>
                          <a:solidFill>
                            <a:schemeClr val="tx1"/>
                          </a:solidFill>
                          <a:effectLst/>
                          <a:latin typeface="+mj-lt"/>
                          <a:ea typeface="+mn-ea"/>
                          <a:cs typeface="+mn-cs"/>
                        </a:rPr>
                        <a:t>Current</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9304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defRPr/>
                      </a:pPr>
                      <a:r>
                        <a:rPr kumimoji="0" lang="en-US" sz="1600" b="1" i="0" u="none" strike="noStrike" cap="none" normalizeH="0" baseline="0" dirty="0">
                          <a:ln>
                            <a:noFill/>
                          </a:ln>
                          <a:solidFill>
                            <a:schemeClr val="tx1"/>
                          </a:solidFill>
                          <a:effectLst/>
                          <a:latin typeface="+mj-lt"/>
                        </a:rPr>
                        <a:t>EB-3</a:t>
                      </a:r>
                      <a:br>
                        <a:rPr kumimoji="0" lang="en-US" sz="1600" b="0" i="0" u="none" strike="noStrike" cap="none" normalizeH="0" baseline="0" dirty="0">
                          <a:ln>
                            <a:noFill/>
                          </a:ln>
                          <a:solidFill>
                            <a:schemeClr val="tx1"/>
                          </a:solidFill>
                          <a:effectLst/>
                          <a:latin typeface="+mj-lt"/>
                        </a:rPr>
                      </a:br>
                      <a:endParaRPr kumimoji="0" lang="en-US" sz="1600" b="0" i="0" u="none" strike="noStrike" cap="none" normalizeH="0" baseline="0" dirty="0">
                        <a:ln>
                          <a:noFill/>
                        </a:ln>
                        <a:solidFill>
                          <a:srgbClr val="00B050"/>
                        </a:solidFill>
                        <a:effectLst/>
                        <a:latin typeface="+mj-lt"/>
                      </a:endParaRP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kern="1200" cap="none" normalizeH="0" baseline="0" dirty="0">
                          <a:ln>
                            <a:noFill/>
                          </a:ln>
                          <a:solidFill>
                            <a:schemeClr val="tx1"/>
                          </a:solidFill>
                          <a:effectLst/>
                          <a:latin typeface="+mj-lt"/>
                          <a:ea typeface="+mn-ea"/>
                          <a:cs typeface="+mn-cs"/>
                        </a:rPr>
                        <a:t>Current</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kern="1200" dirty="0">
                          <a:solidFill>
                            <a:schemeClr val="tx1"/>
                          </a:solidFill>
                          <a:effectLst/>
                          <a:latin typeface="+mj-lt"/>
                          <a:ea typeface="+mn-ea"/>
                          <a:cs typeface="+mn-cs"/>
                        </a:rPr>
                        <a:t>01</a:t>
                      </a:r>
                      <a:r>
                        <a:rPr kumimoji="0" lang="en-US" sz="1600" b="0" i="0" kern="1200" baseline="0" dirty="0">
                          <a:solidFill>
                            <a:schemeClr val="tx1"/>
                          </a:solidFill>
                          <a:effectLst/>
                          <a:latin typeface="+mj-lt"/>
                          <a:ea typeface="+mn-ea"/>
                          <a:cs typeface="+mn-cs"/>
                        </a:rPr>
                        <a:t> JAN 18</a:t>
                      </a:r>
                      <a:endParaRPr kumimoji="0" lang="en-US" sz="1600" b="0" i="0" u="none" strike="noStrike" kern="1200" cap="none" normalizeH="0" baseline="0" dirty="0">
                        <a:ln>
                          <a:noFill/>
                        </a:ln>
                        <a:solidFill>
                          <a:schemeClr val="tx1"/>
                        </a:solidFill>
                        <a:effectLst/>
                        <a:latin typeface="+mj-lt"/>
                        <a:ea typeface="+mn-ea"/>
                        <a:cs typeface="+mn-cs"/>
                      </a:endParaRP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sz="1600" dirty="0">
                          <a:latin typeface="+mj-lt"/>
                        </a:rPr>
                        <a:t>01 APR 10</a:t>
                      </a: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kumimoji="0" lang="en-US" sz="1600" b="0" i="0" u="none" strike="noStrike" kern="1200" cap="none" normalizeH="0" baseline="0" dirty="0">
                          <a:ln>
                            <a:noFill/>
                          </a:ln>
                          <a:solidFill>
                            <a:schemeClr val="tx1"/>
                          </a:solidFill>
                          <a:effectLst/>
                          <a:latin typeface="+mj-lt"/>
                          <a:ea typeface="+mn-ea"/>
                          <a:cs typeface="+mn-cs"/>
                        </a:rPr>
                        <a:t>Current</a:t>
                      </a:r>
                    </a:p>
                  </a:txBody>
                  <a:tcPr marL="19050" marR="19050" marT="19050" marB="190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1600" b="0" i="0" u="none" strike="noStrike" kern="1200" cap="none" normalizeH="0" baseline="0" dirty="0">
                          <a:ln>
                            <a:noFill/>
                          </a:ln>
                          <a:solidFill>
                            <a:schemeClr val="tx1"/>
                          </a:solidFill>
                          <a:effectLst/>
                          <a:latin typeface="+mj-lt"/>
                          <a:ea typeface="+mn-ea"/>
                          <a:cs typeface="+mn-cs"/>
                        </a:rPr>
                        <a:t>Current</a:t>
                      </a:r>
                    </a:p>
                  </a:txBody>
                  <a:tcPr marT="45726" marB="4572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 name="Footer Placeholder 2">
            <a:extLst>
              <a:ext uri="{FF2B5EF4-FFF2-40B4-BE49-F238E27FC236}">
                <a16:creationId xmlns:a16="http://schemas.microsoft.com/office/drawing/2014/main" id="{BE52780A-0A7A-4D94-8BDF-69CFB00FB706}"/>
              </a:ext>
            </a:extLst>
          </p:cNvPr>
          <p:cNvSpPr>
            <a:spLocks noGrp="1"/>
          </p:cNvSpPr>
          <p:nvPr>
            <p:ph type="ftr" sz="quarter" idx="11"/>
          </p:nvPr>
        </p:nvSpPr>
        <p:spPr/>
        <p:txBody>
          <a:bodyPr/>
          <a:lstStyle/>
          <a:p>
            <a:r>
              <a:rPr lang="en-US" dirty="0"/>
              <a:t>www.iandoli.com</a:t>
            </a:r>
          </a:p>
        </p:txBody>
      </p:sp>
    </p:spTree>
    <p:extLst>
      <p:ext uri="{BB962C8B-B14F-4D97-AF65-F5344CB8AC3E}">
        <p14:creationId xmlns:p14="http://schemas.microsoft.com/office/powerpoint/2010/main" val="4104477425"/>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B8A4507-5E95-4454-82FC-0A448C2D74FE}"/>
              </a:ext>
            </a:extLst>
          </p:cNvPr>
          <p:cNvSpPr>
            <a:spLocks noGrp="1"/>
          </p:cNvSpPr>
          <p:nvPr>
            <p:ph idx="1"/>
          </p:nvPr>
        </p:nvSpPr>
        <p:spPr>
          <a:xfrm>
            <a:off x="457200" y="1417638"/>
            <a:ext cx="8420100" cy="4525963"/>
          </a:xfrm>
        </p:spPr>
        <p:txBody>
          <a:bodyPr>
            <a:normAutofit/>
          </a:bodyPr>
          <a:lstStyle/>
          <a:p>
            <a:r>
              <a:rPr lang="en-US" sz="2400" b="1" dirty="0"/>
              <a:t>Temporary Visas </a:t>
            </a:r>
          </a:p>
          <a:p>
            <a:pPr marL="109728" indent="0">
              <a:buNone/>
            </a:pPr>
            <a:endParaRPr lang="en-US" sz="2400" b="1" dirty="0"/>
          </a:p>
          <a:p>
            <a:r>
              <a:rPr lang="en-US" sz="2400" b="1" dirty="0"/>
              <a:t>Options for a green card </a:t>
            </a:r>
            <a:r>
              <a:rPr lang="en-US" sz="2400" dirty="0"/>
              <a:t>(employer vs. self-sponsored categories)</a:t>
            </a:r>
          </a:p>
          <a:p>
            <a:pPr marL="393192" lvl="1" indent="0">
              <a:buNone/>
            </a:pPr>
            <a:endParaRPr lang="en-US" sz="2400" dirty="0"/>
          </a:p>
          <a:p>
            <a:r>
              <a:rPr lang="en-US" sz="2400" dirty="0"/>
              <a:t>Pitfalls, timing, visa retrogression, and the importance of </a:t>
            </a:r>
            <a:r>
              <a:rPr lang="en-US" sz="2400" b="1" dirty="0"/>
              <a:t>early planning</a:t>
            </a:r>
            <a:r>
              <a:rPr lang="en-US" sz="2400" dirty="0"/>
              <a:t>!</a:t>
            </a:r>
          </a:p>
          <a:p>
            <a:pPr>
              <a:buNone/>
            </a:pPr>
            <a:r>
              <a:rPr lang="en-US" sz="2400" b="1" dirty="0"/>
              <a:t> </a:t>
            </a:r>
          </a:p>
          <a:p>
            <a:r>
              <a:rPr lang="en-US" sz="2400" b="1" dirty="0"/>
              <a:t>The Biden Administration – Transitions, anticipated changes</a:t>
            </a:r>
          </a:p>
          <a:p>
            <a:endParaRPr lang="en-US" sz="2400" dirty="0"/>
          </a:p>
        </p:txBody>
      </p:sp>
      <p:sp>
        <p:nvSpPr>
          <p:cNvPr id="3" name="Footer Placeholder 2">
            <a:extLst>
              <a:ext uri="{FF2B5EF4-FFF2-40B4-BE49-F238E27FC236}">
                <a16:creationId xmlns:a16="http://schemas.microsoft.com/office/drawing/2014/main" id="{3F61333A-C4F2-4FFB-A6B8-09BB007796B1}"/>
              </a:ext>
            </a:extLst>
          </p:cNvPr>
          <p:cNvSpPr>
            <a:spLocks noGrp="1"/>
          </p:cNvSpPr>
          <p:nvPr>
            <p:ph type="ftr" sz="quarter" idx="11"/>
          </p:nvPr>
        </p:nvSpPr>
        <p:spPr/>
        <p:txBody>
          <a:bodyPr/>
          <a:lstStyle/>
          <a:p>
            <a:r>
              <a:rPr lang="en-US" dirty="0"/>
              <a:t>www.iandoli.com</a:t>
            </a:r>
          </a:p>
        </p:txBody>
      </p:sp>
      <p:sp>
        <p:nvSpPr>
          <p:cNvPr id="4" name="Title 3">
            <a:extLst>
              <a:ext uri="{FF2B5EF4-FFF2-40B4-BE49-F238E27FC236}">
                <a16:creationId xmlns:a16="http://schemas.microsoft.com/office/drawing/2014/main" id="{87347089-E0F2-49EB-BA4E-FBC9069EAC77}"/>
              </a:ext>
            </a:extLst>
          </p:cNvPr>
          <p:cNvSpPr>
            <a:spLocks noGrp="1"/>
          </p:cNvSpPr>
          <p:nvPr>
            <p:ph type="title"/>
          </p:nvPr>
        </p:nvSpPr>
        <p:spPr/>
        <p:txBody>
          <a:bodyPr/>
          <a:lstStyle/>
          <a:p>
            <a:r>
              <a:rPr lang="en-US" dirty="0"/>
              <a:t>AGENDA</a:t>
            </a:r>
          </a:p>
        </p:txBody>
      </p:sp>
    </p:spTree>
    <p:extLst>
      <p:ext uri="{BB962C8B-B14F-4D97-AF65-F5344CB8AC3E}">
        <p14:creationId xmlns:p14="http://schemas.microsoft.com/office/powerpoint/2010/main" val="35314024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67072"/>
          </a:xfrm>
        </p:spPr>
        <p:txBody>
          <a:bodyPr>
            <a:normAutofit fontScale="85000" lnSpcReduction="20000"/>
          </a:bodyPr>
          <a:lstStyle/>
          <a:p>
            <a:pPr marL="45720" indent="0">
              <a:buNone/>
            </a:pPr>
            <a:r>
              <a:rPr lang="en-US" dirty="0"/>
              <a:t>If Labor Certification is not required, Employment Based Green Card Applications consist of two basic steps/components:</a:t>
            </a:r>
          </a:p>
          <a:p>
            <a:pPr marL="45720" indent="0">
              <a:buNone/>
            </a:pPr>
            <a:endParaRPr lang="en-US" dirty="0"/>
          </a:p>
          <a:p>
            <a:pPr marL="452628" indent="-342900"/>
            <a:r>
              <a:rPr lang="en-US" b="1" dirty="0"/>
              <a:t>Step 1: I-140, Immigrant Petition for Alien Worker</a:t>
            </a:r>
          </a:p>
          <a:p>
            <a:pPr lvl="2"/>
            <a:r>
              <a:rPr lang="en-US" dirty="0"/>
              <a:t>Petitioner’s request to USCIS that a named foreign national physician or researcher meets the requirements of the EB-1(A), EB-1(B) or EB-2 category</a:t>
            </a:r>
          </a:p>
          <a:p>
            <a:pPr lvl="2"/>
            <a:r>
              <a:rPr lang="en-US" dirty="0"/>
              <a:t>Petitioner may file multiple I-140’s</a:t>
            </a:r>
          </a:p>
          <a:p>
            <a:pPr lvl="3"/>
            <a:r>
              <a:rPr lang="en-US" dirty="0"/>
              <a:t>Must meet requirement of each category applied for as of time of filing </a:t>
            </a:r>
          </a:p>
          <a:p>
            <a:pPr marL="914400" lvl="3" indent="0">
              <a:buNone/>
            </a:pPr>
            <a:endParaRPr lang="en-US" dirty="0"/>
          </a:p>
          <a:p>
            <a:pPr marL="452628" indent="-342900"/>
            <a:r>
              <a:rPr lang="en-US" b="1" dirty="0"/>
              <a:t>Step 2: I-485, Application to Apply to Adjust Status to Permanent Resident</a:t>
            </a:r>
          </a:p>
          <a:p>
            <a:pPr lvl="2"/>
            <a:r>
              <a:rPr lang="en-US" dirty="0"/>
              <a:t>Individual application by foreign national and spouse and each minor unmarried child under 21 years of age which demonstrates that applicant is </a:t>
            </a:r>
            <a:r>
              <a:rPr lang="en-US" u="sng" dirty="0"/>
              <a:t>admissible</a:t>
            </a:r>
            <a:r>
              <a:rPr lang="en-US" dirty="0"/>
              <a:t> to U.S. and should be granted residency</a:t>
            </a:r>
          </a:p>
          <a:p>
            <a:pPr lvl="2"/>
            <a:r>
              <a:rPr lang="en-US" dirty="0"/>
              <a:t>Approval of I-485 results in “green card” status for applicant</a:t>
            </a:r>
          </a:p>
          <a:p>
            <a:pPr lvl="2"/>
            <a:r>
              <a:rPr lang="en-US" dirty="0"/>
              <a:t>I-485 may only be filed if an immigrant visa number is immediately available</a:t>
            </a:r>
          </a:p>
          <a:p>
            <a:pPr lvl="2"/>
            <a:endParaRPr lang="en-US" dirty="0"/>
          </a:p>
          <a:p>
            <a:endParaRPr lang="en-US" dirty="0"/>
          </a:p>
          <a:p>
            <a:pPr lvl="1"/>
            <a:endParaRPr lang="en-US" dirty="0"/>
          </a:p>
        </p:txBody>
      </p:sp>
      <p:sp>
        <p:nvSpPr>
          <p:cNvPr id="5" name="Footer Placeholder 2">
            <a:extLst>
              <a:ext uri="{FF2B5EF4-FFF2-40B4-BE49-F238E27FC236}">
                <a16:creationId xmlns:a16="http://schemas.microsoft.com/office/drawing/2014/main" id="{D9CDB97E-3632-48E6-A77D-49C62B843CF7}"/>
              </a:ext>
            </a:extLst>
          </p:cNvPr>
          <p:cNvSpPr>
            <a:spLocks noGrp="1"/>
          </p:cNvSpPr>
          <p:nvPr>
            <p:ph type="ftr" sz="quarter" idx="11"/>
          </p:nvPr>
        </p:nvSpPr>
        <p:spPr/>
        <p:txBody>
          <a:bodyPr/>
          <a:lstStyle/>
          <a:p>
            <a:r>
              <a:rPr lang="en-US" dirty="0"/>
              <a:t>www.iandoli.com</a:t>
            </a:r>
          </a:p>
        </p:txBody>
      </p:sp>
      <p:sp>
        <p:nvSpPr>
          <p:cNvPr id="4" name="Title 3"/>
          <p:cNvSpPr>
            <a:spLocks noGrp="1"/>
          </p:cNvSpPr>
          <p:nvPr>
            <p:ph type="title"/>
          </p:nvPr>
        </p:nvSpPr>
        <p:spPr>
          <a:xfrm>
            <a:off x="381000" y="393406"/>
            <a:ext cx="8381260" cy="1054394"/>
          </a:xfrm>
        </p:spPr>
        <p:txBody>
          <a:bodyPr/>
          <a:lstStyle/>
          <a:p>
            <a:r>
              <a:rPr lang="en-US" sz="2800" dirty="0"/>
              <a:t>EMPLOYMENT BASED APPLICATIONS </a:t>
            </a:r>
            <a:br>
              <a:rPr lang="en-US" sz="2800" dirty="0"/>
            </a:br>
            <a:r>
              <a:rPr lang="en-US" sz="2800" dirty="0"/>
              <a:t>WITHOUT LABOR CERTIFICATION</a:t>
            </a:r>
          </a:p>
        </p:txBody>
      </p:sp>
    </p:spTree>
    <p:extLst>
      <p:ext uri="{BB962C8B-B14F-4D97-AF65-F5344CB8AC3E}">
        <p14:creationId xmlns:p14="http://schemas.microsoft.com/office/powerpoint/2010/main" val="4269808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3"/>
          <p:cNvSpPr>
            <a:spLocks noGrp="1" noChangeArrowheads="1"/>
          </p:cNvSpPr>
          <p:nvPr>
            <p:ph idx="1"/>
          </p:nvPr>
        </p:nvSpPr>
        <p:spPr>
          <a:xfrm>
            <a:off x="304800" y="1600200"/>
            <a:ext cx="8534400" cy="3962399"/>
          </a:xfrm>
        </p:spPr>
        <p:txBody>
          <a:bodyPr>
            <a:noAutofit/>
          </a:bodyPr>
          <a:lstStyle/>
          <a:p>
            <a:pPr>
              <a:lnSpc>
                <a:spcPct val="120000"/>
              </a:lnSpc>
            </a:pPr>
            <a:r>
              <a:rPr lang="en-US" sz="2400" dirty="0">
                <a:latin typeface="+mj-lt"/>
              </a:rPr>
              <a:t>Persons of extraordinary ability in the sciences, arts, education, business or athletics. </a:t>
            </a:r>
          </a:p>
          <a:p>
            <a:pPr lvl="1">
              <a:lnSpc>
                <a:spcPct val="120000"/>
              </a:lnSpc>
            </a:pPr>
            <a:r>
              <a:rPr lang="en-US" sz="2400" dirty="0">
                <a:solidFill>
                  <a:srgbClr val="FF0000"/>
                </a:solidFill>
                <a:latin typeface="+mj-lt"/>
              </a:rPr>
              <a:t>May self-sponsor. Labor Certification (PERM) </a:t>
            </a:r>
            <a:r>
              <a:rPr lang="en-US" sz="2400" i="1" u="sng" dirty="0">
                <a:solidFill>
                  <a:srgbClr val="FF0000"/>
                </a:solidFill>
                <a:latin typeface="+mj-lt"/>
              </a:rPr>
              <a:t>NOT</a:t>
            </a:r>
            <a:r>
              <a:rPr lang="en-US" sz="2400" dirty="0">
                <a:solidFill>
                  <a:srgbClr val="FF0000"/>
                </a:solidFill>
                <a:latin typeface="+mj-lt"/>
              </a:rPr>
              <a:t> required</a:t>
            </a:r>
          </a:p>
          <a:p>
            <a:pPr eaLnBrk="1" hangingPunct="1">
              <a:lnSpc>
                <a:spcPct val="120000"/>
              </a:lnSpc>
            </a:pPr>
            <a:r>
              <a:rPr lang="en-US" sz="2400" dirty="0">
                <a:latin typeface="+mj-lt"/>
              </a:rPr>
              <a:t>Must present evidence of either:</a:t>
            </a:r>
          </a:p>
          <a:p>
            <a:pPr lvl="1">
              <a:lnSpc>
                <a:spcPct val="120000"/>
              </a:lnSpc>
            </a:pPr>
            <a:r>
              <a:rPr lang="en-US" sz="2000" dirty="0">
                <a:latin typeface="+mj-lt"/>
              </a:rPr>
              <a:t>Receipt of a "major, internationally recognized award, such as the Nobel Prize”; </a:t>
            </a:r>
            <a:r>
              <a:rPr lang="en-US" sz="2000" b="1" u="sng" dirty="0">
                <a:latin typeface="+mj-lt"/>
              </a:rPr>
              <a:t>OR</a:t>
            </a:r>
            <a:endParaRPr lang="en-US" sz="2000" dirty="0">
              <a:latin typeface="+mj-lt"/>
            </a:endParaRPr>
          </a:p>
          <a:p>
            <a:pPr lvl="1">
              <a:lnSpc>
                <a:spcPct val="120000"/>
              </a:lnSpc>
            </a:pPr>
            <a:r>
              <a:rPr lang="en-US" sz="2000" dirty="0">
                <a:latin typeface="+mj-lt"/>
              </a:rPr>
              <a:t>Documentation of at least </a:t>
            </a:r>
            <a:r>
              <a:rPr lang="en-US" sz="2000" b="1" u="sng" dirty="0">
                <a:latin typeface="+mj-lt"/>
              </a:rPr>
              <a:t>3</a:t>
            </a:r>
            <a:r>
              <a:rPr lang="en-US" sz="2000" dirty="0">
                <a:latin typeface="+mj-lt"/>
              </a:rPr>
              <a:t> of the following (next slide):</a:t>
            </a:r>
          </a:p>
        </p:txBody>
      </p:sp>
      <p:sp>
        <p:nvSpPr>
          <p:cNvPr id="21506"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chemeClr val="accent1"/>
                </a:solidFill>
                <a:latin typeface="+mj-lt"/>
              </a:rPr>
              <a:t>www.iandoli.com</a:t>
            </a:r>
          </a:p>
        </p:txBody>
      </p:sp>
      <p:sp>
        <p:nvSpPr>
          <p:cNvPr id="21507" name="Rectangle 2"/>
          <p:cNvSpPr>
            <a:spLocks noGrp="1" noChangeArrowheads="1"/>
          </p:cNvSpPr>
          <p:nvPr>
            <p:ph type="title"/>
          </p:nvPr>
        </p:nvSpPr>
        <p:spPr>
          <a:xfrm>
            <a:off x="304800" y="274638"/>
            <a:ext cx="8610600" cy="1143000"/>
          </a:xfrm>
        </p:spPr>
        <p:txBody>
          <a:bodyPr>
            <a:normAutofit/>
          </a:bodyPr>
          <a:lstStyle/>
          <a:p>
            <a:pPr eaLnBrk="1" hangingPunct="1"/>
            <a:r>
              <a:rPr lang="en-US" sz="2700" dirty="0"/>
              <a:t>EB-1(A): PERSONS OF EXTRAORDINARY ABILITY</a:t>
            </a:r>
          </a:p>
        </p:txBody>
      </p:sp>
    </p:spTree>
    <p:extLst>
      <p:ext uri="{BB962C8B-B14F-4D97-AF65-F5344CB8AC3E}">
        <p14:creationId xmlns:p14="http://schemas.microsoft.com/office/powerpoint/2010/main" val="7565418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74964" y="1066800"/>
            <a:ext cx="8534400" cy="5181600"/>
          </a:xfrm>
        </p:spPr>
        <p:txBody>
          <a:bodyPr>
            <a:noAutofit/>
          </a:bodyPr>
          <a:lstStyle/>
          <a:p>
            <a:pPr>
              <a:lnSpc>
                <a:spcPct val="120000"/>
              </a:lnSpc>
              <a:buFont typeface="Wingdings" panose="05000000000000000000" pitchFamily="2" charset="2"/>
              <a:buChar char="Ø"/>
            </a:pPr>
            <a:r>
              <a:rPr lang="en-US" sz="1700" dirty="0"/>
              <a:t>Lesser nationally or internationally recognized prizes </a:t>
            </a:r>
          </a:p>
          <a:p>
            <a:pPr>
              <a:lnSpc>
                <a:spcPct val="120000"/>
              </a:lnSpc>
              <a:buFont typeface="Wingdings" panose="05000000000000000000" pitchFamily="2" charset="2"/>
              <a:buChar char="Ø"/>
            </a:pPr>
            <a:r>
              <a:rPr lang="en-US" sz="1700" dirty="0"/>
              <a:t>Membership in associations which demand outstanding achievement of their members</a:t>
            </a:r>
          </a:p>
          <a:p>
            <a:pPr>
              <a:lnSpc>
                <a:spcPct val="120000"/>
              </a:lnSpc>
              <a:buFont typeface="Wingdings" panose="05000000000000000000" pitchFamily="2" charset="2"/>
              <a:buChar char="Ø"/>
            </a:pPr>
            <a:r>
              <a:rPr lang="en-US" sz="1700" dirty="0"/>
              <a:t>Published material about the alien in major media</a:t>
            </a:r>
          </a:p>
          <a:p>
            <a:pPr>
              <a:lnSpc>
                <a:spcPct val="120000"/>
              </a:lnSpc>
              <a:buFont typeface="Wingdings" panose="05000000000000000000" pitchFamily="2" charset="2"/>
              <a:buChar char="Ø"/>
            </a:pPr>
            <a:r>
              <a:rPr lang="en-US" sz="1700" dirty="0"/>
              <a:t>Judging the work of others</a:t>
            </a:r>
          </a:p>
          <a:p>
            <a:pPr>
              <a:lnSpc>
                <a:spcPct val="120000"/>
              </a:lnSpc>
              <a:buFont typeface="Wingdings" panose="05000000000000000000" pitchFamily="2" charset="2"/>
              <a:buChar char="Ø"/>
            </a:pPr>
            <a:r>
              <a:rPr lang="en-US" sz="1700" dirty="0"/>
              <a:t>Original scientific, scholarly, artistic, athletic, or business-related contributions of major significance</a:t>
            </a:r>
          </a:p>
          <a:p>
            <a:pPr>
              <a:lnSpc>
                <a:spcPct val="120000"/>
              </a:lnSpc>
              <a:buFont typeface="Wingdings" panose="05000000000000000000" pitchFamily="2" charset="2"/>
              <a:buChar char="Ø"/>
            </a:pPr>
            <a:r>
              <a:rPr lang="en-US" sz="1700" dirty="0"/>
              <a:t>Authorship of scholarly articles in professional or major trade publications or other major media</a:t>
            </a:r>
          </a:p>
          <a:p>
            <a:pPr>
              <a:lnSpc>
                <a:spcPct val="120000"/>
              </a:lnSpc>
              <a:buFont typeface="Wingdings" panose="05000000000000000000" pitchFamily="2" charset="2"/>
              <a:buChar char="Ø"/>
            </a:pPr>
            <a:r>
              <a:rPr lang="en-US" sz="1700" dirty="0"/>
              <a:t>Work has been displayed at artistic exhibitions or showcases</a:t>
            </a:r>
          </a:p>
          <a:p>
            <a:pPr>
              <a:lnSpc>
                <a:spcPct val="120000"/>
              </a:lnSpc>
              <a:buFont typeface="Wingdings" panose="05000000000000000000" pitchFamily="2" charset="2"/>
              <a:buChar char="Ø"/>
            </a:pPr>
            <a:r>
              <a:rPr lang="en-US" sz="1700" dirty="0"/>
              <a:t>Performance of a leading or critical role in distinguished organizations</a:t>
            </a:r>
          </a:p>
          <a:p>
            <a:pPr>
              <a:lnSpc>
                <a:spcPct val="120000"/>
              </a:lnSpc>
              <a:buFont typeface="Wingdings" panose="05000000000000000000" pitchFamily="2" charset="2"/>
              <a:buChar char="Ø"/>
            </a:pPr>
            <a:r>
              <a:rPr lang="en-US" sz="1700" dirty="0"/>
              <a:t>Having commanded a high salary or other remuneration in comparison to others in the field</a:t>
            </a:r>
          </a:p>
          <a:p>
            <a:pPr>
              <a:lnSpc>
                <a:spcPct val="120000"/>
              </a:lnSpc>
              <a:buFont typeface="Wingdings" panose="05000000000000000000" pitchFamily="2" charset="2"/>
              <a:buChar char="Ø"/>
            </a:pPr>
            <a:r>
              <a:rPr lang="en-US" sz="1700" dirty="0"/>
              <a:t>Evidence of commercial success in the performing arts</a:t>
            </a:r>
          </a:p>
          <a:p>
            <a:pPr>
              <a:lnSpc>
                <a:spcPct val="120000"/>
              </a:lnSpc>
              <a:buFont typeface="Wingdings" panose="05000000000000000000" pitchFamily="2" charset="2"/>
              <a:buChar char="Ø"/>
            </a:pPr>
            <a:r>
              <a:rPr lang="en-US" sz="1700" dirty="0"/>
              <a:t>Miscellaneous: If listed criteria do not readily apply, comparable evidence of eligibility may be submitted (i.e., patent or grant funding).</a:t>
            </a:r>
          </a:p>
        </p:txBody>
      </p:sp>
      <p:sp>
        <p:nvSpPr>
          <p:cNvPr id="3" name="Footer Placeholder 2"/>
          <p:cNvSpPr>
            <a:spLocks noGrp="1"/>
          </p:cNvSpPr>
          <p:nvPr>
            <p:ph type="ftr" sz="quarter" idx="11"/>
          </p:nvPr>
        </p:nvSpPr>
        <p:spPr/>
        <p:txBody>
          <a:bodyPr/>
          <a:lstStyle/>
          <a:p>
            <a:r>
              <a:rPr lang="en-US" dirty="0"/>
              <a:t>www.iandoli.com</a:t>
            </a:r>
          </a:p>
        </p:txBody>
      </p:sp>
      <p:sp>
        <p:nvSpPr>
          <p:cNvPr id="6" name="Rectangle 2"/>
          <p:cNvSpPr txBox="1">
            <a:spLocks noChangeArrowheads="1"/>
          </p:cNvSpPr>
          <p:nvPr/>
        </p:nvSpPr>
        <p:spPr>
          <a:xfrm>
            <a:off x="228600" y="152400"/>
            <a:ext cx="8686800" cy="1143000"/>
          </a:xfrm>
          <a:prstGeom prst="rect">
            <a:avLst/>
          </a:prstGeom>
        </p:spPr>
        <p:txBody>
          <a:bodyPr vert="horz" rtlCol="0" anchor="ctr">
            <a:norm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defTabSz="914400"/>
            <a:r>
              <a:rPr lang="en-US" sz="2800" dirty="0"/>
              <a:t>EB-1(A): PERSONS OF EXTRAORDINARY ABILITY</a:t>
            </a:r>
          </a:p>
        </p:txBody>
      </p:sp>
    </p:spTree>
    <p:extLst>
      <p:ext uri="{BB962C8B-B14F-4D97-AF65-F5344CB8AC3E}">
        <p14:creationId xmlns:p14="http://schemas.microsoft.com/office/powerpoint/2010/main" val="36183020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3"/>
          <p:cNvSpPr>
            <a:spLocks noGrp="1" noChangeArrowheads="1"/>
          </p:cNvSpPr>
          <p:nvPr>
            <p:ph idx="1"/>
          </p:nvPr>
        </p:nvSpPr>
        <p:spPr>
          <a:xfrm>
            <a:off x="457200" y="1143000"/>
            <a:ext cx="8229600" cy="5257800"/>
          </a:xfrm>
        </p:spPr>
        <p:txBody>
          <a:bodyPr>
            <a:normAutofit/>
          </a:bodyPr>
          <a:lstStyle/>
          <a:p>
            <a:r>
              <a:rPr lang="en-US" sz="2400" dirty="0"/>
              <a:t>Outstanding professors &amp; researchers. </a:t>
            </a:r>
          </a:p>
          <a:p>
            <a:pPr lvl="1"/>
            <a:r>
              <a:rPr lang="en-US" sz="1800" dirty="0">
                <a:solidFill>
                  <a:srgbClr val="FF0000"/>
                </a:solidFill>
                <a:latin typeface="+mj-lt"/>
              </a:rPr>
              <a:t>May </a:t>
            </a:r>
            <a:r>
              <a:rPr lang="en-US" sz="1800" b="1" dirty="0">
                <a:solidFill>
                  <a:srgbClr val="FF0000"/>
                </a:solidFill>
                <a:latin typeface="+mj-lt"/>
              </a:rPr>
              <a:t>NOT </a:t>
            </a:r>
            <a:r>
              <a:rPr lang="en-US" sz="1800" dirty="0">
                <a:solidFill>
                  <a:srgbClr val="FF0000"/>
                </a:solidFill>
                <a:latin typeface="+mj-lt"/>
              </a:rPr>
              <a:t>self-sponsor. Labor Certification (PERM) </a:t>
            </a:r>
            <a:r>
              <a:rPr lang="en-US" sz="1800" b="1" dirty="0">
                <a:solidFill>
                  <a:srgbClr val="FF0000"/>
                </a:solidFill>
                <a:latin typeface="+mj-lt"/>
              </a:rPr>
              <a:t>NOT </a:t>
            </a:r>
            <a:r>
              <a:rPr lang="en-US" sz="1800" dirty="0">
                <a:solidFill>
                  <a:srgbClr val="FF0000"/>
                </a:solidFill>
                <a:latin typeface="+mj-lt"/>
              </a:rPr>
              <a:t>required.</a:t>
            </a:r>
            <a:endParaRPr lang="en-US" sz="1800" dirty="0">
              <a:latin typeface="+mj-lt"/>
            </a:endParaRPr>
          </a:p>
          <a:p>
            <a:r>
              <a:rPr lang="en-US" sz="2400" dirty="0">
                <a:latin typeface="+mj-lt"/>
              </a:rPr>
              <a:t>Must present evidence of the following: </a:t>
            </a:r>
          </a:p>
          <a:p>
            <a:pPr marL="850392" lvl="1" indent="-457200">
              <a:buFont typeface="+mj-lt"/>
              <a:buAutoNum type="arabicPeriod"/>
            </a:pPr>
            <a:r>
              <a:rPr lang="en-US" sz="2000" dirty="0">
                <a:latin typeface="+mj-lt"/>
              </a:rPr>
              <a:t>An </a:t>
            </a:r>
            <a:r>
              <a:rPr lang="en-US" sz="2000" b="1" dirty="0">
                <a:latin typeface="+mj-lt"/>
              </a:rPr>
              <a:t>offer of employment </a:t>
            </a:r>
            <a:r>
              <a:rPr lang="en-US" sz="2000" dirty="0">
                <a:latin typeface="+mj-lt"/>
              </a:rPr>
              <a:t>by either:</a:t>
            </a:r>
          </a:p>
          <a:p>
            <a:pPr lvl="3"/>
            <a:r>
              <a:rPr lang="en-US" sz="1800" dirty="0">
                <a:latin typeface="+mj-lt"/>
              </a:rPr>
              <a:t>U.S. university or college offering a tenure or tenure-track position or permanent research position; </a:t>
            </a:r>
            <a:r>
              <a:rPr lang="en-US" sz="1800" b="1" u="sng" dirty="0">
                <a:latin typeface="+mj-lt"/>
              </a:rPr>
              <a:t>OR </a:t>
            </a:r>
          </a:p>
          <a:p>
            <a:pPr lvl="3"/>
            <a:r>
              <a:rPr lang="en-US" sz="1800" dirty="0">
                <a:latin typeface="+mj-lt"/>
              </a:rPr>
              <a:t>Organization which employs at least 3 full-time researchers offering a permanent research position</a:t>
            </a:r>
          </a:p>
          <a:p>
            <a:pPr marL="850392" lvl="1" indent="-457200" eaLnBrk="1" hangingPunct="1">
              <a:buFont typeface="+mj-lt"/>
              <a:buAutoNum type="arabicPeriod"/>
            </a:pPr>
            <a:r>
              <a:rPr lang="en-US" sz="2000" dirty="0">
                <a:latin typeface="+mj-lt"/>
              </a:rPr>
              <a:t>At least </a:t>
            </a:r>
            <a:r>
              <a:rPr lang="en-US" sz="2000" b="1" dirty="0">
                <a:latin typeface="+mj-lt"/>
              </a:rPr>
              <a:t>3 years of teaching and/or research</a:t>
            </a:r>
            <a:r>
              <a:rPr lang="en-US" sz="2000" dirty="0">
                <a:latin typeface="+mj-lt"/>
              </a:rPr>
              <a:t> in academic field as post-doc; </a:t>
            </a:r>
            <a:r>
              <a:rPr lang="en-US" sz="2000" b="1" dirty="0">
                <a:latin typeface="+mj-lt"/>
              </a:rPr>
              <a:t>AND</a:t>
            </a:r>
          </a:p>
          <a:p>
            <a:pPr marL="850392" lvl="1" indent="-457200" eaLnBrk="1" hangingPunct="1">
              <a:buFont typeface="+mj-lt"/>
              <a:buAutoNum type="arabicPeriod"/>
            </a:pPr>
            <a:r>
              <a:rPr lang="en-US" sz="2000" dirty="0">
                <a:latin typeface="+mj-lt"/>
              </a:rPr>
              <a:t>Evidence that scholar/researcher is recognized internationally as </a:t>
            </a:r>
            <a:r>
              <a:rPr lang="en-US" sz="2000" b="1" dirty="0">
                <a:latin typeface="+mj-lt"/>
              </a:rPr>
              <a:t>outstanding in academic field</a:t>
            </a:r>
            <a:r>
              <a:rPr lang="en-US" sz="2000" dirty="0">
                <a:latin typeface="+mj-lt"/>
              </a:rPr>
              <a:t>.  This evidence must consist of at least </a:t>
            </a:r>
            <a:r>
              <a:rPr lang="en-US" sz="2000" u="sng" dirty="0">
                <a:latin typeface="+mj-lt"/>
              </a:rPr>
              <a:t>two</a:t>
            </a:r>
            <a:r>
              <a:rPr lang="en-US" sz="2000" dirty="0">
                <a:latin typeface="+mj-lt"/>
              </a:rPr>
              <a:t> of the following eligibility criteria (next slide):</a:t>
            </a:r>
          </a:p>
          <a:p>
            <a:pPr lvl="1" eaLnBrk="1" hangingPunct="1">
              <a:buFont typeface="Wingdings" pitchFamily="2" charset="2"/>
              <a:buNone/>
            </a:pPr>
            <a:endParaRPr lang="en-US" sz="2000" dirty="0"/>
          </a:p>
        </p:txBody>
      </p:sp>
      <p:sp>
        <p:nvSpPr>
          <p:cNvPr id="4" name="Footer Placeholder 2">
            <a:extLst>
              <a:ext uri="{FF2B5EF4-FFF2-40B4-BE49-F238E27FC236}">
                <a16:creationId xmlns:a16="http://schemas.microsoft.com/office/drawing/2014/main" id="{D7D2DAF3-1655-4ABC-84A8-EAC9C73F41C1}"/>
              </a:ext>
            </a:extLst>
          </p:cNvPr>
          <p:cNvSpPr>
            <a:spLocks noGrp="1"/>
          </p:cNvSpPr>
          <p:nvPr>
            <p:ph type="ftr" sz="quarter" idx="11"/>
          </p:nvPr>
        </p:nvSpPr>
        <p:spPr/>
        <p:txBody>
          <a:bodyPr/>
          <a:lstStyle/>
          <a:p>
            <a:r>
              <a:rPr lang="en-US" dirty="0"/>
              <a:t>www.iandoli.com</a:t>
            </a:r>
          </a:p>
        </p:txBody>
      </p:sp>
      <p:sp>
        <p:nvSpPr>
          <p:cNvPr id="23555" name="Rectangle 2"/>
          <p:cNvSpPr>
            <a:spLocks noGrp="1" noChangeArrowheads="1"/>
          </p:cNvSpPr>
          <p:nvPr>
            <p:ph type="title"/>
          </p:nvPr>
        </p:nvSpPr>
        <p:spPr>
          <a:xfrm>
            <a:off x="0" y="304800"/>
            <a:ext cx="9296400" cy="762000"/>
          </a:xfrm>
        </p:spPr>
        <p:txBody>
          <a:bodyPr>
            <a:normAutofit/>
          </a:bodyPr>
          <a:lstStyle/>
          <a:p>
            <a:pPr algn="ctr" eaLnBrk="1" hangingPunct="1"/>
            <a:r>
              <a:rPr lang="en-US" sz="2600" dirty="0"/>
              <a:t>EB-1(B): OUTSTANDING PROFESSORS &amp; RESEARCHERS</a:t>
            </a:r>
          </a:p>
        </p:txBody>
      </p:sp>
    </p:spTree>
    <p:extLst>
      <p:ext uri="{BB962C8B-B14F-4D97-AF65-F5344CB8AC3E}">
        <p14:creationId xmlns:p14="http://schemas.microsoft.com/office/powerpoint/2010/main" val="35316504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3"/>
          <p:cNvSpPr>
            <a:spLocks noGrp="1" noChangeArrowheads="1"/>
          </p:cNvSpPr>
          <p:nvPr>
            <p:ph idx="1"/>
          </p:nvPr>
        </p:nvSpPr>
        <p:spPr/>
        <p:txBody>
          <a:bodyPr>
            <a:normAutofit lnSpcReduction="10000"/>
          </a:bodyPr>
          <a:lstStyle/>
          <a:p>
            <a:pPr marL="365760" lvl="1" indent="-256032">
              <a:lnSpc>
                <a:spcPct val="120000"/>
              </a:lnSpc>
              <a:spcBef>
                <a:spcPts val="400"/>
              </a:spcBef>
              <a:buSzPct val="68000"/>
              <a:buFont typeface="Wingdings 3"/>
              <a:buChar char=""/>
            </a:pPr>
            <a:r>
              <a:rPr lang="en-US" sz="2200" dirty="0"/>
              <a:t>Evidence that scholar/researcher is recognized internationally as </a:t>
            </a:r>
            <a:r>
              <a:rPr lang="en-US" sz="2200" b="1" dirty="0"/>
              <a:t>outstanding in academic field</a:t>
            </a:r>
            <a:r>
              <a:rPr lang="en-US" sz="2200" dirty="0"/>
              <a:t>.  This evidence must consist of at </a:t>
            </a:r>
            <a:r>
              <a:rPr lang="en-US" sz="2200" b="1" dirty="0"/>
              <a:t>least </a:t>
            </a:r>
            <a:r>
              <a:rPr lang="en-US" sz="2200" b="1" u="sng" dirty="0"/>
              <a:t>two</a:t>
            </a:r>
            <a:r>
              <a:rPr lang="en-US" sz="2200" b="1" dirty="0"/>
              <a:t> </a:t>
            </a:r>
            <a:r>
              <a:rPr lang="en-US" sz="2200" dirty="0"/>
              <a:t>of the following eligibility criteria:</a:t>
            </a:r>
          </a:p>
          <a:p>
            <a:pPr marL="603504" lvl="2" indent="-256032">
              <a:lnSpc>
                <a:spcPct val="120000"/>
              </a:lnSpc>
              <a:spcBef>
                <a:spcPts val="400"/>
              </a:spcBef>
              <a:buSzPct val="68000"/>
              <a:buFont typeface="Wingdings 3"/>
              <a:buChar char=""/>
            </a:pPr>
            <a:r>
              <a:rPr lang="en-US" sz="2200" dirty="0"/>
              <a:t>Receipt of major prizes or awards for outstanding achievement</a:t>
            </a:r>
          </a:p>
          <a:p>
            <a:pPr marL="603504" lvl="2" indent="-256032">
              <a:lnSpc>
                <a:spcPct val="120000"/>
              </a:lnSpc>
              <a:spcBef>
                <a:spcPts val="400"/>
              </a:spcBef>
              <a:buSzPct val="68000"/>
              <a:buFont typeface="Wingdings 3"/>
              <a:buChar char=""/>
            </a:pPr>
            <a:r>
              <a:rPr lang="en-US" sz="2200" dirty="0"/>
              <a:t>Membership in associations which demand outstanding achievement of their members</a:t>
            </a:r>
          </a:p>
          <a:p>
            <a:pPr marL="603504" lvl="2" indent="-256032">
              <a:lnSpc>
                <a:spcPct val="120000"/>
              </a:lnSpc>
              <a:spcBef>
                <a:spcPts val="400"/>
              </a:spcBef>
              <a:buSzPct val="68000"/>
              <a:buFont typeface="Wingdings 3"/>
              <a:buChar char=""/>
            </a:pPr>
            <a:r>
              <a:rPr lang="en-US" sz="2200" dirty="0"/>
              <a:t>Published material about the alien in major media</a:t>
            </a:r>
          </a:p>
          <a:p>
            <a:pPr marL="603504" lvl="2" indent="-256032">
              <a:lnSpc>
                <a:spcPct val="120000"/>
              </a:lnSpc>
              <a:spcBef>
                <a:spcPts val="400"/>
              </a:spcBef>
              <a:buSzPct val="68000"/>
              <a:buFont typeface="Wingdings 3"/>
              <a:buChar char=""/>
            </a:pPr>
            <a:r>
              <a:rPr lang="en-US" sz="2200" dirty="0"/>
              <a:t>Judging the work of others</a:t>
            </a:r>
          </a:p>
          <a:p>
            <a:pPr marL="603504" lvl="2" indent="-256032">
              <a:lnSpc>
                <a:spcPct val="120000"/>
              </a:lnSpc>
              <a:spcBef>
                <a:spcPts val="400"/>
              </a:spcBef>
              <a:buSzPct val="68000"/>
              <a:buFont typeface="Wingdings 3"/>
              <a:buChar char=""/>
            </a:pPr>
            <a:r>
              <a:rPr lang="en-US" sz="2200" dirty="0"/>
              <a:t>Original scientific, scholarly contributions to the field</a:t>
            </a:r>
          </a:p>
          <a:p>
            <a:pPr marL="603504" lvl="2" indent="-256032">
              <a:lnSpc>
                <a:spcPct val="120000"/>
              </a:lnSpc>
              <a:spcBef>
                <a:spcPts val="400"/>
              </a:spcBef>
              <a:buSzPct val="68000"/>
              <a:buFont typeface="Wingdings 3"/>
              <a:buChar char=""/>
            </a:pPr>
            <a:r>
              <a:rPr lang="en-US" sz="2200" dirty="0"/>
              <a:t>Authorship of scholarly articles in professional or major trade publications or other major media</a:t>
            </a:r>
          </a:p>
          <a:p>
            <a:pPr>
              <a:lnSpc>
                <a:spcPct val="80000"/>
              </a:lnSpc>
            </a:pPr>
            <a:endParaRPr lang="en-US" b="1" dirty="0"/>
          </a:p>
          <a:p>
            <a:pPr marL="45720" indent="0">
              <a:lnSpc>
                <a:spcPct val="80000"/>
              </a:lnSpc>
              <a:buNone/>
            </a:pPr>
            <a:endParaRPr lang="en-US" b="1" dirty="0"/>
          </a:p>
        </p:txBody>
      </p:sp>
      <p:sp>
        <p:nvSpPr>
          <p:cNvPr id="4" name="Footer Placeholder 2">
            <a:extLst>
              <a:ext uri="{FF2B5EF4-FFF2-40B4-BE49-F238E27FC236}">
                <a16:creationId xmlns:a16="http://schemas.microsoft.com/office/drawing/2014/main" id="{6DB2598A-BC90-41D6-BBB5-68444AE44617}"/>
              </a:ext>
            </a:extLst>
          </p:cNvPr>
          <p:cNvSpPr>
            <a:spLocks noGrp="1"/>
          </p:cNvSpPr>
          <p:nvPr>
            <p:ph type="ftr" sz="quarter" idx="11"/>
          </p:nvPr>
        </p:nvSpPr>
        <p:spPr/>
        <p:txBody>
          <a:bodyPr/>
          <a:lstStyle/>
          <a:p>
            <a:r>
              <a:rPr lang="en-US" dirty="0"/>
              <a:t>www.iandoli.com</a:t>
            </a:r>
          </a:p>
        </p:txBody>
      </p:sp>
      <p:sp>
        <p:nvSpPr>
          <p:cNvPr id="24579" name="Rectangle 2"/>
          <p:cNvSpPr>
            <a:spLocks noGrp="1" noChangeArrowheads="1"/>
          </p:cNvSpPr>
          <p:nvPr>
            <p:ph type="title"/>
          </p:nvPr>
        </p:nvSpPr>
        <p:spPr/>
        <p:txBody>
          <a:bodyPr/>
          <a:lstStyle/>
          <a:p>
            <a:pPr algn="ctr" eaLnBrk="1" hangingPunct="1"/>
            <a:r>
              <a:rPr lang="en-US" dirty="0"/>
              <a:t>EB-1(B) ELIGIBILITY CRITERIA</a:t>
            </a:r>
          </a:p>
        </p:txBody>
      </p:sp>
    </p:spTree>
    <p:extLst>
      <p:ext uri="{BB962C8B-B14F-4D97-AF65-F5344CB8AC3E}">
        <p14:creationId xmlns:p14="http://schemas.microsoft.com/office/powerpoint/2010/main" val="21049354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3"/>
          <p:cNvSpPr>
            <a:spLocks noGrp="1" noChangeArrowheads="1"/>
          </p:cNvSpPr>
          <p:nvPr>
            <p:ph idx="1"/>
          </p:nvPr>
        </p:nvSpPr>
        <p:spPr>
          <a:xfrm>
            <a:off x="381000" y="1295400"/>
            <a:ext cx="8534400" cy="4724400"/>
          </a:xfrm>
        </p:spPr>
        <p:txBody>
          <a:bodyPr>
            <a:noAutofit/>
          </a:bodyPr>
          <a:lstStyle/>
          <a:p>
            <a:pPr marL="388620" indent="-342900"/>
            <a:r>
              <a:rPr lang="en-US" sz="1900" dirty="0">
                <a:solidFill>
                  <a:schemeClr val="tx1"/>
                </a:solidFill>
              </a:rPr>
              <a:t>Must have a </a:t>
            </a:r>
            <a:r>
              <a:rPr lang="en-US" sz="1900" dirty="0"/>
              <a:t>Masters degree (or equivalent) or higher </a:t>
            </a:r>
          </a:p>
          <a:p>
            <a:pPr marL="388620" indent="-342900"/>
            <a:r>
              <a:rPr lang="en-US" sz="1900" dirty="0">
                <a:solidFill>
                  <a:schemeClr val="tx1"/>
                </a:solidFill>
              </a:rPr>
              <a:t>USCIS may grant a national interest waiver if the Petitioner demonstrates:</a:t>
            </a:r>
          </a:p>
          <a:p>
            <a:pPr marL="939546" lvl="2" indent="-400050">
              <a:buFont typeface="+mj-lt"/>
              <a:buAutoNum type="romanUcPeriod"/>
            </a:pPr>
            <a:r>
              <a:rPr lang="en-US" sz="1900" dirty="0">
                <a:solidFill>
                  <a:schemeClr val="tx1"/>
                </a:solidFill>
              </a:rPr>
              <a:t>That the foreign national’s proposed endeavor has both substantial merit and national importance</a:t>
            </a:r>
          </a:p>
          <a:p>
            <a:pPr marL="939546" lvl="2" indent="-400050">
              <a:buFont typeface="+mj-lt"/>
              <a:buAutoNum type="romanUcPeriod"/>
            </a:pPr>
            <a:r>
              <a:rPr lang="en-US" sz="1900" dirty="0">
                <a:solidFill>
                  <a:schemeClr val="tx1"/>
                </a:solidFill>
              </a:rPr>
              <a:t>That he or she is well positioned to advance the proposed endeavor; and</a:t>
            </a:r>
          </a:p>
          <a:p>
            <a:pPr marL="939546" lvl="2" indent="-400050">
              <a:buFont typeface="+mj-lt"/>
              <a:buAutoNum type="romanUcPeriod"/>
            </a:pPr>
            <a:r>
              <a:rPr lang="en-US" sz="1900" dirty="0">
                <a:solidFill>
                  <a:schemeClr val="tx1"/>
                </a:solidFill>
              </a:rPr>
              <a:t>That on balance, it would be beneficial to waive the job offer and labor certification requirements. </a:t>
            </a:r>
            <a:endParaRPr lang="en-US" sz="1900" dirty="0"/>
          </a:p>
          <a:p>
            <a:pPr marL="502920" indent="-457200"/>
            <a:r>
              <a:rPr lang="en-US" sz="1900" dirty="0">
                <a:solidFill>
                  <a:schemeClr val="tx1"/>
                </a:solidFill>
              </a:rPr>
              <a:t>Examples of work deemed to be in the “National Interest” of the U.S. are pursuits that:</a:t>
            </a:r>
          </a:p>
          <a:p>
            <a:pPr marL="996696" lvl="2" indent="-457200"/>
            <a:r>
              <a:rPr lang="en-US" sz="1700" dirty="0">
                <a:solidFill>
                  <a:schemeClr val="tx1"/>
                </a:solidFill>
              </a:rPr>
              <a:t>Promote economic development</a:t>
            </a:r>
          </a:p>
          <a:p>
            <a:pPr marL="996696" lvl="2" indent="-457200"/>
            <a:r>
              <a:rPr lang="en-US" sz="1700" dirty="0">
                <a:solidFill>
                  <a:schemeClr val="tx1"/>
                </a:solidFill>
              </a:rPr>
              <a:t>Improve wages and working conditions</a:t>
            </a:r>
          </a:p>
          <a:p>
            <a:pPr marL="996696" lvl="2" indent="-457200"/>
            <a:r>
              <a:rPr lang="en-US" sz="1700" dirty="0">
                <a:solidFill>
                  <a:schemeClr val="tx1"/>
                </a:solidFill>
              </a:rPr>
              <a:t>Improve education and training programs for children and under-qualified workers</a:t>
            </a:r>
          </a:p>
          <a:p>
            <a:pPr marL="996696" lvl="2" indent="-457200"/>
            <a:r>
              <a:rPr lang="en-US" sz="1700" dirty="0">
                <a:solidFill>
                  <a:schemeClr val="tx1"/>
                </a:solidFill>
              </a:rPr>
              <a:t>Improve health care, or</a:t>
            </a:r>
          </a:p>
          <a:p>
            <a:pPr marL="996696" lvl="2" indent="-457200"/>
            <a:r>
              <a:rPr lang="en-US" sz="1700" dirty="0">
                <a:solidFill>
                  <a:schemeClr val="tx1"/>
                </a:solidFill>
              </a:rPr>
              <a:t>Provide more affordable housing for the young and/or old and poor </a:t>
            </a:r>
          </a:p>
        </p:txBody>
      </p:sp>
      <p:sp>
        <p:nvSpPr>
          <p:cNvPr id="4" name="Footer Placeholder 2">
            <a:extLst>
              <a:ext uri="{FF2B5EF4-FFF2-40B4-BE49-F238E27FC236}">
                <a16:creationId xmlns:a16="http://schemas.microsoft.com/office/drawing/2014/main" id="{DB819294-5DA8-4BFE-B5A7-D323B14A61F4}"/>
              </a:ext>
            </a:extLst>
          </p:cNvPr>
          <p:cNvSpPr>
            <a:spLocks noGrp="1"/>
          </p:cNvSpPr>
          <p:nvPr>
            <p:ph type="ftr" sz="quarter" idx="11"/>
          </p:nvPr>
        </p:nvSpPr>
        <p:spPr/>
        <p:txBody>
          <a:bodyPr/>
          <a:lstStyle/>
          <a:p>
            <a:r>
              <a:rPr lang="en-US" dirty="0"/>
              <a:t>www.iandoli.com</a:t>
            </a:r>
          </a:p>
        </p:txBody>
      </p:sp>
      <p:sp>
        <p:nvSpPr>
          <p:cNvPr id="26627" name="Rectangle 2"/>
          <p:cNvSpPr>
            <a:spLocks noGrp="1" noChangeArrowheads="1"/>
          </p:cNvSpPr>
          <p:nvPr>
            <p:ph type="title"/>
          </p:nvPr>
        </p:nvSpPr>
        <p:spPr>
          <a:xfrm>
            <a:off x="304800" y="274638"/>
            <a:ext cx="8686800" cy="1143000"/>
          </a:xfrm>
        </p:spPr>
        <p:txBody>
          <a:bodyPr>
            <a:normAutofit fontScale="90000"/>
          </a:bodyPr>
          <a:lstStyle/>
          <a:p>
            <a:pPr eaLnBrk="1" hangingPunct="1"/>
            <a:r>
              <a:rPr lang="en-US" dirty="0"/>
              <a:t>EB-2: NATIONAL INTEREST WAIVER</a:t>
            </a:r>
          </a:p>
        </p:txBody>
      </p:sp>
    </p:spTree>
    <p:extLst>
      <p:ext uri="{BB962C8B-B14F-4D97-AF65-F5344CB8AC3E}">
        <p14:creationId xmlns:p14="http://schemas.microsoft.com/office/powerpoint/2010/main" val="28710400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3"/>
          <p:cNvSpPr>
            <a:spLocks noGrp="1" noChangeArrowheads="1"/>
          </p:cNvSpPr>
          <p:nvPr>
            <p:ph idx="1"/>
          </p:nvPr>
        </p:nvSpPr>
        <p:spPr>
          <a:xfrm>
            <a:off x="381000" y="1371600"/>
            <a:ext cx="8458200" cy="3928872"/>
          </a:xfrm>
        </p:spPr>
        <p:txBody>
          <a:bodyPr>
            <a:noAutofit/>
          </a:bodyPr>
          <a:lstStyle/>
          <a:p>
            <a:pPr marL="274320" eaLnBrk="1" fontAlgn="auto" hangingPunct="1">
              <a:spcAft>
                <a:spcPts val="0"/>
              </a:spcAft>
              <a:defRPr/>
            </a:pPr>
            <a:r>
              <a:rPr lang="en-US" sz="1600" b="1" dirty="0"/>
              <a:t>Sponsored by U.S. Citizen:</a:t>
            </a:r>
          </a:p>
          <a:p>
            <a:pPr marL="548640" lvl="1" indent="-182880" eaLnBrk="1" fontAlgn="auto" hangingPunct="1">
              <a:spcAft>
                <a:spcPts val="0"/>
              </a:spcAft>
              <a:defRPr/>
            </a:pPr>
            <a:r>
              <a:rPr lang="en-US" sz="1600" dirty="0"/>
              <a:t>Parent</a:t>
            </a:r>
            <a:r>
              <a:rPr lang="en-US" sz="1600" dirty="0">
                <a:solidFill>
                  <a:srgbClr val="FF0000"/>
                </a:solidFill>
              </a:rPr>
              <a:t>*</a:t>
            </a:r>
          </a:p>
          <a:p>
            <a:pPr marL="548640" lvl="1" indent="-182880" eaLnBrk="1" fontAlgn="auto" hangingPunct="1">
              <a:spcAft>
                <a:spcPts val="0"/>
              </a:spcAft>
              <a:defRPr/>
            </a:pPr>
            <a:r>
              <a:rPr lang="en-US" sz="1600" dirty="0"/>
              <a:t>Spouse</a:t>
            </a:r>
            <a:r>
              <a:rPr lang="en-US" sz="1600" dirty="0">
                <a:solidFill>
                  <a:srgbClr val="FF0000"/>
                </a:solidFill>
              </a:rPr>
              <a:t>*</a:t>
            </a:r>
          </a:p>
          <a:p>
            <a:pPr marL="548640" lvl="1" indent="-182880" eaLnBrk="1" fontAlgn="auto" hangingPunct="1">
              <a:spcAft>
                <a:spcPts val="0"/>
              </a:spcAft>
              <a:defRPr/>
            </a:pPr>
            <a:r>
              <a:rPr lang="en-US" sz="1600" dirty="0"/>
              <a:t>Unmarried minor child</a:t>
            </a:r>
            <a:r>
              <a:rPr lang="en-US" sz="1600" dirty="0">
                <a:solidFill>
                  <a:srgbClr val="FF0000"/>
                </a:solidFill>
              </a:rPr>
              <a:t>**</a:t>
            </a:r>
          </a:p>
          <a:p>
            <a:pPr marL="548640" lvl="1" indent="-182880" eaLnBrk="1" fontAlgn="auto" hangingPunct="1">
              <a:spcAft>
                <a:spcPts val="0"/>
              </a:spcAft>
              <a:defRPr/>
            </a:pPr>
            <a:r>
              <a:rPr lang="en-US" sz="1600" dirty="0"/>
              <a:t>Son or Daughter – married or unmarried</a:t>
            </a:r>
          </a:p>
          <a:p>
            <a:pPr marL="548640" lvl="1" indent="-182880" eaLnBrk="1" fontAlgn="auto" hangingPunct="1">
              <a:spcAft>
                <a:spcPts val="0"/>
              </a:spcAft>
              <a:defRPr/>
            </a:pPr>
            <a:r>
              <a:rPr lang="en-US" sz="1600" dirty="0"/>
              <a:t>Sister or Brother</a:t>
            </a:r>
          </a:p>
          <a:p>
            <a:pPr marL="274320" eaLnBrk="1" fontAlgn="auto" hangingPunct="1">
              <a:spcAft>
                <a:spcPts val="0"/>
              </a:spcAft>
              <a:defRPr/>
            </a:pPr>
            <a:r>
              <a:rPr lang="en-US" sz="1600" b="1" dirty="0"/>
              <a:t>Sponsored by Lawful Permanent Resident</a:t>
            </a:r>
          </a:p>
          <a:p>
            <a:pPr marL="548640" lvl="1" indent="-182880" eaLnBrk="1" fontAlgn="auto" hangingPunct="1">
              <a:spcAft>
                <a:spcPts val="0"/>
              </a:spcAft>
              <a:defRPr/>
            </a:pPr>
            <a:r>
              <a:rPr lang="en-US" sz="1600" dirty="0"/>
              <a:t>Spouse</a:t>
            </a:r>
          </a:p>
          <a:p>
            <a:pPr marL="548640" lvl="1" indent="-182880" eaLnBrk="1" fontAlgn="auto" hangingPunct="1">
              <a:spcAft>
                <a:spcPts val="0"/>
              </a:spcAft>
              <a:defRPr/>
            </a:pPr>
            <a:r>
              <a:rPr lang="en-US" sz="1600" dirty="0"/>
              <a:t>Unmarried son or daughter</a:t>
            </a:r>
          </a:p>
          <a:p>
            <a:pPr marL="274320" eaLnBrk="1" fontAlgn="auto" hangingPunct="1">
              <a:spcAft>
                <a:spcPts val="0"/>
              </a:spcAft>
              <a:defRPr/>
            </a:pPr>
            <a:r>
              <a:rPr lang="en-US" sz="1600" b="1" dirty="0">
                <a:solidFill>
                  <a:srgbClr val="FF0000"/>
                </a:solidFill>
              </a:rPr>
              <a:t>*</a:t>
            </a:r>
            <a:r>
              <a:rPr lang="en-US" sz="1600" b="1" dirty="0"/>
              <a:t>Immediate Relatives</a:t>
            </a:r>
            <a:r>
              <a:rPr lang="en-US" sz="1600" dirty="0"/>
              <a:t>: not subject to a quota &amp; often can adjust status to permanent residence inside the U.S.</a:t>
            </a:r>
          </a:p>
          <a:p>
            <a:pPr marL="530352" lvl="1">
              <a:defRPr/>
            </a:pPr>
            <a:r>
              <a:rPr lang="en-US" sz="1600" dirty="0"/>
              <a:t>‘Spouse’ includes same-sex married persons &amp; trans persons of both the same and opposite sex</a:t>
            </a:r>
          </a:p>
          <a:p>
            <a:pPr marL="530352" lvl="1">
              <a:defRPr/>
            </a:pPr>
            <a:r>
              <a:rPr lang="en-US" sz="1600" dirty="0"/>
              <a:t>‘Child’ includes children adopted before 16 years of age and step-children where the step-relationship was created before 18 years of age.</a:t>
            </a:r>
          </a:p>
          <a:p>
            <a:pPr marL="274320">
              <a:defRPr/>
            </a:pPr>
            <a:r>
              <a:rPr lang="en-US" sz="1600" b="1" dirty="0"/>
              <a:t>Other Family-Based Categories: </a:t>
            </a:r>
            <a:r>
              <a:rPr lang="en-US" sz="1600" dirty="0"/>
              <a:t>subject to category &amp; country quotas backlogs — See </a:t>
            </a:r>
            <a:r>
              <a:rPr lang="en-US" sz="1600" i="1" dirty="0"/>
              <a:t>Visa Bulletin</a:t>
            </a:r>
          </a:p>
        </p:txBody>
      </p:sp>
      <p:sp>
        <p:nvSpPr>
          <p:cNvPr id="18435" name="Rectangle 2"/>
          <p:cNvSpPr>
            <a:spLocks noGrp="1" noChangeArrowheads="1"/>
          </p:cNvSpPr>
          <p:nvPr>
            <p:ph type="title"/>
          </p:nvPr>
        </p:nvSpPr>
        <p:spPr>
          <a:xfrm>
            <a:off x="304800" y="274638"/>
            <a:ext cx="8763000" cy="1143000"/>
          </a:xfrm>
        </p:spPr>
        <p:txBody>
          <a:bodyPr>
            <a:noAutofit/>
          </a:bodyPr>
          <a:lstStyle/>
          <a:p>
            <a:pPr eaLnBrk="1" fontAlgn="auto" hangingPunct="1">
              <a:spcAft>
                <a:spcPts val="0"/>
              </a:spcAft>
              <a:defRPr/>
            </a:pPr>
            <a:r>
              <a:rPr lang="en-US" sz="3200" dirty="0"/>
              <a:t>FAMILY-BASED IMMIGRANT CATEGORIES</a:t>
            </a:r>
          </a:p>
        </p:txBody>
      </p:sp>
    </p:spTree>
    <p:extLst>
      <p:ext uri="{BB962C8B-B14F-4D97-AF65-F5344CB8AC3E}">
        <p14:creationId xmlns:p14="http://schemas.microsoft.com/office/powerpoint/2010/main" val="3349160167"/>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676399"/>
          </a:xfrm>
        </p:spPr>
        <p:txBody>
          <a:bodyPr/>
          <a:lstStyle/>
          <a:p>
            <a:r>
              <a:rPr lang="en-US" dirty="0"/>
              <a:t>The Biden Administration</a:t>
            </a:r>
          </a:p>
        </p:txBody>
      </p:sp>
      <p:sp>
        <p:nvSpPr>
          <p:cNvPr id="3" name="Subtitle 2"/>
          <p:cNvSpPr>
            <a:spLocks noGrp="1"/>
          </p:cNvSpPr>
          <p:nvPr>
            <p:ph type="subTitle" idx="1"/>
          </p:nvPr>
        </p:nvSpPr>
        <p:spPr/>
        <p:txBody>
          <a:bodyPr/>
          <a:lstStyle/>
          <a:p>
            <a:pPr algn="ctr"/>
            <a:r>
              <a:rPr lang="en-US" b="1" dirty="0"/>
              <a:t>Transition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525963"/>
          </a:xfrm>
        </p:spPr>
        <p:txBody>
          <a:bodyPr>
            <a:normAutofit fontScale="77500" lnSpcReduction="20000"/>
          </a:bodyPr>
          <a:lstStyle/>
          <a:p>
            <a:pPr fontAlgn="base"/>
            <a:r>
              <a:rPr lang="en-US" sz="2800" dirty="0">
                <a:solidFill>
                  <a:srgbClr val="0A2458"/>
                </a:solidFill>
              </a:rPr>
              <a:t>Immediately reverse the Trump Administration’s policies that separate parents from their children at our border</a:t>
            </a:r>
          </a:p>
          <a:p>
            <a:pPr fontAlgn="base"/>
            <a:r>
              <a:rPr lang="en-US" sz="2800" dirty="0">
                <a:solidFill>
                  <a:srgbClr val="0A2458"/>
                </a:solidFill>
              </a:rPr>
              <a:t>End Trump’s detrimental asylum policies</a:t>
            </a:r>
          </a:p>
          <a:p>
            <a:pPr fontAlgn="base"/>
            <a:r>
              <a:rPr lang="en-US" sz="2800" dirty="0">
                <a:solidFill>
                  <a:srgbClr val="0A2458"/>
                </a:solidFill>
              </a:rPr>
              <a:t>Reverse Trump’s public charge rule</a:t>
            </a:r>
          </a:p>
          <a:p>
            <a:pPr fontAlgn="base"/>
            <a:r>
              <a:rPr lang="en-US" sz="2800" dirty="0">
                <a:solidFill>
                  <a:srgbClr val="0A2458"/>
                </a:solidFill>
              </a:rPr>
              <a:t>End the so-called National Emergency that siphons federal dollars from the Department of Defense to build a wall</a:t>
            </a:r>
          </a:p>
          <a:p>
            <a:pPr fontAlgn="base"/>
            <a:r>
              <a:rPr lang="en-US" sz="2800" dirty="0">
                <a:solidFill>
                  <a:srgbClr val="0A2458"/>
                </a:solidFill>
              </a:rPr>
              <a:t>Protect Dreamers/DACA and their families</a:t>
            </a:r>
          </a:p>
          <a:p>
            <a:pPr fontAlgn="base"/>
            <a:r>
              <a:rPr lang="en-US" sz="2800" dirty="0">
                <a:solidFill>
                  <a:srgbClr val="0A2458"/>
                </a:solidFill>
              </a:rPr>
              <a:t>Rescind the un-American travel and refugee bans, also referred to as “Muslim bans.”</a:t>
            </a:r>
          </a:p>
          <a:p>
            <a:pPr fontAlgn="base"/>
            <a:r>
              <a:rPr lang="en-US" sz="2800" dirty="0">
                <a:solidFill>
                  <a:srgbClr val="0A2458"/>
                </a:solidFill>
              </a:rPr>
              <a:t>Order an immediate review of Temporary Protected Status (TPS) </a:t>
            </a:r>
          </a:p>
          <a:p>
            <a:pPr fontAlgn="base"/>
            <a:r>
              <a:rPr lang="en-US" sz="2800" dirty="0">
                <a:solidFill>
                  <a:srgbClr val="0A2458"/>
                </a:solidFill>
              </a:rPr>
              <a:t>Restore and defend the naturalization process for green card holders. </a:t>
            </a:r>
          </a:p>
          <a:p>
            <a:pPr fontAlgn="base"/>
            <a:r>
              <a:rPr lang="en-US" sz="2800" dirty="0">
                <a:solidFill>
                  <a:srgbClr val="0A2458"/>
                </a:solidFill>
              </a:rPr>
              <a:t>Revitalize the Task Force on New Americans and boost our economy by prioritizing integration, promoting immigrant entrepreneurship, increasing access to language instruction, and promoting civil engagement.</a:t>
            </a:r>
          </a:p>
          <a:p>
            <a:endParaRPr lang="en-US" dirty="0"/>
          </a:p>
        </p:txBody>
      </p:sp>
      <p:sp>
        <p:nvSpPr>
          <p:cNvPr id="3" name="Footer Placeholder 2"/>
          <p:cNvSpPr>
            <a:spLocks noGrp="1"/>
          </p:cNvSpPr>
          <p:nvPr>
            <p:ph type="ftr" sz="quarter" idx="11"/>
          </p:nvPr>
        </p:nvSpPr>
        <p:spPr/>
        <p:txBody>
          <a:bodyPr/>
          <a:lstStyle/>
          <a:p>
            <a:r>
              <a:rPr lang="en-US"/>
              <a:t>www.iandoli.com</a:t>
            </a:r>
            <a:endParaRPr lang="en-US" dirty="0"/>
          </a:p>
        </p:txBody>
      </p:sp>
      <p:sp>
        <p:nvSpPr>
          <p:cNvPr id="4" name="Title 3"/>
          <p:cNvSpPr>
            <a:spLocks noGrp="1"/>
          </p:cNvSpPr>
          <p:nvPr>
            <p:ph type="title"/>
          </p:nvPr>
        </p:nvSpPr>
        <p:spPr/>
        <p:txBody>
          <a:bodyPr>
            <a:normAutofit/>
          </a:bodyPr>
          <a:lstStyle/>
          <a:p>
            <a:pPr algn="ctr"/>
            <a:r>
              <a:rPr lang="en-US" sz="3200" dirty="0"/>
              <a:t>Biden’s First 100 Days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base"/>
            <a:r>
              <a:rPr lang="en-US" sz="2700" b="1" dirty="0"/>
              <a:t>Presidential Actions</a:t>
            </a:r>
            <a:br>
              <a:rPr lang="en-US" sz="2700" b="1" dirty="0"/>
            </a:br>
            <a:r>
              <a:rPr lang="en-US" sz="2700" b="1" dirty="0"/>
              <a:t>Presidential Proclamations and Executive Orders </a:t>
            </a:r>
            <a:br>
              <a:rPr lang="en-US" dirty="0"/>
            </a:br>
            <a:endParaRPr lang="en-US" dirty="0"/>
          </a:p>
        </p:txBody>
      </p:sp>
      <p:sp>
        <p:nvSpPr>
          <p:cNvPr id="3" name="Content Placeholder 2"/>
          <p:cNvSpPr>
            <a:spLocks noGrp="1"/>
          </p:cNvSpPr>
          <p:nvPr>
            <p:ph idx="1"/>
          </p:nvPr>
        </p:nvSpPr>
        <p:spPr/>
        <p:txBody>
          <a:bodyPr>
            <a:normAutofit/>
          </a:bodyPr>
          <a:lstStyle/>
          <a:p>
            <a:r>
              <a:rPr lang="en-US" sz="2400" dirty="0"/>
              <a:t>Biden immediately revoked Trump’s Muslim Ban </a:t>
            </a:r>
          </a:p>
          <a:p>
            <a:r>
              <a:rPr lang="en-US" sz="2400" dirty="0"/>
              <a:t>Biden has issued Executive Order:</a:t>
            </a:r>
          </a:p>
          <a:p>
            <a:pPr>
              <a:buFontTx/>
              <a:buChar char="-"/>
            </a:pPr>
            <a:r>
              <a:rPr lang="en-US" sz="2400" dirty="0"/>
              <a:t>Reinstituted COVID-19 bans for China; Iran; UK; Ireland; Brazil; and South Africa</a:t>
            </a:r>
          </a:p>
          <a:p>
            <a:pPr>
              <a:buFontTx/>
              <a:buChar char="-"/>
            </a:pPr>
            <a:r>
              <a:rPr lang="en-US" sz="2400" dirty="0"/>
              <a:t>Can still apply for National Interest Exception (NIE)</a:t>
            </a:r>
          </a:p>
          <a:p>
            <a:pPr>
              <a:buFontTx/>
              <a:buChar char="-"/>
            </a:pPr>
            <a:r>
              <a:rPr lang="en-US" sz="2400" dirty="0"/>
              <a:t>CDC order requiring a negative pre-departure COVID-19 test or documentation of recovery from COVID-19 for all airline or other aircraft passengers arriving into the United States from any foreign country, effective 1/26/21. </a:t>
            </a:r>
          </a:p>
          <a:p>
            <a:pPr>
              <a:buNone/>
            </a:pP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3"/>
          <p:cNvSpPr>
            <a:spLocks noGrp="1" noChangeArrowheads="1"/>
          </p:cNvSpPr>
          <p:nvPr>
            <p:ph idx="1"/>
          </p:nvPr>
        </p:nvSpPr>
        <p:spPr>
          <a:xfrm>
            <a:off x="152400" y="1219200"/>
            <a:ext cx="8763000" cy="4788091"/>
          </a:xfrm>
        </p:spPr>
        <p:txBody>
          <a:bodyPr>
            <a:normAutofit/>
          </a:bodyPr>
          <a:lstStyle/>
          <a:p>
            <a:pPr eaLnBrk="1" hangingPunct="1"/>
            <a:r>
              <a:rPr lang="en-US" b="1" dirty="0"/>
              <a:t>U.S. CITIZENS</a:t>
            </a:r>
          </a:p>
          <a:p>
            <a:pPr lvl="1"/>
            <a:r>
              <a:rPr lang="en-US" dirty="0">
                <a:latin typeface="+mj-lt"/>
              </a:rPr>
              <a:t>By Birth</a:t>
            </a:r>
            <a:r>
              <a:rPr lang="en-US" altLang="en-US" dirty="0">
                <a:latin typeface="+mj-lt"/>
                <a:cs typeface="Arial" panose="020B0604020202020204" pitchFamily="34" charset="0"/>
              </a:rPr>
              <a:t> (law of the soil and law of blood) </a:t>
            </a:r>
            <a:endParaRPr lang="en-US" dirty="0">
              <a:latin typeface="+mj-lt"/>
            </a:endParaRPr>
          </a:p>
          <a:p>
            <a:pPr lvl="1"/>
            <a:r>
              <a:rPr lang="en-US" dirty="0">
                <a:latin typeface="+mj-lt"/>
              </a:rPr>
              <a:t>By Naturalization </a:t>
            </a:r>
            <a:r>
              <a:rPr lang="en-US" b="1" dirty="0">
                <a:latin typeface="+mj-lt"/>
              </a:rPr>
              <a:t>	</a:t>
            </a:r>
          </a:p>
          <a:p>
            <a:pPr eaLnBrk="1" hangingPunct="1"/>
            <a:endParaRPr lang="en-US" b="1" dirty="0"/>
          </a:p>
          <a:p>
            <a:pPr eaLnBrk="1" hangingPunct="1"/>
            <a:r>
              <a:rPr lang="en-US" b="1" dirty="0"/>
              <a:t>FOREIGN NATIONALS (“FN”)</a:t>
            </a:r>
          </a:p>
          <a:p>
            <a:pPr lvl="1" eaLnBrk="1" hangingPunct="1"/>
            <a:r>
              <a:rPr lang="en-US" u="sng" dirty="0"/>
              <a:t>Immigrants:</a:t>
            </a:r>
            <a:r>
              <a:rPr lang="en-US" dirty="0"/>
              <a:t>  Lawful Permanent Residents (“green card holders”)</a:t>
            </a:r>
          </a:p>
          <a:p>
            <a:pPr lvl="1" eaLnBrk="1" hangingPunct="1"/>
            <a:r>
              <a:rPr lang="en-US" u="sng" dirty="0"/>
              <a:t>Nonimmigrants:</a:t>
            </a:r>
            <a:r>
              <a:rPr lang="en-US" dirty="0"/>
              <a:t>  Persons Permitted in U.S. for Temporary Stay</a:t>
            </a:r>
          </a:p>
          <a:p>
            <a:pPr lvl="1" eaLnBrk="1" hangingPunct="1"/>
            <a:r>
              <a:rPr lang="en-US" u="sng" dirty="0"/>
              <a:t>Others</a:t>
            </a:r>
            <a:r>
              <a:rPr lang="en-US" dirty="0"/>
              <a:t>: Refugees, Asylees, Temporary Protected Status (TPS), Deferred Action for Childhood Arrivals (DACA)</a:t>
            </a:r>
          </a:p>
          <a:p>
            <a:pPr lvl="1" eaLnBrk="1" hangingPunct="1"/>
            <a:r>
              <a:rPr lang="en-US" dirty="0"/>
              <a:t>Persons present without lawful status</a:t>
            </a:r>
          </a:p>
        </p:txBody>
      </p:sp>
      <p:sp>
        <p:nvSpPr>
          <p:cNvPr id="4" name="Footer Placeholder 2">
            <a:extLst>
              <a:ext uri="{FF2B5EF4-FFF2-40B4-BE49-F238E27FC236}">
                <a16:creationId xmlns:a16="http://schemas.microsoft.com/office/drawing/2014/main" id="{F5BBCC46-AA97-427B-84E9-481CF683EBB5}"/>
              </a:ext>
            </a:extLst>
          </p:cNvPr>
          <p:cNvSpPr>
            <a:spLocks noGrp="1"/>
          </p:cNvSpPr>
          <p:nvPr>
            <p:ph type="ftr" sz="quarter" idx="11"/>
          </p:nvPr>
        </p:nvSpPr>
        <p:spPr/>
        <p:txBody>
          <a:bodyPr/>
          <a:lstStyle/>
          <a:p>
            <a:r>
              <a:rPr lang="en-US" dirty="0"/>
              <a:t>www.iandoli.com</a:t>
            </a:r>
          </a:p>
        </p:txBody>
      </p:sp>
      <p:sp>
        <p:nvSpPr>
          <p:cNvPr id="5123" name="Rectangle 2"/>
          <p:cNvSpPr>
            <a:spLocks noGrp="1" noChangeArrowheads="1"/>
          </p:cNvSpPr>
          <p:nvPr>
            <p:ph type="title"/>
          </p:nvPr>
        </p:nvSpPr>
        <p:spPr>
          <a:xfrm>
            <a:off x="228600" y="274638"/>
            <a:ext cx="8915400" cy="1143000"/>
          </a:xfrm>
        </p:spPr>
        <p:txBody>
          <a:bodyPr>
            <a:normAutofit fontScale="90000"/>
          </a:bodyPr>
          <a:lstStyle/>
          <a:p>
            <a:pPr eaLnBrk="1" hangingPunct="1"/>
            <a:r>
              <a:rPr lang="en-US" sz="3600" dirty="0"/>
              <a:t>OVERVIEW: IMMIGRATION CATEGORIES</a:t>
            </a:r>
          </a:p>
        </p:txBody>
      </p:sp>
    </p:spTree>
    <p:extLst>
      <p:ext uri="{BB962C8B-B14F-4D97-AF65-F5344CB8AC3E}">
        <p14:creationId xmlns:p14="http://schemas.microsoft.com/office/powerpoint/2010/main" val="32730814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LITIGATION TO OVERTURN RULES</a:t>
            </a:r>
          </a:p>
        </p:txBody>
      </p:sp>
      <p:sp>
        <p:nvSpPr>
          <p:cNvPr id="3" name="Content Placeholder 2"/>
          <p:cNvSpPr>
            <a:spLocks noGrp="1"/>
          </p:cNvSpPr>
          <p:nvPr>
            <p:ph idx="1"/>
          </p:nvPr>
        </p:nvSpPr>
        <p:spPr>
          <a:xfrm>
            <a:off x="457200" y="1905000"/>
            <a:ext cx="8229600" cy="4525963"/>
          </a:xfrm>
        </p:spPr>
        <p:txBody>
          <a:bodyPr>
            <a:normAutofit/>
          </a:bodyPr>
          <a:lstStyle/>
          <a:p>
            <a:pPr fontAlgn="base"/>
            <a:r>
              <a:rPr lang="en-US" dirty="0"/>
              <a:t>Judge ruled against Washington Alliance of Technology Workers (Wash Tech) efforts to strike down the 2016 </a:t>
            </a:r>
            <a:r>
              <a:rPr lang="en-US" dirty="0" err="1"/>
              <a:t>Obama</a:t>
            </a:r>
            <a:r>
              <a:rPr lang="en-US" dirty="0"/>
              <a:t> Administration’s STEM OPT Rule</a:t>
            </a:r>
          </a:p>
          <a:p>
            <a:pPr fontAlgn="base"/>
            <a:r>
              <a:rPr lang="en-US" dirty="0"/>
              <a:t>Wash Tech has appealed, but Biden’s proposed bill contains STEM &amp; OPT Rule</a:t>
            </a:r>
          </a:p>
          <a:p>
            <a:pPr fontAlgn="base"/>
            <a:endParaRPr lang="en-US" dirty="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D8D9316-5572-41FD-A724-E83DDFB0340B}"/>
              </a:ext>
            </a:extLst>
          </p:cNvPr>
          <p:cNvSpPr>
            <a:spLocks noGrp="1"/>
          </p:cNvSpPr>
          <p:nvPr>
            <p:ph idx="1"/>
          </p:nvPr>
        </p:nvSpPr>
        <p:spPr>
          <a:xfrm>
            <a:off x="609600" y="1481328"/>
            <a:ext cx="8229600" cy="4690872"/>
          </a:xfrm>
        </p:spPr>
        <p:txBody>
          <a:bodyPr>
            <a:normAutofit/>
          </a:bodyPr>
          <a:lstStyle/>
          <a:p>
            <a:pPr>
              <a:buFont typeface="Arial" panose="020B0604020202020204" pitchFamily="34" charset="0"/>
              <a:buChar char="•"/>
            </a:pPr>
            <a:r>
              <a:rPr lang="en-US" dirty="0"/>
              <a:t>USCIS Delays in issuing receipt notices – 400,000 applications have not been processed </a:t>
            </a:r>
          </a:p>
          <a:p>
            <a:pPr>
              <a:buFont typeface="Arial" panose="020B0604020202020204" pitchFamily="34" charset="0"/>
              <a:buChar char="•"/>
            </a:pPr>
            <a:r>
              <a:rPr lang="en-US" dirty="0"/>
              <a:t>USCIS Delays in Adjudication such as employment authorization documents, change of status request</a:t>
            </a:r>
          </a:p>
          <a:p>
            <a:pPr>
              <a:buFont typeface="Arial" panose="020B0604020202020204" pitchFamily="34" charset="0"/>
              <a:buChar char="•"/>
            </a:pPr>
            <a:r>
              <a:rPr lang="en-US" dirty="0"/>
              <a:t>USCIS Delays in Biometric appointments: </a:t>
            </a:r>
            <a:r>
              <a:rPr lang="en-US" sz="2400" dirty="0">
                <a:effectLst/>
                <a:ea typeface="Calibri" panose="020F0502020204030204" pitchFamily="34" charset="0"/>
              </a:rPr>
              <a:t>“USCIS is scheduling approximately 10,400 appointments per day. Approximately 1.3 million applications are awaiting biometrics appointments as of mid-December.” </a:t>
            </a:r>
            <a:endParaRPr lang="en-US" sz="2400" dirty="0"/>
          </a:p>
          <a:p>
            <a:pPr>
              <a:buFont typeface="Arial" panose="020B0604020202020204" pitchFamily="34" charset="0"/>
              <a:buChar char="•"/>
            </a:pPr>
            <a:r>
              <a:rPr lang="en-US" dirty="0"/>
              <a:t>US Department of State delays abroad due to Trump Executive order halting immigration</a:t>
            </a:r>
          </a:p>
          <a:p>
            <a:pPr>
              <a:buFont typeface="Arial" panose="020B0604020202020204" pitchFamily="34" charset="0"/>
              <a:buChar char="•"/>
            </a:pPr>
            <a:r>
              <a:rPr lang="en-US" dirty="0"/>
              <a:t>Ongoing humanitarian crisis at border </a:t>
            </a:r>
          </a:p>
          <a:p>
            <a:pPr marL="109728" indent="0">
              <a:buNone/>
            </a:pPr>
            <a:endParaRPr lang="en-US" dirty="0"/>
          </a:p>
          <a:p>
            <a:pPr marL="109728" indent="0">
              <a:buNone/>
            </a:pPr>
            <a:endParaRPr lang="en-US" dirty="0"/>
          </a:p>
          <a:p>
            <a:pPr marL="109728" indent="0">
              <a:buNone/>
            </a:pPr>
            <a:endParaRPr lang="en-US" dirty="0"/>
          </a:p>
        </p:txBody>
      </p:sp>
      <p:sp>
        <p:nvSpPr>
          <p:cNvPr id="3" name="Footer Placeholder 2">
            <a:extLst>
              <a:ext uri="{FF2B5EF4-FFF2-40B4-BE49-F238E27FC236}">
                <a16:creationId xmlns:a16="http://schemas.microsoft.com/office/drawing/2014/main" id="{6C0B5C0B-E895-4EE9-95FD-41ED695734FA}"/>
              </a:ext>
            </a:extLst>
          </p:cNvPr>
          <p:cNvSpPr>
            <a:spLocks noGrp="1"/>
          </p:cNvSpPr>
          <p:nvPr>
            <p:ph type="ftr" sz="quarter" idx="11"/>
          </p:nvPr>
        </p:nvSpPr>
        <p:spPr/>
        <p:txBody>
          <a:bodyPr/>
          <a:lstStyle/>
          <a:p>
            <a:r>
              <a:rPr lang="en-US"/>
              <a:t>www.iandoli.com</a:t>
            </a:r>
            <a:endParaRPr lang="en-US" dirty="0"/>
          </a:p>
        </p:txBody>
      </p:sp>
      <p:sp>
        <p:nvSpPr>
          <p:cNvPr id="4" name="Title 3">
            <a:extLst>
              <a:ext uri="{FF2B5EF4-FFF2-40B4-BE49-F238E27FC236}">
                <a16:creationId xmlns:a16="http://schemas.microsoft.com/office/drawing/2014/main" id="{D2930A6D-21A3-45E2-AE45-10438B10746A}"/>
              </a:ext>
            </a:extLst>
          </p:cNvPr>
          <p:cNvSpPr>
            <a:spLocks noGrp="1"/>
          </p:cNvSpPr>
          <p:nvPr>
            <p:ph type="title"/>
          </p:nvPr>
        </p:nvSpPr>
        <p:spPr/>
        <p:txBody>
          <a:bodyPr>
            <a:normAutofit fontScale="90000"/>
          </a:bodyPr>
          <a:lstStyle/>
          <a:p>
            <a:pPr algn="ctr"/>
            <a:r>
              <a:rPr lang="en-US" dirty="0"/>
              <a:t>OTHER ISSUES DURING TRANSITION</a:t>
            </a:r>
          </a:p>
        </p:txBody>
      </p:sp>
    </p:spTree>
    <p:extLst>
      <p:ext uri="{BB962C8B-B14F-4D97-AF65-F5344CB8AC3E}">
        <p14:creationId xmlns:p14="http://schemas.microsoft.com/office/powerpoint/2010/main" val="28886245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8A9F5C5-ABC8-40EC-938B-0E0C937A1C3D}"/>
              </a:ext>
            </a:extLst>
          </p:cNvPr>
          <p:cNvSpPr>
            <a:spLocks noGrp="1"/>
          </p:cNvSpPr>
          <p:nvPr>
            <p:ph idx="1"/>
          </p:nvPr>
        </p:nvSpPr>
        <p:spPr>
          <a:xfrm>
            <a:off x="400050" y="1838143"/>
            <a:ext cx="8229600" cy="4525963"/>
          </a:xfrm>
        </p:spPr>
        <p:txBody>
          <a:bodyPr/>
          <a:lstStyle/>
          <a:p>
            <a:r>
              <a:rPr lang="en-US" dirty="0"/>
              <a:t>Sign up for Iandoli Desai &amp; Cronin’s monthly newsletter at </a:t>
            </a:r>
            <a:r>
              <a:rPr lang="en-US" dirty="0">
                <a:hlinkClick r:id="rId2"/>
              </a:rPr>
              <a:t>http://iandoli.com/newsandupdates</a:t>
            </a:r>
            <a:r>
              <a:rPr lang="en-US" dirty="0"/>
              <a:t>.</a:t>
            </a:r>
          </a:p>
          <a:p>
            <a:endParaRPr lang="en-US" dirty="0"/>
          </a:p>
          <a:p>
            <a:endParaRPr lang="en-US" dirty="0"/>
          </a:p>
          <a:p>
            <a:endParaRPr lang="en-US" dirty="0"/>
          </a:p>
        </p:txBody>
      </p:sp>
      <p:sp>
        <p:nvSpPr>
          <p:cNvPr id="3" name="Footer Placeholder 2">
            <a:extLst>
              <a:ext uri="{FF2B5EF4-FFF2-40B4-BE49-F238E27FC236}">
                <a16:creationId xmlns:a16="http://schemas.microsoft.com/office/drawing/2014/main" id="{23C5E1FE-1633-4DF8-B515-A737C30B0B11}"/>
              </a:ext>
            </a:extLst>
          </p:cNvPr>
          <p:cNvSpPr>
            <a:spLocks noGrp="1"/>
          </p:cNvSpPr>
          <p:nvPr>
            <p:ph type="ftr" sz="quarter" idx="11"/>
          </p:nvPr>
        </p:nvSpPr>
        <p:spPr/>
        <p:txBody>
          <a:bodyPr/>
          <a:lstStyle/>
          <a:p>
            <a:r>
              <a:rPr lang="en-US" dirty="0"/>
              <a:t>www.iandoli.com</a:t>
            </a:r>
          </a:p>
        </p:txBody>
      </p:sp>
      <p:sp>
        <p:nvSpPr>
          <p:cNvPr id="4" name="Title 3">
            <a:extLst>
              <a:ext uri="{FF2B5EF4-FFF2-40B4-BE49-F238E27FC236}">
                <a16:creationId xmlns:a16="http://schemas.microsoft.com/office/drawing/2014/main" id="{42B27E1A-3814-4D97-A4E1-E70B4D1515A5}"/>
              </a:ext>
            </a:extLst>
          </p:cNvPr>
          <p:cNvSpPr>
            <a:spLocks noGrp="1"/>
          </p:cNvSpPr>
          <p:nvPr>
            <p:ph type="title"/>
          </p:nvPr>
        </p:nvSpPr>
        <p:spPr/>
        <p:txBody>
          <a:bodyPr>
            <a:noAutofit/>
          </a:bodyPr>
          <a:lstStyle/>
          <a:p>
            <a:r>
              <a:rPr lang="en-US" sz="3600" dirty="0"/>
              <a:t>STAY INFORMED ON LATEST DEVELOPMENTS…</a:t>
            </a:r>
          </a:p>
        </p:txBody>
      </p:sp>
      <p:pic>
        <p:nvPicPr>
          <p:cNvPr id="5" name="Picture 4">
            <a:extLst>
              <a:ext uri="{FF2B5EF4-FFF2-40B4-BE49-F238E27FC236}">
                <a16:creationId xmlns:a16="http://schemas.microsoft.com/office/drawing/2014/main" id="{8D03B8D6-0C3C-470D-AD7A-D2057C053E53}"/>
              </a:ext>
            </a:extLst>
          </p:cNvPr>
          <p:cNvPicPr>
            <a:picLocks noChangeAspect="1"/>
          </p:cNvPicPr>
          <p:nvPr/>
        </p:nvPicPr>
        <p:blipFill>
          <a:blip r:embed="rId3"/>
          <a:stretch>
            <a:fillRect/>
          </a:stretch>
        </p:blipFill>
        <p:spPr>
          <a:xfrm>
            <a:off x="3352800" y="2828606"/>
            <a:ext cx="2628900" cy="3724275"/>
          </a:xfrm>
          <a:prstGeom prst="rect">
            <a:avLst/>
          </a:prstGeom>
        </p:spPr>
      </p:pic>
    </p:spTree>
    <p:extLst>
      <p:ext uri="{BB962C8B-B14F-4D97-AF65-F5344CB8AC3E}">
        <p14:creationId xmlns:p14="http://schemas.microsoft.com/office/powerpoint/2010/main" val="25484230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76450" y="3429000"/>
            <a:ext cx="4953000" cy="3124200"/>
          </a:xfrm>
        </p:spPr>
        <p:txBody>
          <a:bodyPr>
            <a:normAutofit fontScale="92500" lnSpcReduction="10000"/>
          </a:bodyPr>
          <a:lstStyle/>
          <a:p>
            <a:pPr marL="109728" indent="0" algn="ctr">
              <a:buNone/>
            </a:pPr>
            <a:endParaRPr lang="en-US" sz="2000" dirty="0"/>
          </a:p>
          <a:p>
            <a:pPr marL="109728" indent="0" algn="ctr">
              <a:buNone/>
            </a:pPr>
            <a:r>
              <a:rPr lang="en-US" sz="2400" b="1" dirty="0">
                <a:solidFill>
                  <a:schemeClr val="accent1"/>
                </a:solidFill>
                <a:effectLst>
                  <a:outerShdw blurRad="38100" dist="38100" dir="2700000" algn="tl">
                    <a:srgbClr val="000000">
                      <a:alpha val="43137"/>
                    </a:srgbClr>
                  </a:outerShdw>
                </a:effectLst>
              </a:rPr>
              <a:t>CONTACT INFO</a:t>
            </a:r>
          </a:p>
          <a:p>
            <a:pPr marL="109728" indent="0" algn="ctr">
              <a:buNone/>
            </a:pPr>
            <a:r>
              <a:rPr lang="en-US" sz="2000" dirty="0"/>
              <a:t>IANDOLI DESAI &amp; CRONIN P.C.</a:t>
            </a:r>
          </a:p>
          <a:p>
            <a:pPr marL="109728" indent="0" algn="ctr">
              <a:buNone/>
            </a:pPr>
            <a:r>
              <a:rPr lang="en-US" sz="2000" dirty="0"/>
              <a:t>38 Third Avenue</a:t>
            </a:r>
          </a:p>
          <a:p>
            <a:pPr marL="109728" indent="0" algn="ctr">
              <a:buNone/>
            </a:pPr>
            <a:r>
              <a:rPr lang="en-US" sz="2000" dirty="0"/>
              <a:t>Suite 100</a:t>
            </a:r>
          </a:p>
          <a:p>
            <a:pPr marL="109728" indent="0" algn="ctr">
              <a:buNone/>
            </a:pPr>
            <a:r>
              <a:rPr lang="en-US" sz="2000" dirty="0"/>
              <a:t>Boston, MA 02129</a:t>
            </a:r>
          </a:p>
          <a:p>
            <a:pPr marL="109728" indent="0" algn="ctr">
              <a:buNone/>
            </a:pPr>
            <a:r>
              <a:rPr lang="en-US" sz="2000" dirty="0"/>
              <a:t>(617) 482 1010</a:t>
            </a:r>
          </a:p>
          <a:p>
            <a:pPr marL="109728" indent="0" algn="ctr">
              <a:buNone/>
            </a:pPr>
            <a:r>
              <a:rPr lang="en-US" sz="2000" dirty="0">
                <a:hlinkClick r:id="rId3"/>
              </a:rPr>
              <a:t>info@iandoli.com</a:t>
            </a:r>
            <a:endParaRPr lang="en-US" sz="2000" dirty="0"/>
          </a:p>
          <a:p>
            <a:pPr marL="109728" indent="0" algn="ctr">
              <a:buNone/>
            </a:pPr>
            <a:r>
              <a:rPr lang="en-US" sz="2000" dirty="0">
                <a:hlinkClick r:id="rId4"/>
              </a:rPr>
              <a:t>www.iandoli.com</a:t>
            </a:r>
            <a:endParaRPr lang="en-US" sz="2000" dirty="0"/>
          </a:p>
        </p:txBody>
      </p:sp>
      <p:sp>
        <p:nvSpPr>
          <p:cNvPr id="3" name="Title 2"/>
          <p:cNvSpPr>
            <a:spLocks noGrp="1"/>
          </p:cNvSpPr>
          <p:nvPr>
            <p:ph type="title"/>
          </p:nvPr>
        </p:nvSpPr>
        <p:spPr>
          <a:xfrm>
            <a:off x="2895600" y="165100"/>
            <a:ext cx="3086100" cy="1143000"/>
          </a:xfrm>
        </p:spPr>
        <p:txBody>
          <a:bodyPr>
            <a:normAutofit fontScale="90000"/>
          </a:bodyPr>
          <a:lstStyle/>
          <a:p>
            <a:pPr algn="ctr"/>
            <a:r>
              <a:rPr lang="en-US" sz="3600" dirty="0">
                <a:solidFill>
                  <a:schemeClr val="accent1"/>
                </a:solidFill>
              </a:rPr>
              <a:t>QUESTIONS?</a:t>
            </a:r>
          </a:p>
        </p:txBody>
      </p:sp>
      <p:pic>
        <p:nvPicPr>
          <p:cNvPr id="4" name="Picture 10" descr="C:\Users\Prasant\AppData\Local\Microsoft\Windows\Temporary Internet Files\Content.IE5\HPZTQGSQ\three_questions_small_business_health_insuarnce[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86100" y="1193800"/>
            <a:ext cx="2857500" cy="2428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2582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534400" cy="5105400"/>
          </a:xfrm>
        </p:spPr>
        <p:txBody>
          <a:bodyPr>
            <a:noAutofit/>
          </a:bodyPr>
          <a:lstStyle/>
          <a:p>
            <a:pPr eaLnBrk="1" hangingPunct="1">
              <a:defRPr/>
            </a:pPr>
            <a:r>
              <a:rPr lang="en-US" sz="1800" dirty="0">
                <a:latin typeface="+mj-lt"/>
              </a:rPr>
              <a:t>U.S. Department of State (DOS) issues </a:t>
            </a:r>
            <a:r>
              <a:rPr lang="en-US" sz="1800" u="sng" dirty="0">
                <a:latin typeface="+mj-lt"/>
              </a:rPr>
              <a:t>visas</a:t>
            </a:r>
            <a:r>
              <a:rPr lang="en-US" sz="1800" dirty="0">
                <a:latin typeface="+mj-lt"/>
              </a:rPr>
              <a:t>; U.S. Department of Homeland Security (DHS) controls actual </a:t>
            </a:r>
            <a:r>
              <a:rPr lang="en-US" sz="1800" b="1" dirty="0">
                <a:latin typeface="+mj-lt"/>
              </a:rPr>
              <a:t>admission &amp; stay </a:t>
            </a:r>
            <a:r>
              <a:rPr lang="en-US" sz="1800" dirty="0">
                <a:latin typeface="+mj-lt"/>
              </a:rPr>
              <a:t>in U.S.</a:t>
            </a:r>
          </a:p>
          <a:p>
            <a:pPr eaLnBrk="1" hangingPunct="1">
              <a:defRPr/>
            </a:pPr>
            <a:r>
              <a:rPr lang="en-US" sz="1800" dirty="0">
                <a:latin typeface="+mj-lt"/>
              </a:rPr>
              <a:t>May only be admitted to the U.S. in </a:t>
            </a:r>
            <a:r>
              <a:rPr lang="en-US" sz="1800" u="sng" dirty="0">
                <a:latin typeface="+mj-lt"/>
              </a:rPr>
              <a:t>one category at a time</a:t>
            </a:r>
          </a:p>
          <a:p>
            <a:pPr eaLnBrk="1" hangingPunct="1">
              <a:defRPr/>
            </a:pPr>
            <a:r>
              <a:rPr lang="en-US" sz="1800" b="1" dirty="0">
                <a:latin typeface="+mj-lt"/>
              </a:rPr>
              <a:t>Form I-94: </a:t>
            </a:r>
            <a:r>
              <a:rPr lang="en-US" sz="1800" dirty="0">
                <a:latin typeface="+mj-lt"/>
              </a:rPr>
              <a:t>created by Customs &amp; Border Protection (CBP) at admission noting admission date, category, and length of authorized stay</a:t>
            </a:r>
          </a:p>
          <a:p>
            <a:pPr lvl="1" eaLnBrk="1" hangingPunct="1">
              <a:defRPr/>
            </a:pPr>
            <a:r>
              <a:rPr lang="en-US" sz="1800" b="1" dirty="0">
                <a:solidFill>
                  <a:srgbClr val="FF0000"/>
                </a:solidFill>
                <a:latin typeface="+mj-lt"/>
              </a:rPr>
              <a:t>TIP: </a:t>
            </a:r>
            <a:r>
              <a:rPr lang="en-US" sz="1800" dirty="0">
                <a:solidFill>
                  <a:srgbClr val="FF0000"/>
                </a:solidFill>
                <a:latin typeface="+mj-lt"/>
              </a:rPr>
              <a:t>Print I-94 from CBP website after each entry to confirm spelling of name, proper immigration category, and expiration date</a:t>
            </a:r>
          </a:p>
          <a:p>
            <a:pPr lvl="1">
              <a:defRPr/>
            </a:pPr>
            <a:r>
              <a:rPr lang="en-US" sz="1800" dirty="0"/>
              <a:t>Approval of change or extension request (below) is noted with creation of an updated I-94</a:t>
            </a:r>
            <a:endParaRPr lang="en-US" sz="1800" dirty="0">
              <a:solidFill>
                <a:srgbClr val="FF0000"/>
              </a:solidFill>
              <a:latin typeface="+mj-lt"/>
            </a:endParaRPr>
          </a:p>
          <a:p>
            <a:pPr eaLnBrk="1" hangingPunct="1">
              <a:defRPr/>
            </a:pPr>
            <a:r>
              <a:rPr lang="en-US" sz="1800" b="1" dirty="0">
                <a:latin typeface="+mj-lt"/>
              </a:rPr>
              <a:t>Change of Status: </a:t>
            </a:r>
            <a:r>
              <a:rPr lang="en-US" sz="1800" dirty="0">
                <a:latin typeface="+mj-lt"/>
              </a:rPr>
              <a:t>may change categories within U.S. via U.S. Citizenship &amp; Immigration Services (USCIS) if in valid status at time of application—limitations apply</a:t>
            </a:r>
          </a:p>
          <a:p>
            <a:pPr eaLnBrk="1" hangingPunct="1">
              <a:defRPr/>
            </a:pPr>
            <a:r>
              <a:rPr lang="en-US" sz="1800" b="1" dirty="0">
                <a:latin typeface="+mj-lt"/>
              </a:rPr>
              <a:t>Extension of Status: </a:t>
            </a:r>
            <a:r>
              <a:rPr lang="en-US" sz="1800" dirty="0">
                <a:latin typeface="+mj-lt"/>
              </a:rPr>
              <a:t>may extend authorized stay within U.S. via USCIS if in valid status at time of application—limitations apply</a:t>
            </a:r>
          </a:p>
          <a:p>
            <a:pPr eaLnBrk="1" hangingPunct="1">
              <a:defRPr/>
            </a:pPr>
            <a:r>
              <a:rPr lang="en-US" sz="1800" b="1" dirty="0">
                <a:solidFill>
                  <a:srgbClr val="FF0000"/>
                </a:solidFill>
                <a:latin typeface="+mj-lt"/>
              </a:rPr>
              <a:t>NOTE: </a:t>
            </a:r>
            <a:r>
              <a:rPr lang="en-US" sz="1800" dirty="0">
                <a:solidFill>
                  <a:srgbClr val="FF0000"/>
                </a:solidFill>
                <a:latin typeface="+mj-lt"/>
              </a:rPr>
              <a:t>international travel after approval of change or extension may require new DOS-issued visa in order to re-enter the U.S.</a:t>
            </a:r>
          </a:p>
        </p:txBody>
      </p:sp>
      <p:sp>
        <p:nvSpPr>
          <p:cNvPr id="4" name="Footer Placeholder 2">
            <a:extLst>
              <a:ext uri="{FF2B5EF4-FFF2-40B4-BE49-F238E27FC236}">
                <a16:creationId xmlns:a16="http://schemas.microsoft.com/office/drawing/2014/main" id="{51118317-6AE0-4C16-A721-A8C7346C338F}"/>
              </a:ext>
            </a:extLst>
          </p:cNvPr>
          <p:cNvSpPr>
            <a:spLocks noGrp="1"/>
          </p:cNvSpPr>
          <p:nvPr>
            <p:ph type="ftr" sz="quarter" idx="11"/>
          </p:nvPr>
        </p:nvSpPr>
        <p:spPr/>
        <p:txBody>
          <a:bodyPr/>
          <a:lstStyle/>
          <a:p>
            <a:r>
              <a:rPr lang="en-US" dirty="0"/>
              <a:t>www.iandoli.com</a:t>
            </a:r>
          </a:p>
        </p:txBody>
      </p:sp>
      <p:sp>
        <p:nvSpPr>
          <p:cNvPr id="7170" name="Title 1"/>
          <p:cNvSpPr>
            <a:spLocks noGrp="1"/>
          </p:cNvSpPr>
          <p:nvPr>
            <p:ph type="title"/>
          </p:nvPr>
        </p:nvSpPr>
        <p:spPr/>
        <p:txBody>
          <a:bodyPr/>
          <a:lstStyle/>
          <a:p>
            <a:pPr eaLnBrk="1" hangingPunct="1"/>
            <a:r>
              <a:rPr lang="en-US" altLang="en-US" dirty="0"/>
              <a:t>NONIMMIGRANT BASICS</a:t>
            </a:r>
          </a:p>
        </p:txBody>
      </p:sp>
    </p:spTree>
    <p:extLst>
      <p:ext uri="{BB962C8B-B14F-4D97-AF65-F5344CB8AC3E}">
        <p14:creationId xmlns:p14="http://schemas.microsoft.com/office/powerpoint/2010/main" val="353382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a:extLst>
              <a:ext uri="{FF2B5EF4-FFF2-40B4-BE49-F238E27FC236}">
                <a16:creationId xmlns:a16="http://schemas.microsoft.com/office/drawing/2014/main" id="{5A54EAEF-71BB-4FA4-9A74-2B9B3F1BA8A1}"/>
              </a:ext>
            </a:extLst>
          </p:cNvPr>
          <p:cNvSpPr>
            <a:spLocks noGrp="1"/>
          </p:cNvSpPr>
          <p:nvPr>
            <p:ph type="ftr" sz="quarter" idx="11"/>
          </p:nvPr>
        </p:nvSpPr>
        <p:spPr/>
        <p:txBody>
          <a:bodyPr/>
          <a:lstStyle/>
          <a:p>
            <a:r>
              <a:rPr lang="en-US" dirty="0"/>
              <a:t>www.iandoli.com</a:t>
            </a:r>
          </a:p>
        </p:txBody>
      </p:sp>
      <p:sp>
        <p:nvSpPr>
          <p:cNvPr id="6147" name="Rectangle 2"/>
          <p:cNvSpPr>
            <a:spLocks noGrp="1" noChangeArrowheads="1"/>
          </p:cNvSpPr>
          <p:nvPr>
            <p:ph type="title"/>
          </p:nvPr>
        </p:nvSpPr>
        <p:spPr>
          <a:xfrm>
            <a:off x="152400" y="274638"/>
            <a:ext cx="8839200" cy="715962"/>
          </a:xfrm>
        </p:spPr>
        <p:txBody>
          <a:bodyPr>
            <a:normAutofit/>
          </a:bodyPr>
          <a:lstStyle/>
          <a:p>
            <a:pPr eaLnBrk="1" fontAlgn="auto" hangingPunct="1">
              <a:spcAft>
                <a:spcPts val="0"/>
              </a:spcAft>
              <a:defRPr/>
            </a:pPr>
            <a:r>
              <a:rPr lang="en-US" sz="2800" dirty="0"/>
              <a:t>COMMON NONIMMIGRANT WORK CATEGORIES</a:t>
            </a:r>
          </a:p>
        </p:txBody>
      </p:sp>
      <p:graphicFrame>
        <p:nvGraphicFramePr>
          <p:cNvPr id="2" name="Table 1"/>
          <p:cNvGraphicFramePr>
            <a:graphicFrameLocks noGrp="1"/>
          </p:cNvGraphicFramePr>
          <p:nvPr>
            <p:extLst>
              <p:ext uri="{D42A27DB-BD31-4B8C-83A1-F6EECF244321}">
                <p14:modId xmlns:p14="http://schemas.microsoft.com/office/powerpoint/2010/main" val="11971134"/>
              </p:ext>
            </p:extLst>
          </p:nvPr>
        </p:nvGraphicFramePr>
        <p:xfrm>
          <a:off x="431846" y="1019324"/>
          <a:ext cx="8331154" cy="4924276"/>
        </p:xfrm>
        <a:graphic>
          <a:graphicData uri="http://schemas.openxmlformats.org/drawingml/2006/table">
            <a:tbl>
              <a:tblPr firstRow="1" bandRow="1">
                <a:tableStyleId>{5C22544A-7EE6-4342-B048-85BDC9FD1C3A}</a:tableStyleId>
              </a:tblPr>
              <a:tblGrid>
                <a:gridCol w="919480">
                  <a:extLst>
                    <a:ext uri="{9D8B030D-6E8A-4147-A177-3AD203B41FA5}">
                      <a16:colId xmlns:a16="http://schemas.microsoft.com/office/drawing/2014/main" val="20000"/>
                    </a:ext>
                  </a:extLst>
                </a:gridCol>
                <a:gridCol w="2763473">
                  <a:extLst>
                    <a:ext uri="{9D8B030D-6E8A-4147-A177-3AD203B41FA5}">
                      <a16:colId xmlns:a16="http://schemas.microsoft.com/office/drawing/2014/main" val="20001"/>
                    </a:ext>
                  </a:extLst>
                </a:gridCol>
                <a:gridCol w="4648201">
                  <a:extLst>
                    <a:ext uri="{9D8B030D-6E8A-4147-A177-3AD203B41FA5}">
                      <a16:colId xmlns:a16="http://schemas.microsoft.com/office/drawing/2014/main" val="20002"/>
                    </a:ext>
                  </a:extLst>
                </a:gridCol>
              </a:tblGrid>
              <a:tr h="361503">
                <a:tc>
                  <a:txBody>
                    <a:bodyPr/>
                    <a:lstStyle/>
                    <a:p>
                      <a:r>
                        <a:rPr lang="en-US" dirty="0"/>
                        <a:t>Visa</a:t>
                      </a:r>
                    </a:p>
                  </a:txBody>
                  <a:tcPr/>
                </a:tc>
                <a:tc>
                  <a:txBody>
                    <a:bodyPr/>
                    <a:lstStyle/>
                    <a:p>
                      <a:r>
                        <a:rPr lang="en-US" dirty="0"/>
                        <a:t>Type</a:t>
                      </a:r>
                      <a:r>
                        <a:rPr lang="en-US" baseline="0" dirty="0"/>
                        <a:t> of work</a:t>
                      </a:r>
                      <a:endParaRPr lang="en-US" dirty="0"/>
                    </a:p>
                  </a:txBody>
                  <a:tcPr/>
                </a:tc>
                <a:tc>
                  <a:txBody>
                    <a:bodyPr/>
                    <a:lstStyle/>
                    <a:p>
                      <a:r>
                        <a:rPr lang="en-US" dirty="0"/>
                        <a:t>Limitations</a:t>
                      </a:r>
                    </a:p>
                  </a:txBody>
                  <a:tcPr/>
                </a:tc>
                <a:extLst>
                  <a:ext uri="{0D108BD9-81ED-4DB2-BD59-A6C34878D82A}">
                    <a16:rowId xmlns:a16="http://schemas.microsoft.com/office/drawing/2014/main" val="10000"/>
                  </a:ext>
                </a:extLst>
              </a:tr>
              <a:tr h="813381">
                <a:tc>
                  <a:txBody>
                    <a:bodyPr/>
                    <a:lstStyle/>
                    <a:p>
                      <a:r>
                        <a:rPr lang="en-US" sz="1600" dirty="0"/>
                        <a:t>H-1B</a:t>
                      </a:r>
                    </a:p>
                  </a:txBody>
                  <a:tcPr/>
                </a:tc>
                <a:tc>
                  <a:txBody>
                    <a:bodyPr/>
                    <a:lstStyle/>
                    <a:p>
                      <a:r>
                        <a:rPr lang="en-US" sz="1600" baseline="0" dirty="0"/>
                        <a:t>Specialty occupation</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All nationalities.  Cap-subject and cap-exempt.</a:t>
                      </a:r>
                      <a:r>
                        <a:rPr lang="en-US" sz="1600" baseline="0" dirty="0"/>
                        <a:t> </a:t>
                      </a:r>
                      <a:r>
                        <a:rPr lang="en-US" sz="1600" dirty="0"/>
                        <a:t>Cap subject quota:</a:t>
                      </a:r>
                      <a:r>
                        <a:rPr lang="en-US" sz="1600" baseline="0" dirty="0"/>
                        <a:t> </a:t>
                      </a:r>
                      <a:r>
                        <a:rPr lang="en-US" sz="1600" dirty="0"/>
                        <a:t>65,000 for bachelor’s</a:t>
                      </a:r>
                      <a:r>
                        <a:rPr lang="en-US" sz="1600" baseline="0" dirty="0"/>
                        <a:t>, add. </a:t>
                      </a:r>
                      <a:r>
                        <a:rPr lang="en-US" sz="1600" dirty="0"/>
                        <a:t>20,000 for </a:t>
                      </a:r>
                      <a:r>
                        <a:rPr lang="en-US" sz="1600" baseline="0" dirty="0"/>
                        <a:t>U.S. master’s</a:t>
                      </a:r>
                      <a:endParaRPr lang="en-US" sz="1600" dirty="0"/>
                    </a:p>
                  </a:txBody>
                  <a:tcPr/>
                </a:tc>
                <a:extLst>
                  <a:ext uri="{0D108BD9-81ED-4DB2-BD59-A6C34878D82A}">
                    <a16:rowId xmlns:a16="http://schemas.microsoft.com/office/drawing/2014/main" val="10001"/>
                  </a:ext>
                </a:extLst>
              </a:tr>
              <a:tr h="331378">
                <a:tc>
                  <a:txBody>
                    <a:bodyPr/>
                    <a:lstStyle/>
                    <a:p>
                      <a:r>
                        <a:rPr lang="en-US" sz="1600" dirty="0"/>
                        <a:t>H-1B1</a:t>
                      </a:r>
                    </a:p>
                  </a:txBody>
                  <a:tcPr/>
                </a:tc>
                <a:tc>
                  <a:txBody>
                    <a:bodyPr/>
                    <a:lstStyle/>
                    <a:p>
                      <a:r>
                        <a:rPr lang="en-US" sz="1600" baseline="0" dirty="0"/>
                        <a:t>Specialty occupation</a:t>
                      </a:r>
                      <a:endParaRPr lang="en-US" sz="1600" dirty="0"/>
                    </a:p>
                  </a:txBody>
                  <a:tcPr/>
                </a:tc>
                <a:tc>
                  <a:txBody>
                    <a:bodyPr/>
                    <a:lstStyle/>
                    <a:p>
                      <a:r>
                        <a:rPr lang="en-US" sz="1600" dirty="0"/>
                        <a:t>Chile (1,400)</a:t>
                      </a:r>
                      <a:r>
                        <a:rPr lang="en-US" sz="1600" baseline="0" dirty="0"/>
                        <a:t> &amp; Singapore (5,400)</a:t>
                      </a:r>
                    </a:p>
                  </a:txBody>
                  <a:tcPr/>
                </a:tc>
                <a:extLst>
                  <a:ext uri="{0D108BD9-81ED-4DB2-BD59-A6C34878D82A}">
                    <a16:rowId xmlns:a16="http://schemas.microsoft.com/office/drawing/2014/main" val="10002"/>
                  </a:ext>
                </a:extLst>
              </a:tr>
              <a:tr h="555195">
                <a:tc>
                  <a:txBody>
                    <a:bodyPr/>
                    <a:lstStyle/>
                    <a:p>
                      <a:r>
                        <a:rPr lang="en-US" sz="1600" dirty="0"/>
                        <a:t>TN</a:t>
                      </a:r>
                    </a:p>
                  </a:txBody>
                  <a:tcPr/>
                </a:tc>
                <a:tc>
                  <a:txBody>
                    <a:bodyPr/>
                    <a:lstStyle/>
                    <a:p>
                      <a:r>
                        <a:rPr lang="en-US" sz="1600" dirty="0"/>
                        <a:t>TN specific</a:t>
                      </a:r>
                      <a:r>
                        <a:rPr lang="en-US" sz="1600" baseline="0" dirty="0"/>
                        <a:t> professional occupations</a:t>
                      </a:r>
                      <a:endParaRPr lang="en-US" sz="1600" dirty="0"/>
                    </a:p>
                  </a:txBody>
                  <a:tcPr/>
                </a:tc>
                <a:tc>
                  <a:txBody>
                    <a:bodyPr/>
                    <a:lstStyle/>
                    <a:p>
                      <a:r>
                        <a:rPr lang="en-US" sz="1600" dirty="0"/>
                        <a:t>Canadians &amp; Mexicans.</a:t>
                      </a:r>
                      <a:r>
                        <a:rPr lang="en-US" sz="1600" baseline="0" dirty="0"/>
                        <a:t> No quota.</a:t>
                      </a:r>
                      <a:endParaRPr lang="en-US" sz="1600" dirty="0"/>
                    </a:p>
                  </a:txBody>
                  <a:tcPr/>
                </a:tc>
                <a:extLst>
                  <a:ext uri="{0D108BD9-81ED-4DB2-BD59-A6C34878D82A}">
                    <a16:rowId xmlns:a16="http://schemas.microsoft.com/office/drawing/2014/main" val="10003"/>
                  </a:ext>
                </a:extLst>
              </a:tr>
              <a:tr h="331378">
                <a:tc>
                  <a:txBody>
                    <a:bodyPr/>
                    <a:lstStyle/>
                    <a:p>
                      <a:r>
                        <a:rPr lang="en-US" sz="1600" dirty="0"/>
                        <a:t>E-3</a:t>
                      </a:r>
                    </a:p>
                  </a:txBody>
                  <a:tcPr/>
                </a:tc>
                <a:tc>
                  <a:txBody>
                    <a:bodyPr/>
                    <a:lstStyle/>
                    <a:p>
                      <a:r>
                        <a:rPr lang="en-US" sz="1600" baseline="0" dirty="0"/>
                        <a:t>Specialty occupation</a:t>
                      </a:r>
                      <a:endParaRPr lang="en-US" sz="1600" dirty="0"/>
                    </a:p>
                  </a:txBody>
                  <a:tcPr/>
                </a:tc>
                <a:tc>
                  <a:txBody>
                    <a:bodyPr/>
                    <a:lstStyle/>
                    <a:p>
                      <a:r>
                        <a:rPr lang="en-US" sz="1600" dirty="0"/>
                        <a:t>Australians.</a:t>
                      </a:r>
                      <a:r>
                        <a:rPr lang="en-US" sz="1600" baseline="0" dirty="0"/>
                        <a:t> 10,500</a:t>
                      </a:r>
                      <a:endParaRPr lang="en-US" sz="1600" dirty="0"/>
                    </a:p>
                  </a:txBody>
                  <a:tcPr/>
                </a:tc>
                <a:extLst>
                  <a:ext uri="{0D108BD9-81ED-4DB2-BD59-A6C34878D82A}">
                    <a16:rowId xmlns:a16="http://schemas.microsoft.com/office/drawing/2014/main" val="10004"/>
                  </a:ext>
                </a:extLst>
              </a:tr>
              <a:tr h="331378">
                <a:tc>
                  <a:txBody>
                    <a:bodyPr/>
                    <a:lstStyle/>
                    <a:p>
                      <a:r>
                        <a:rPr lang="en-US" sz="1600" dirty="0"/>
                        <a:t>O-1</a:t>
                      </a:r>
                    </a:p>
                  </a:txBody>
                  <a:tcPr/>
                </a:tc>
                <a:tc>
                  <a:txBody>
                    <a:bodyPr/>
                    <a:lstStyle/>
                    <a:p>
                      <a:r>
                        <a:rPr lang="en-US" sz="1600" dirty="0"/>
                        <a:t>Extraordinary ability</a:t>
                      </a:r>
                    </a:p>
                  </a:txBody>
                  <a:tcPr/>
                </a:tc>
                <a:tc>
                  <a:txBody>
                    <a:bodyPr/>
                    <a:lstStyle/>
                    <a:p>
                      <a:r>
                        <a:rPr lang="en-US" sz="1600" dirty="0"/>
                        <a:t>All nationalities.</a:t>
                      </a:r>
                      <a:r>
                        <a:rPr lang="en-US" sz="1600" baseline="0" dirty="0"/>
                        <a:t> No quota.</a:t>
                      </a:r>
                      <a:endParaRPr lang="en-US" sz="1600" dirty="0"/>
                    </a:p>
                  </a:txBody>
                  <a:tcPr/>
                </a:tc>
                <a:extLst>
                  <a:ext uri="{0D108BD9-81ED-4DB2-BD59-A6C34878D82A}">
                    <a16:rowId xmlns:a16="http://schemas.microsoft.com/office/drawing/2014/main" val="10005"/>
                  </a:ext>
                </a:extLst>
              </a:tr>
              <a:tr h="331378">
                <a:tc>
                  <a:txBody>
                    <a:bodyPr/>
                    <a:lstStyle/>
                    <a:p>
                      <a:r>
                        <a:rPr lang="en-US" sz="1600" dirty="0"/>
                        <a:t>E-1/E-2</a:t>
                      </a:r>
                    </a:p>
                  </a:txBody>
                  <a:tcPr/>
                </a:tc>
                <a:tc>
                  <a:txBody>
                    <a:bodyPr/>
                    <a:lstStyle/>
                    <a:p>
                      <a:r>
                        <a:rPr lang="en-US" sz="1600" dirty="0"/>
                        <a:t>Traders/Investors</a:t>
                      </a:r>
                    </a:p>
                  </a:txBody>
                  <a:tcPr/>
                </a:tc>
                <a:tc>
                  <a:txBody>
                    <a:bodyPr/>
                    <a:lstStyle/>
                    <a:p>
                      <a:r>
                        <a:rPr lang="en-US" sz="1600" dirty="0"/>
                        <a:t>Countries</a:t>
                      </a:r>
                      <a:r>
                        <a:rPr lang="en-US" sz="1600" baseline="0" dirty="0"/>
                        <a:t> w/specific U.S. treaties. No quota.</a:t>
                      </a:r>
                      <a:endParaRPr lang="en-US" sz="1600" dirty="0"/>
                    </a:p>
                  </a:txBody>
                  <a:tcPr/>
                </a:tc>
                <a:extLst>
                  <a:ext uri="{0D108BD9-81ED-4DB2-BD59-A6C34878D82A}">
                    <a16:rowId xmlns:a16="http://schemas.microsoft.com/office/drawing/2014/main" val="10006"/>
                  </a:ext>
                </a:extLst>
              </a:tr>
              <a:tr h="331378">
                <a:tc>
                  <a:txBody>
                    <a:bodyPr/>
                    <a:lstStyle/>
                    <a:p>
                      <a:r>
                        <a:rPr lang="en-US" sz="1600" dirty="0"/>
                        <a:t>L-1</a:t>
                      </a:r>
                    </a:p>
                  </a:txBody>
                  <a:tcPr/>
                </a:tc>
                <a:tc>
                  <a:txBody>
                    <a:bodyPr/>
                    <a:lstStyle/>
                    <a:p>
                      <a:r>
                        <a:rPr lang="en-US" sz="1600" dirty="0"/>
                        <a:t>Intracompany</a:t>
                      </a:r>
                      <a:r>
                        <a:rPr lang="en-US" sz="1600" baseline="0" dirty="0"/>
                        <a:t> transferee</a:t>
                      </a:r>
                      <a:endParaRPr lang="en-US" sz="1600" dirty="0"/>
                    </a:p>
                  </a:txBody>
                  <a:tcPr/>
                </a:tc>
                <a:tc>
                  <a:txBody>
                    <a:bodyPr/>
                    <a:lstStyle/>
                    <a:p>
                      <a:r>
                        <a:rPr lang="en-US" sz="1600" dirty="0"/>
                        <a:t>All nationalities.</a:t>
                      </a:r>
                      <a:r>
                        <a:rPr lang="en-US" sz="1600" baseline="0" dirty="0"/>
                        <a:t> No quota.</a:t>
                      </a:r>
                      <a:endParaRPr lang="en-US" sz="1600" dirty="0"/>
                    </a:p>
                  </a:txBody>
                  <a:tcPr/>
                </a:tc>
                <a:extLst>
                  <a:ext uri="{0D108BD9-81ED-4DB2-BD59-A6C34878D82A}">
                    <a16:rowId xmlns:a16="http://schemas.microsoft.com/office/drawing/2014/main" val="10007"/>
                  </a:ext>
                </a:extLst>
              </a:tr>
              <a:tr h="331378">
                <a:tc>
                  <a:txBody>
                    <a:bodyPr/>
                    <a:lstStyle/>
                    <a:p>
                      <a:r>
                        <a:rPr lang="en-US" sz="1600" dirty="0"/>
                        <a:t>J-1</a:t>
                      </a:r>
                    </a:p>
                  </a:txBody>
                  <a:tcPr/>
                </a:tc>
                <a:tc>
                  <a:txBody>
                    <a:bodyPr/>
                    <a:lstStyle/>
                    <a:p>
                      <a:r>
                        <a:rPr lang="en-US" sz="1600" dirty="0"/>
                        <a:t>Exchange</a:t>
                      </a:r>
                      <a:r>
                        <a:rPr lang="en-US" sz="1600" baseline="0" dirty="0"/>
                        <a:t> visitor</a:t>
                      </a:r>
                      <a:endParaRPr lang="en-US" sz="1600" dirty="0"/>
                    </a:p>
                  </a:txBody>
                  <a:tcPr/>
                </a:tc>
                <a:tc>
                  <a:txBody>
                    <a:bodyPr/>
                    <a:lstStyle/>
                    <a:p>
                      <a:r>
                        <a:rPr lang="en-US" sz="1600" dirty="0"/>
                        <a:t>All nationalities.</a:t>
                      </a:r>
                      <a:r>
                        <a:rPr lang="en-US" sz="1600" baseline="0" dirty="0"/>
                        <a:t> No quota.</a:t>
                      </a:r>
                      <a:endParaRPr lang="en-US" sz="1600" dirty="0"/>
                    </a:p>
                  </a:txBody>
                  <a:tcPr/>
                </a:tc>
                <a:extLst>
                  <a:ext uri="{0D108BD9-81ED-4DB2-BD59-A6C34878D82A}">
                    <a16:rowId xmlns:a16="http://schemas.microsoft.com/office/drawing/2014/main" val="10008"/>
                  </a:ext>
                </a:extLst>
              </a:tr>
              <a:tr h="572378">
                <a:tc>
                  <a:txBody>
                    <a:bodyPr/>
                    <a:lstStyle/>
                    <a:p>
                      <a:r>
                        <a:rPr lang="en-US" sz="1600" dirty="0"/>
                        <a:t>F-1</a:t>
                      </a:r>
                    </a:p>
                  </a:txBody>
                  <a:tcPr/>
                </a:tc>
                <a:tc>
                  <a:txBody>
                    <a:bodyPr/>
                    <a:lstStyle/>
                    <a:p>
                      <a:r>
                        <a:rPr lang="en-US" sz="1600" dirty="0"/>
                        <a:t>Higher degree &amp; new OPT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All nationalities.</a:t>
                      </a:r>
                      <a:r>
                        <a:rPr lang="en-US" sz="1600" baseline="0" dirty="0"/>
                        <a:t> No quota. </a:t>
                      </a:r>
                      <a:r>
                        <a:rPr lang="en-US" sz="1600" dirty="0"/>
                        <a:t>E-verify</a:t>
                      </a:r>
                      <a:r>
                        <a:rPr lang="en-US" sz="1600" baseline="0" dirty="0"/>
                        <a:t> NOT required</a:t>
                      </a:r>
                      <a:endParaRPr lang="en-US" sz="1600" dirty="0"/>
                    </a:p>
                  </a:txBody>
                  <a:tcPr/>
                </a:tc>
                <a:extLst>
                  <a:ext uri="{0D108BD9-81ED-4DB2-BD59-A6C34878D82A}">
                    <a16:rowId xmlns:a16="http://schemas.microsoft.com/office/drawing/2014/main" val="10009"/>
                  </a:ext>
                </a:extLst>
              </a:tr>
              <a:tr h="572378">
                <a:tc>
                  <a:txBody>
                    <a:bodyPr/>
                    <a:lstStyle/>
                    <a:p>
                      <a:r>
                        <a:rPr lang="en-US" sz="1600" dirty="0"/>
                        <a:t>F-1</a:t>
                      </a:r>
                    </a:p>
                  </a:txBody>
                  <a:tcPr/>
                </a:tc>
                <a:tc>
                  <a:txBody>
                    <a:bodyPr/>
                    <a:lstStyle/>
                    <a:p>
                      <a:r>
                        <a:rPr lang="en-US" sz="1600" dirty="0"/>
                        <a:t>STEM OPT</a:t>
                      </a:r>
                      <a:r>
                        <a:rPr lang="en-US" sz="1600" baseline="0" dirty="0"/>
                        <a:t> extensions</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All nationalities.</a:t>
                      </a:r>
                      <a:r>
                        <a:rPr lang="en-US" sz="1600" baseline="0" dirty="0"/>
                        <a:t> No quota. E-verify employers ONLY</a:t>
                      </a:r>
                      <a:endParaRPr lang="en-US" sz="1600" dirty="0"/>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660449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3"/>
          <p:cNvSpPr>
            <a:spLocks noGrp="1" noChangeArrowheads="1"/>
          </p:cNvSpPr>
          <p:nvPr>
            <p:ph idx="1"/>
          </p:nvPr>
        </p:nvSpPr>
        <p:spPr/>
        <p:txBody>
          <a:bodyPr>
            <a:normAutofit/>
          </a:bodyPr>
          <a:lstStyle/>
          <a:p>
            <a:pPr marL="274320" eaLnBrk="1" fontAlgn="auto" hangingPunct="1">
              <a:spcAft>
                <a:spcPts val="0"/>
              </a:spcAft>
              <a:defRPr/>
            </a:pPr>
            <a:r>
              <a:rPr lang="en-US" sz="3200" dirty="0"/>
              <a:t>BASIC CRITERIA</a:t>
            </a:r>
          </a:p>
          <a:p>
            <a:pPr marL="274320" eaLnBrk="1" fontAlgn="auto" hangingPunct="1">
              <a:spcAft>
                <a:spcPts val="0"/>
              </a:spcAft>
              <a:defRPr/>
            </a:pPr>
            <a:endParaRPr lang="en-US" sz="3200" dirty="0"/>
          </a:p>
          <a:p>
            <a:pPr marL="274320" eaLnBrk="1" fontAlgn="auto" hangingPunct="1">
              <a:spcAft>
                <a:spcPts val="0"/>
              </a:spcAft>
              <a:defRPr/>
            </a:pPr>
            <a:r>
              <a:rPr lang="en-US" sz="3200" dirty="0"/>
              <a:t>ANNUAL QUOTA &amp; TIMING</a:t>
            </a:r>
          </a:p>
          <a:p>
            <a:pPr marL="274320" eaLnBrk="1" fontAlgn="auto" hangingPunct="1">
              <a:spcAft>
                <a:spcPts val="0"/>
              </a:spcAft>
              <a:defRPr/>
            </a:pPr>
            <a:endParaRPr lang="en-US" sz="3200" dirty="0"/>
          </a:p>
          <a:p>
            <a:pPr marL="274320" eaLnBrk="1" fontAlgn="auto" hangingPunct="1">
              <a:spcAft>
                <a:spcPts val="0"/>
              </a:spcAft>
              <a:defRPr/>
            </a:pPr>
            <a:r>
              <a:rPr lang="en-US" sz="3200" dirty="0"/>
              <a:t>LIMITATIONS</a:t>
            </a:r>
          </a:p>
          <a:p>
            <a:pPr marL="274320" eaLnBrk="1" fontAlgn="auto" hangingPunct="1">
              <a:spcAft>
                <a:spcPts val="0"/>
              </a:spcAft>
              <a:defRPr/>
            </a:pPr>
            <a:endParaRPr lang="en-US" sz="3200" dirty="0"/>
          </a:p>
          <a:p>
            <a:pPr marL="274320" eaLnBrk="1" fontAlgn="auto" hangingPunct="1">
              <a:spcAft>
                <a:spcPts val="0"/>
              </a:spcAft>
              <a:defRPr/>
            </a:pPr>
            <a:r>
              <a:rPr lang="en-US" sz="3200" dirty="0"/>
              <a:t>ALTERNATIVES TO THE H-1B</a:t>
            </a:r>
          </a:p>
        </p:txBody>
      </p:sp>
      <p:sp>
        <p:nvSpPr>
          <p:cNvPr id="4" name="Footer Placeholder 2">
            <a:extLst>
              <a:ext uri="{FF2B5EF4-FFF2-40B4-BE49-F238E27FC236}">
                <a16:creationId xmlns:a16="http://schemas.microsoft.com/office/drawing/2014/main" id="{24D51998-04BC-4208-8B79-54BC7FA2B5D0}"/>
              </a:ext>
            </a:extLst>
          </p:cNvPr>
          <p:cNvSpPr>
            <a:spLocks noGrp="1"/>
          </p:cNvSpPr>
          <p:nvPr>
            <p:ph type="ftr" sz="quarter" idx="11"/>
          </p:nvPr>
        </p:nvSpPr>
        <p:spPr/>
        <p:txBody>
          <a:bodyPr/>
          <a:lstStyle/>
          <a:p>
            <a:r>
              <a:rPr lang="en-US" dirty="0"/>
              <a:t>www.iandoli.com</a:t>
            </a:r>
          </a:p>
        </p:txBody>
      </p:sp>
      <p:sp>
        <p:nvSpPr>
          <p:cNvPr id="8195" name="Rectangle 2"/>
          <p:cNvSpPr>
            <a:spLocks noGrp="1" noChangeArrowheads="1"/>
          </p:cNvSpPr>
          <p:nvPr>
            <p:ph type="title"/>
          </p:nvPr>
        </p:nvSpPr>
        <p:spPr>
          <a:xfrm>
            <a:off x="457200" y="274638"/>
            <a:ext cx="8534400" cy="1143000"/>
          </a:xfrm>
        </p:spPr>
        <p:txBody>
          <a:bodyPr>
            <a:normAutofit fontScale="90000"/>
          </a:bodyPr>
          <a:lstStyle/>
          <a:p>
            <a:pPr eaLnBrk="1" fontAlgn="auto" hangingPunct="1">
              <a:spcAft>
                <a:spcPts val="0"/>
              </a:spcAft>
              <a:defRPr/>
            </a:pPr>
            <a:r>
              <a:rPr lang="en-US" dirty="0"/>
              <a:t>OVERVIEW: H-1B NONIMMIGRANTS</a:t>
            </a:r>
          </a:p>
        </p:txBody>
      </p:sp>
    </p:spTree>
    <p:extLst>
      <p:ext uri="{BB962C8B-B14F-4D97-AF65-F5344CB8AC3E}">
        <p14:creationId xmlns:p14="http://schemas.microsoft.com/office/powerpoint/2010/main" val="25174976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3"/>
          <p:cNvSpPr>
            <a:spLocks noGrp="1" noChangeArrowheads="1"/>
          </p:cNvSpPr>
          <p:nvPr>
            <p:ph idx="1"/>
          </p:nvPr>
        </p:nvSpPr>
        <p:spPr>
          <a:xfrm>
            <a:off x="304800" y="1256211"/>
            <a:ext cx="8534400" cy="5601789"/>
          </a:xfrm>
        </p:spPr>
        <p:txBody>
          <a:bodyPr>
            <a:noAutofit/>
          </a:bodyPr>
          <a:lstStyle/>
          <a:p>
            <a:pPr eaLnBrk="1" hangingPunct="1"/>
            <a:r>
              <a:rPr lang="en-US" sz="2300" dirty="0">
                <a:latin typeface="+mj-lt"/>
              </a:rPr>
              <a:t>Sponsorship by U.S. Employer</a:t>
            </a:r>
          </a:p>
          <a:p>
            <a:pPr eaLnBrk="1" hangingPunct="1"/>
            <a:r>
              <a:rPr lang="en-US" sz="2300" dirty="0">
                <a:latin typeface="+mj-lt"/>
              </a:rPr>
              <a:t>“Specialty Occupation” = Requires at least a Bachelor’s degree in a specific field related to job duties</a:t>
            </a:r>
          </a:p>
          <a:p>
            <a:pPr eaLnBrk="1" hangingPunct="1"/>
            <a:r>
              <a:rPr lang="en-US" sz="2300" dirty="0">
                <a:latin typeface="+mj-lt"/>
              </a:rPr>
              <a:t>Required Wage </a:t>
            </a:r>
          </a:p>
          <a:p>
            <a:pPr lvl="1"/>
            <a:r>
              <a:rPr lang="en-US" dirty="0">
                <a:latin typeface="+mj-lt"/>
              </a:rPr>
              <a:t>Employer must provide public notice of intent to hire H-1B worker and rate of pay</a:t>
            </a:r>
          </a:p>
          <a:p>
            <a:pPr eaLnBrk="1" hangingPunct="1"/>
            <a:r>
              <a:rPr lang="en-US" sz="2300" dirty="0">
                <a:latin typeface="+mj-lt"/>
              </a:rPr>
              <a:t>Ability to Pay</a:t>
            </a:r>
          </a:p>
          <a:p>
            <a:pPr lvl="1"/>
            <a:r>
              <a:rPr lang="en-US" dirty="0">
                <a:latin typeface="+mj-lt"/>
              </a:rPr>
              <a:t>Employer must show ability to pay the prevailing wage</a:t>
            </a:r>
          </a:p>
          <a:p>
            <a:pPr lvl="1"/>
            <a:r>
              <a:rPr lang="en-US" dirty="0">
                <a:solidFill>
                  <a:srgbClr val="000000"/>
                </a:solidFill>
                <a:latin typeface="+mj-lt"/>
              </a:rPr>
              <a:t>Wages vary dramatically based on occupation and worksite location </a:t>
            </a:r>
          </a:p>
          <a:p>
            <a:pPr lvl="1"/>
            <a:r>
              <a:rPr lang="en-US" dirty="0">
                <a:latin typeface="+mj-lt"/>
              </a:rPr>
              <a:t>Candidate must possess required degree or equivalent </a:t>
            </a:r>
            <a:r>
              <a:rPr lang="en-US" i="1" u="sng" dirty="0">
                <a:latin typeface="+mj-lt"/>
              </a:rPr>
              <a:t>at time of filing</a:t>
            </a:r>
          </a:p>
          <a:p>
            <a:pPr eaLnBrk="1" hangingPunct="1"/>
            <a:r>
              <a:rPr lang="en-US" sz="2300" dirty="0">
                <a:latin typeface="+mj-lt"/>
              </a:rPr>
              <a:t>Licensed occupations usually require the license in hand for filing</a:t>
            </a:r>
          </a:p>
        </p:txBody>
      </p:sp>
      <p:sp>
        <p:nvSpPr>
          <p:cNvPr id="10243" name="Rectangle 2"/>
          <p:cNvSpPr>
            <a:spLocks noGrp="1" noChangeArrowheads="1"/>
          </p:cNvSpPr>
          <p:nvPr>
            <p:ph type="title"/>
          </p:nvPr>
        </p:nvSpPr>
        <p:spPr>
          <a:xfrm>
            <a:off x="304800" y="325030"/>
            <a:ext cx="8229600" cy="894170"/>
          </a:xfrm>
        </p:spPr>
        <p:txBody>
          <a:bodyPr>
            <a:normAutofit/>
          </a:bodyPr>
          <a:lstStyle/>
          <a:p>
            <a:pPr algn="ctr" eaLnBrk="1" hangingPunct="1"/>
            <a:r>
              <a:rPr lang="en-US" sz="3600" b="1" dirty="0"/>
              <a:t>BASIC H-1B CRITERIA</a:t>
            </a:r>
          </a:p>
        </p:txBody>
      </p:sp>
    </p:spTree>
    <p:extLst>
      <p:ext uri="{BB962C8B-B14F-4D97-AF65-F5344CB8AC3E}">
        <p14:creationId xmlns:p14="http://schemas.microsoft.com/office/powerpoint/2010/main" val="76501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3"/>
          <p:cNvSpPr>
            <a:spLocks noGrp="1" noChangeArrowheads="1"/>
          </p:cNvSpPr>
          <p:nvPr>
            <p:ph idx="1"/>
          </p:nvPr>
        </p:nvSpPr>
        <p:spPr>
          <a:xfrm>
            <a:off x="457200" y="1143000"/>
            <a:ext cx="8458200" cy="4952999"/>
          </a:xfrm>
        </p:spPr>
        <p:txBody>
          <a:bodyPr>
            <a:normAutofit/>
          </a:bodyPr>
          <a:lstStyle/>
          <a:p>
            <a:pPr eaLnBrk="1" hangingPunct="1">
              <a:lnSpc>
                <a:spcPct val="90000"/>
              </a:lnSpc>
            </a:pPr>
            <a:r>
              <a:rPr lang="en-US" sz="2400" dirty="0"/>
              <a:t>Preferred way to transition to a green card due to “Dual Intent”</a:t>
            </a:r>
          </a:p>
          <a:p>
            <a:pPr>
              <a:lnSpc>
                <a:spcPct val="90000"/>
              </a:lnSpc>
            </a:pPr>
            <a:r>
              <a:rPr lang="en-US" sz="2400" dirty="0"/>
              <a:t>Permits up to 6 years of work status </a:t>
            </a:r>
          </a:p>
          <a:p>
            <a:pPr>
              <a:lnSpc>
                <a:spcPct val="90000"/>
              </a:lnSpc>
            </a:pPr>
            <a:r>
              <a:rPr lang="en-US" sz="2400" dirty="0"/>
              <a:t>Full-time or part-time H-1B is allowed</a:t>
            </a:r>
          </a:p>
          <a:p>
            <a:pPr lvl="1">
              <a:lnSpc>
                <a:spcPct val="90000"/>
              </a:lnSpc>
            </a:pPr>
            <a:r>
              <a:rPr lang="en-US" sz="2400" dirty="0"/>
              <a:t>NOT allowed for permanent residence sponsorship as it must be full-time</a:t>
            </a:r>
          </a:p>
          <a:p>
            <a:pPr>
              <a:lnSpc>
                <a:spcPct val="90000"/>
              </a:lnSpc>
            </a:pPr>
            <a:r>
              <a:rPr lang="en-US" sz="2400" dirty="0"/>
              <a:t>Concurrent employment permitted </a:t>
            </a:r>
            <a:r>
              <a:rPr lang="en-US" sz="2400" i="1" u="sng" dirty="0"/>
              <a:t>with separate petition by each employer</a:t>
            </a:r>
            <a:endParaRPr lang="en-US" sz="2400" dirty="0"/>
          </a:p>
          <a:p>
            <a:pPr>
              <a:lnSpc>
                <a:spcPct val="90000"/>
              </a:lnSpc>
            </a:pPr>
            <a:r>
              <a:rPr lang="en-US" sz="2400" dirty="0"/>
              <a:t>Part-time study allowed</a:t>
            </a:r>
          </a:p>
          <a:p>
            <a:pPr eaLnBrk="1" hangingPunct="1">
              <a:lnSpc>
                <a:spcPct val="90000"/>
              </a:lnSpc>
            </a:pPr>
            <a:r>
              <a:rPr lang="en-US" sz="2400" dirty="0"/>
              <a:t>Non-competitive: Do not have to be the best or only candidate. </a:t>
            </a:r>
          </a:p>
          <a:p>
            <a:pPr lvl="1">
              <a:lnSpc>
                <a:spcPct val="90000"/>
              </a:lnSpc>
            </a:pPr>
            <a:r>
              <a:rPr lang="en-US" sz="2400" dirty="0"/>
              <a:t>Labor Certification /PERM (market test) NOT required</a:t>
            </a:r>
          </a:p>
          <a:p>
            <a:pPr eaLnBrk="1" hangingPunct="1">
              <a:lnSpc>
                <a:spcPct val="90000"/>
              </a:lnSpc>
            </a:pPr>
            <a:r>
              <a:rPr lang="en-US" sz="2400" dirty="0"/>
              <a:t>Dependents eligible for H-4 status</a:t>
            </a:r>
          </a:p>
          <a:p>
            <a:pPr>
              <a:lnSpc>
                <a:spcPct val="90000"/>
              </a:lnSpc>
            </a:pPr>
            <a:r>
              <a:rPr lang="en-US" sz="2400" dirty="0"/>
              <a:t>60 day grace period after loss of job in some cases</a:t>
            </a:r>
          </a:p>
          <a:p>
            <a:pPr eaLnBrk="1" hangingPunct="1">
              <a:lnSpc>
                <a:spcPct val="90000"/>
              </a:lnSpc>
            </a:pPr>
            <a:endParaRPr lang="en-US" sz="2600" dirty="0"/>
          </a:p>
          <a:p>
            <a:pPr eaLnBrk="1" hangingPunct="1">
              <a:lnSpc>
                <a:spcPct val="90000"/>
              </a:lnSpc>
            </a:pPr>
            <a:endParaRPr lang="en-US" sz="2600" dirty="0"/>
          </a:p>
          <a:p>
            <a:pPr eaLnBrk="1" hangingPunct="1">
              <a:lnSpc>
                <a:spcPct val="90000"/>
              </a:lnSpc>
            </a:pPr>
            <a:endParaRPr lang="en-US" sz="2600" dirty="0"/>
          </a:p>
        </p:txBody>
      </p:sp>
      <p:sp>
        <p:nvSpPr>
          <p:cNvPr id="8195" name="Rectangle 2"/>
          <p:cNvSpPr>
            <a:spLocks noGrp="1" noChangeArrowheads="1"/>
          </p:cNvSpPr>
          <p:nvPr>
            <p:ph type="title"/>
          </p:nvPr>
        </p:nvSpPr>
        <p:spPr>
          <a:xfrm>
            <a:off x="457200" y="274638"/>
            <a:ext cx="8229600" cy="715962"/>
          </a:xfrm>
        </p:spPr>
        <p:txBody>
          <a:bodyPr>
            <a:normAutofit/>
          </a:bodyPr>
          <a:lstStyle/>
          <a:p>
            <a:pPr algn="ctr" eaLnBrk="1" hangingPunct="1"/>
            <a:r>
              <a:rPr lang="en-US" sz="3600" b="1" dirty="0"/>
              <a:t>H-1B VISA BENEFITS</a:t>
            </a:r>
          </a:p>
        </p:txBody>
      </p:sp>
    </p:spTree>
    <p:extLst>
      <p:ext uri="{BB962C8B-B14F-4D97-AF65-F5344CB8AC3E}">
        <p14:creationId xmlns:p14="http://schemas.microsoft.com/office/powerpoint/2010/main" val="7272228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6">
      <a:dk1>
        <a:sysClr val="windowText" lastClr="000000"/>
      </a:dk1>
      <a:lt1>
        <a:sysClr val="window" lastClr="FFFFFF"/>
      </a:lt1>
      <a:dk2>
        <a:srgbClr val="242852"/>
      </a:dk2>
      <a:lt2>
        <a:srgbClr val="ACCBF9"/>
      </a:lt2>
      <a:accent1>
        <a:srgbClr val="374C81"/>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aramond">
      <a:maj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1964</TotalTime>
  <Words>4240</Words>
  <Application>Microsoft Office PowerPoint</Application>
  <PresentationFormat>On-screen Show (4:3)</PresentationFormat>
  <Paragraphs>550</Paragraphs>
  <Slides>43</Slides>
  <Notes>32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43</vt:i4>
      </vt:variant>
    </vt:vector>
  </HeadingPairs>
  <TitlesOfParts>
    <vt:vector size="52" baseType="lpstr">
      <vt:lpstr>Arial</vt:lpstr>
      <vt:lpstr>Book Antiqua</vt:lpstr>
      <vt:lpstr>Calibri</vt:lpstr>
      <vt:lpstr>Garamond</vt:lpstr>
      <vt:lpstr>Verdana</vt:lpstr>
      <vt:lpstr>Wingdings</vt:lpstr>
      <vt:lpstr>Wingdings 2</vt:lpstr>
      <vt:lpstr>Wingdings 3</vt:lpstr>
      <vt:lpstr>Concourse</vt:lpstr>
      <vt:lpstr>      Work Visas &amp; Permanent Residence Options (TRANSITION TO BIDEN ADMINISTRATION)  Worcester Polytechnic Institute February 2021  Presenters:  Richard L. Iandoli, Esq.  Prasant D. Desai, Esq. Alison Howard-Yilmaz, Esq.     </vt:lpstr>
      <vt:lpstr>DISCLAIMER</vt:lpstr>
      <vt:lpstr>AGENDA</vt:lpstr>
      <vt:lpstr>OVERVIEW: IMMIGRATION CATEGORIES</vt:lpstr>
      <vt:lpstr>NONIMMIGRANT BASICS</vt:lpstr>
      <vt:lpstr>COMMON NONIMMIGRANT WORK CATEGORIES</vt:lpstr>
      <vt:lpstr>OVERVIEW: H-1B NONIMMIGRANTS</vt:lpstr>
      <vt:lpstr>BASIC H-1B CRITERIA</vt:lpstr>
      <vt:lpstr>H-1B VISA BENEFITS</vt:lpstr>
      <vt:lpstr>H-1B LIMITATIONS</vt:lpstr>
      <vt:lpstr>H-1B Entrepreneurial Issues</vt:lpstr>
      <vt:lpstr>ANNUAL H-1B QUOTA &amp; TIMING</vt:lpstr>
      <vt:lpstr>ANNUAL H-1B STATS</vt:lpstr>
      <vt:lpstr>H-1B CAP EXEMPTIONS not subject to annual quota</vt:lpstr>
      <vt:lpstr>CAP-EXEMPT H-1B “AT” EXEMPTION</vt:lpstr>
      <vt:lpstr>CAP-EXEMPT H-1B “AT” EXEMPTION</vt:lpstr>
      <vt:lpstr>ADVANCED REGISTRATION IN 2021</vt:lpstr>
      <vt:lpstr>FORMER TRUMP ADMINISTRATION’S TWO RULES  THAT MAY IMPACT H-1B LOTTERY</vt:lpstr>
      <vt:lpstr>2. Wage Protection Rule </vt:lpstr>
      <vt:lpstr>Free Trade Agreement Professionals</vt:lpstr>
      <vt:lpstr>Other FREE TRADE agreement Professionals</vt:lpstr>
      <vt:lpstr>E-1 TRADERS &amp; E-2 INVESTORS</vt:lpstr>
      <vt:lpstr>L-1 INTRA-COMPANY TRANSFEREES</vt:lpstr>
      <vt:lpstr>O-1: EXTRAORDINARY ABILITY</vt:lpstr>
      <vt:lpstr>O-1A (Sciences, Education, Business or Athletics)</vt:lpstr>
      <vt:lpstr> PATHWAYS TO Lawful Permanent Residence</vt:lpstr>
      <vt:lpstr>EMPLOYMENT-BASED GREEN CARD CATEGORIES</vt:lpstr>
      <vt:lpstr>CATEGORY &amp; COUNTRY QUOTA BACKLOGS</vt:lpstr>
      <vt:lpstr> Visa Bulletin February 2021 Chart A – Final Action Dates https://travel.state.gov/content/travel/en/legal/visa-law0/visa-bulletin.html</vt:lpstr>
      <vt:lpstr>EMPLOYMENT BASED APPLICATIONS  WITHOUT LABOR CERTIFICATION</vt:lpstr>
      <vt:lpstr>EB-1(A): PERSONS OF EXTRAORDINARY ABILITY</vt:lpstr>
      <vt:lpstr>PowerPoint Presentation</vt:lpstr>
      <vt:lpstr>EB-1(B): OUTSTANDING PROFESSORS &amp; RESEARCHERS</vt:lpstr>
      <vt:lpstr>EB-1(B) ELIGIBILITY CRITERIA</vt:lpstr>
      <vt:lpstr>EB-2: NATIONAL INTEREST WAIVER</vt:lpstr>
      <vt:lpstr>FAMILY-BASED IMMIGRANT CATEGORIES</vt:lpstr>
      <vt:lpstr>The Biden Administration</vt:lpstr>
      <vt:lpstr>Biden’s First 100 Days</vt:lpstr>
      <vt:lpstr>Presidential Actions Presidential Proclamations and Executive Orders  </vt:lpstr>
      <vt:lpstr>LITIGATION TO OVERTURN RULES</vt:lpstr>
      <vt:lpstr>OTHER ISSUES DURING TRANSITION</vt:lpstr>
      <vt:lpstr>STAY INFORMED ON LATEST DEVELOPMENTS…</vt:lpstr>
      <vt:lpstr>QUESTIONS?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 Eligibility Verification—Proper Completion and Retention of the Form I-9</dc:title>
  <dc:creator>Prasant Desai</dc:creator>
  <cp:lastModifiedBy>Callahan-Panday, Colleen</cp:lastModifiedBy>
  <cp:revision>209</cp:revision>
  <cp:lastPrinted>2017-11-30T15:51:23Z</cp:lastPrinted>
  <dcterms:created xsi:type="dcterms:W3CDTF">2012-11-29T16:01:34Z</dcterms:created>
  <dcterms:modified xsi:type="dcterms:W3CDTF">2021-02-15T22:38:51Z</dcterms:modified>
</cp:coreProperties>
</file>