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57"/>
  </p:notesMasterIdLst>
  <p:handoutMasterIdLst>
    <p:handoutMasterId r:id="rId58"/>
  </p:handoutMasterIdLst>
  <p:sldIdLst>
    <p:sldId id="394" r:id="rId5"/>
    <p:sldId id="431" r:id="rId6"/>
    <p:sldId id="446" r:id="rId7"/>
    <p:sldId id="401" r:id="rId8"/>
    <p:sldId id="310" r:id="rId9"/>
    <p:sldId id="436" r:id="rId10"/>
    <p:sldId id="393" r:id="rId11"/>
    <p:sldId id="385" r:id="rId12"/>
    <p:sldId id="447" r:id="rId13"/>
    <p:sldId id="400" r:id="rId14"/>
    <p:sldId id="437" r:id="rId15"/>
    <p:sldId id="397" r:id="rId16"/>
    <p:sldId id="438" r:id="rId17"/>
    <p:sldId id="439" r:id="rId18"/>
    <p:sldId id="441" r:id="rId19"/>
    <p:sldId id="429" r:id="rId20"/>
    <p:sldId id="440" r:id="rId21"/>
    <p:sldId id="443" r:id="rId22"/>
    <p:sldId id="442" r:id="rId23"/>
    <p:sldId id="444" r:id="rId24"/>
    <p:sldId id="412" r:id="rId25"/>
    <p:sldId id="448" r:id="rId26"/>
    <p:sldId id="428" r:id="rId27"/>
    <p:sldId id="384" r:id="rId28"/>
    <p:sldId id="433" r:id="rId29"/>
    <p:sldId id="379" r:id="rId30"/>
    <p:sldId id="363" r:id="rId31"/>
    <p:sldId id="421" r:id="rId32"/>
    <p:sldId id="445" r:id="rId33"/>
    <p:sldId id="422" r:id="rId34"/>
    <p:sldId id="423" r:id="rId35"/>
    <p:sldId id="449" r:id="rId36"/>
    <p:sldId id="403" r:id="rId37"/>
    <p:sldId id="426" r:id="rId38"/>
    <p:sldId id="425" r:id="rId39"/>
    <p:sldId id="450" r:id="rId40"/>
    <p:sldId id="418" r:id="rId41"/>
    <p:sldId id="386" r:id="rId42"/>
    <p:sldId id="321" r:id="rId43"/>
    <p:sldId id="320" r:id="rId44"/>
    <p:sldId id="427" r:id="rId45"/>
    <p:sldId id="451" r:id="rId46"/>
    <p:sldId id="452" r:id="rId47"/>
    <p:sldId id="332" r:id="rId48"/>
    <p:sldId id="383" r:id="rId49"/>
    <p:sldId id="333" r:id="rId50"/>
    <p:sldId id="351" r:id="rId51"/>
    <p:sldId id="337" r:id="rId52"/>
    <p:sldId id="352" r:id="rId53"/>
    <p:sldId id="344" r:id="rId54"/>
    <p:sldId id="330" r:id="rId55"/>
    <p:sldId id="306" r:id="rId56"/>
  </p:sldIdLst>
  <p:sldSz cx="9144000" cy="6858000" type="screen4x3"/>
  <p:notesSz cx="7315200" cy="96012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960">
          <p15:clr>
            <a:srgbClr val="A4A3A4"/>
          </p15:clr>
        </p15:guide>
        <p15:guide id="3" orient="horz" pos="3888">
          <p15:clr>
            <a:srgbClr val="A4A3A4"/>
          </p15:clr>
        </p15:guide>
        <p15:guide id="4" pos="288">
          <p15:clr>
            <a:srgbClr val="A4A3A4"/>
          </p15:clr>
        </p15:guide>
        <p15:guide id="5" pos="547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iacono, Eleanor T" initials="LT" lastIdx="1" clrIdx="0"/>
  <p:cmAuthor id="2" name="Gennert, Michael A" initials="GMA" lastIdx="2" clrIdx="1"/>
  <p:cmAuthor id="3" name="Gennert, Michael A." initials="GMA"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A7B"/>
    <a:srgbClr val="F79646"/>
    <a:srgbClr val="008000"/>
    <a:srgbClr val="1700FF"/>
    <a:srgbClr val="46A0DC"/>
    <a:srgbClr val="6D6D6D"/>
    <a:srgbClr val="AB192D"/>
    <a:srgbClr val="D9CD95"/>
    <a:srgbClr val="AC2B37"/>
    <a:srgbClr val="B7A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93539" autoAdjust="0"/>
  </p:normalViewPr>
  <p:slideViewPr>
    <p:cSldViewPr showGuides="1">
      <p:cViewPr varScale="1">
        <p:scale>
          <a:sx n="115" d="100"/>
          <a:sy n="115" d="100"/>
        </p:scale>
        <p:origin x="1456" y="208"/>
      </p:cViewPr>
      <p:guideLst>
        <p:guide orient="horz" pos="720"/>
        <p:guide orient="horz" pos="960"/>
        <p:guide orient="horz" pos="3888"/>
        <p:guide pos="288"/>
        <p:guide pos="5472"/>
      </p:guideLst>
    </p:cSldViewPr>
  </p:slideViewPr>
  <p:notesTextViewPr>
    <p:cViewPr>
      <p:scale>
        <a:sx n="1" d="1"/>
        <a:sy n="1" d="1"/>
      </p:scale>
      <p:origin x="0" y="0"/>
    </p:cViewPr>
  </p:notesTextViewPr>
  <p:sorterViewPr>
    <p:cViewPr>
      <p:scale>
        <a:sx n="1" d="1"/>
        <a:sy n="1" d="1"/>
      </p:scale>
      <p:origin x="0" y="-10296"/>
    </p:cViewPr>
  </p:sorterViewPr>
  <p:notesViewPr>
    <p:cSldViewPr showGuides="1">
      <p:cViewPr varScale="1">
        <p:scale>
          <a:sx n="85" d="100"/>
          <a:sy n="85" d="100"/>
        </p:scale>
        <p:origin x="-383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dirty="0"/>
          </a:p>
        </p:txBody>
      </p:sp>
      <p:sp>
        <p:nvSpPr>
          <p:cNvPr id="3" name="Date Placeholder 2"/>
          <p:cNvSpPr>
            <a:spLocks noGrp="1"/>
          </p:cNvSpPr>
          <p:nvPr>
            <p:ph type="dt" sz="quarter" idx="1"/>
          </p:nvPr>
        </p:nvSpPr>
        <p:spPr>
          <a:xfrm>
            <a:off x="4143587" y="1"/>
            <a:ext cx="3169920" cy="480060"/>
          </a:xfrm>
          <a:prstGeom prst="rect">
            <a:avLst/>
          </a:prstGeom>
        </p:spPr>
        <p:txBody>
          <a:bodyPr vert="horz" lIns="96658" tIns="48329" rIns="96658" bIns="48329" rtlCol="0"/>
          <a:lstStyle>
            <a:lvl1pPr algn="r">
              <a:defRPr sz="1200"/>
            </a:lvl1pPr>
          </a:lstStyle>
          <a:p>
            <a:fld id="{550449CD-19C8-44C0-A36B-1667EDB1312B}" type="datetimeFigureOut">
              <a:rPr lang="en-US" smtClean="0"/>
              <a:t>4/2/21</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8" tIns="48329" rIns="96658" bIns="48329" rtlCol="0" anchor="b"/>
          <a:lstStyle>
            <a:lvl1pPr algn="r">
              <a:defRPr sz="1200"/>
            </a:lvl1pPr>
          </a:lstStyle>
          <a:p>
            <a:fld id="{B5C7A2D6-6A74-4789-8A27-67CDFFE8E463}" type="slidenum">
              <a:rPr lang="en-US" smtClean="0"/>
              <a:t>‹#›</a:t>
            </a:fld>
            <a:endParaRPr lang="en-US" dirty="0"/>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914C511E-AA3B-43E3-B946-406AB5E4C4BB}" type="datetimeFigureOut">
              <a:rPr lang="en-US" smtClean="0"/>
              <a:pPr/>
              <a:t>4/2/21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78E4A049-8685-4352-9DC2-828F08FD542B}" type="slidenum">
              <a:rPr lang="en-US" smtClean="0"/>
              <a:pPr/>
              <a:t>‹#›</a:t>
            </a:fld>
            <a:endParaRPr lang="en-US" dirty="0"/>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a:t>
            </a:fld>
            <a:endParaRPr lang="en-US" dirty="0"/>
          </a:p>
        </p:txBody>
      </p:sp>
    </p:spTree>
    <p:extLst>
      <p:ext uri="{BB962C8B-B14F-4D97-AF65-F5344CB8AC3E}">
        <p14:creationId xmlns:p14="http://schemas.microsoft.com/office/powerpoint/2010/main" val="71739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14</a:t>
            </a:fld>
            <a:endParaRPr lang="en-US" dirty="0"/>
          </a:p>
        </p:txBody>
      </p:sp>
    </p:spTree>
    <p:extLst>
      <p:ext uri="{BB962C8B-B14F-4D97-AF65-F5344CB8AC3E}">
        <p14:creationId xmlns:p14="http://schemas.microsoft.com/office/powerpoint/2010/main" val="45286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15</a:t>
            </a:fld>
            <a:endParaRPr lang="en-US" dirty="0"/>
          </a:p>
        </p:txBody>
      </p:sp>
    </p:spTree>
    <p:extLst>
      <p:ext uri="{BB962C8B-B14F-4D97-AF65-F5344CB8AC3E}">
        <p14:creationId xmlns:p14="http://schemas.microsoft.com/office/powerpoint/2010/main" val="212146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16</a:t>
            </a:fld>
            <a:endParaRPr lang="en-US" dirty="0"/>
          </a:p>
        </p:txBody>
      </p:sp>
    </p:spTree>
    <p:extLst>
      <p:ext uri="{BB962C8B-B14F-4D97-AF65-F5344CB8AC3E}">
        <p14:creationId xmlns:p14="http://schemas.microsoft.com/office/powerpoint/2010/main" val="324308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17</a:t>
            </a:fld>
            <a:endParaRPr lang="en-US" dirty="0"/>
          </a:p>
        </p:txBody>
      </p:sp>
    </p:spTree>
    <p:extLst>
      <p:ext uri="{BB962C8B-B14F-4D97-AF65-F5344CB8AC3E}">
        <p14:creationId xmlns:p14="http://schemas.microsoft.com/office/powerpoint/2010/main" val="45286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18</a:t>
            </a:fld>
            <a:endParaRPr lang="en-US" dirty="0"/>
          </a:p>
        </p:txBody>
      </p:sp>
    </p:spTree>
    <p:extLst>
      <p:ext uri="{BB962C8B-B14F-4D97-AF65-F5344CB8AC3E}">
        <p14:creationId xmlns:p14="http://schemas.microsoft.com/office/powerpoint/2010/main" val="45286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19</a:t>
            </a:fld>
            <a:endParaRPr lang="en-US" dirty="0"/>
          </a:p>
        </p:txBody>
      </p:sp>
    </p:spTree>
    <p:extLst>
      <p:ext uri="{BB962C8B-B14F-4D97-AF65-F5344CB8AC3E}">
        <p14:creationId xmlns:p14="http://schemas.microsoft.com/office/powerpoint/2010/main" val="203893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20</a:t>
            </a:fld>
            <a:endParaRPr lang="en-US" dirty="0"/>
          </a:p>
        </p:txBody>
      </p:sp>
    </p:spTree>
    <p:extLst>
      <p:ext uri="{BB962C8B-B14F-4D97-AF65-F5344CB8AC3E}">
        <p14:creationId xmlns:p14="http://schemas.microsoft.com/office/powerpoint/2010/main" val="45286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21</a:t>
            </a:fld>
            <a:endParaRPr lang="en-US" dirty="0"/>
          </a:p>
        </p:txBody>
      </p:sp>
    </p:spTree>
    <p:extLst>
      <p:ext uri="{BB962C8B-B14F-4D97-AF65-F5344CB8AC3E}">
        <p14:creationId xmlns:p14="http://schemas.microsoft.com/office/powerpoint/2010/main" val="452863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22</a:t>
            </a:fld>
            <a:endParaRPr lang="en-US" dirty="0"/>
          </a:p>
        </p:txBody>
      </p:sp>
    </p:spTree>
    <p:extLst>
      <p:ext uri="{BB962C8B-B14F-4D97-AF65-F5344CB8AC3E}">
        <p14:creationId xmlns:p14="http://schemas.microsoft.com/office/powerpoint/2010/main" val="73350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23</a:t>
            </a:fld>
            <a:endParaRPr lang="en-US" dirty="0"/>
          </a:p>
        </p:txBody>
      </p:sp>
    </p:spTree>
    <p:extLst>
      <p:ext uri="{BB962C8B-B14F-4D97-AF65-F5344CB8AC3E}">
        <p14:creationId xmlns:p14="http://schemas.microsoft.com/office/powerpoint/2010/main" val="327258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5</a:t>
            </a:fld>
            <a:endParaRPr lang="en-US" dirty="0"/>
          </a:p>
        </p:txBody>
      </p:sp>
    </p:spTree>
    <p:extLst>
      <p:ext uri="{BB962C8B-B14F-4D97-AF65-F5344CB8AC3E}">
        <p14:creationId xmlns:p14="http://schemas.microsoft.com/office/powerpoint/2010/main" val="124834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24</a:t>
            </a:fld>
            <a:endParaRPr lang="en-US" dirty="0"/>
          </a:p>
        </p:txBody>
      </p:sp>
    </p:spTree>
    <p:extLst>
      <p:ext uri="{BB962C8B-B14F-4D97-AF65-F5344CB8AC3E}">
        <p14:creationId xmlns:p14="http://schemas.microsoft.com/office/powerpoint/2010/main" val="2109393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25</a:t>
            </a:fld>
            <a:endParaRPr lang="en-US" dirty="0"/>
          </a:p>
        </p:txBody>
      </p:sp>
    </p:spTree>
    <p:extLst>
      <p:ext uri="{BB962C8B-B14F-4D97-AF65-F5344CB8AC3E}">
        <p14:creationId xmlns:p14="http://schemas.microsoft.com/office/powerpoint/2010/main" val="210939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27</a:t>
            </a:fld>
            <a:endParaRPr lang="en-US" dirty="0"/>
          </a:p>
        </p:txBody>
      </p:sp>
    </p:spTree>
    <p:extLst>
      <p:ext uri="{BB962C8B-B14F-4D97-AF65-F5344CB8AC3E}">
        <p14:creationId xmlns:p14="http://schemas.microsoft.com/office/powerpoint/2010/main" val="1685647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29</a:t>
            </a:fld>
            <a:endParaRPr lang="en-US" dirty="0"/>
          </a:p>
        </p:txBody>
      </p:sp>
    </p:spTree>
    <p:extLst>
      <p:ext uri="{BB962C8B-B14F-4D97-AF65-F5344CB8AC3E}">
        <p14:creationId xmlns:p14="http://schemas.microsoft.com/office/powerpoint/2010/main" val="452863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32</a:t>
            </a:fld>
            <a:endParaRPr lang="en-US" dirty="0"/>
          </a:p>
        </p:txBody>
      </p:sp>
    </p:spTree>
    <p:extLst>
      <p:ext uri="{BB962C8B-B14F-4D97-AF65-F5344CB8AC3E}">
        <p14:creationId xmlns:p14="http://schemas.microsoft.com/office/powerpoint/2010/main" val="2766928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33</a:t>
            </a:fld>
            <a:endParaRPr lang="en-US" dirty="0"/>
          </a:p>
        </p:txBody>
      </p:sp>
    </p:spTree>
    <p:extLst>
      <p:ext uri="{BB962C8B-B14F-4D97-AF65-F5344CB8AC3E}">
        <p14:creationId xmlns:p14="http://schemas.microsoft.com/office/powerpoint/2010/main" val="3272585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34</a:t>
            </a:fld>
            <a:endParaRPr lang="en-US" dirty="0"/>
          </a:p>
        </p:txBody>
      </p:sp>
    </p:spTree>
    <p:extLst>
      <p:ext uri="{BB962C8B-B14F-4D97-AF65-F5344CB8AC3E}">
        <p14:creationId xmlns:p14="http://schemas.microsoft.com/office/powerpoint/2010/main" val="320850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36</a:t>
            </a:fld>
            <a:endParaRPr lang="en-US" dirty="0"/>
          </a:p>
        </p:txBody>
      </p:sp>
    </p:spTree>
    <p:extLst>
      <p:ext uri="{BB962C8B-B14F-4D97-AF65-F5344CB8AC3E}">
        <p14:creationId xmlns:p14="http://schemas.microsoft.com/office/powerpoint/2010/main" val="1107754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37</a:t>
            </a:fld>
            <a:endParaRPr lang="en-US" dirty="0"/>
          </a:p>
        </p:txBody>
      </p:sp>
    </p:spTree>
    <p:extLst>
      <p:ext uri="{BB962C8B-B14F-4D97-AF65-F5344CB8AC3E}">
        <p14:creationId xmlns:p14="http://schemas.microsoft.com/office/powerpoint/2010/main" val="3272585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4A049-8685-4352-9DC2-828F08FD54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925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7</a:t>
            </a:fld>
            <a:endParaRPr lang="en-US" dirty="0"/>
          </a:p>
        </p:txBody>
      </p:sp>
    </p:spTree>
    <p:extLst>
      <p:ext uri="{BB962C8B-B14F-4D97-AF65-F5344CB8AC3E}">
        <p14:creationId xmlns:p14="http://schemas.microsoft.com/office/powerpoint/2010/main" val="482376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42</a:t>
            </a:fld>
            <a:endParaRPr lang="en-US" dirty="0"/>
          </a:p>
        </p:txBody>
      </p:sp>
    </p:spTree>
    <p:extLst>
      <p:ext uri="{BB962C8B-B14F-4D97-AF65-F5344CB8AC3E}">
        <p14:creationId xmlns:p14="http://schemas.microsoft.com/office/powerpoint/2010/main" val="2408667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43</a:t>
            </a:fld>
            <a:endParaRPr lang="en-US" dirty="0"/>
          </a:p>
        </p:txBody>
      </p:sp>
    </p:spTree>
    <p:extLst>
      <p:ext uri="{BB962C8B-B14F-4D97-AF65-F5344CB8AC3E}">
        <p14:creationId xmlns:p14="http://schemas.microsoft.com/office/powerpoint/2010/main" val="336107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44</a:t>
            </a:fld>
            <a:endParaRPr lang="en-US" dirty="0"/>
          </a:p>
        </p:txBody>
      </p:sp>
    </p:spTree>
    <p:extLst>
      <p:ext uri="{BB962C8B-B14F-4D97-AF65-F5344CB8AC3E}">
        <p14:creationId xmlns:p14="http://schemas.microsoft.com/office/powerpoint/2010/main" val="2493739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45</a:t>
            </a:fld>
            <a:endParaRPr lang="en-US" dirty="0"/>
          </a:p>
        </p:txBody>
      </p:sp>
    </p:spTree>
    <p:extLst>
      <p:ext uri="{BB962C8B-B14F-4D97-AF65-F5344CB8AC3E}">
        <p14:creationId xmlns:p14="http://schemas.microsoft.com/office/powerpoint/2010/main" val="810847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46</a:t>
            </a:fld>
            <a:endParaRPr lang="en-US" dirty="0"/>
          </a:p>
        </p:txBody>
      </p:sp>
    </p:spTree>
    <p:extLst>
      <p:ext uri="{BB962C8B-B14F-4D97-AF65-F5344CB8AC3E}">
        <p14:creationId xmlns:p14="http://schemas.microsoft.com/office/powerpoint/2010/main" val="1160228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47</a:t>
            </a:fld>
            <a:endParaRPr lang="en-US" dirty="0"/>
          </a:p>
        </p:txBody>
      </p:sp>
    </p:spTree>
    <p:extLst>
      <p:ext uri="{BB962C8B-B14F-4D97-AF65-F5344CB8AC3E}">
        <p14:creationId xmlns:p14="http://schemas.microsoft.com/office/powerpoint/2010/main" val="4198789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48</a:t>
            </a:fld>
            <a:endParaRPr lang="en-US" dirty="0"/>
          </a:p>
        </p:txBody>
      </p:sp>
    </p:spTree>
    <p:extLst>
      <p:ext uri="{BB962C8B-B14F-4D97-AF65-F5344CB8AC3E}">
        <p14:creationId xmlns:p14="http://schemas.microsoft.com/office/powerpoint/2010/main" val="1367650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49</a:t>
            </a:fld>
            <a:endParaRPr lang="en-US" dirty="0"/>
          </a:p>
        </p:txBody>
      </p:sp>
    </p:spTree>
    <p:extLst>
      <p:ext uri="{BB962C8B-B14F-4D97-AF65-F5344CB8AC3E}">
        <p14:creationId xmlns:p14="http://schemas.microsoft.com/office/powerpoint/2010/main" val="2621596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50</a:t>
            </a:fld>
            <a:endParaRPr lang="en-US" dirty="0"/>
          </a:p>
        </p:txBody>
      </p:sp>
    </p:spTree>
    <p:extLst>
      <p:ext uri="{BB962C8B-B14F-4D97-AF65-F5344CB8AC3E}">
        <p14:creationId xmlns:p14="http://schemas.microsoft.com/office/powerpoint/2010/main" val="1546192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51</a:t>
            </a:fld>
            <a:endParaRPr lang="en-US" dirty="0"/>
          </a:p>
        </p:txBody>
      </p:sp>
    </p:spTree>
    <p:extLst>
      <p:ext uri="{BB962C8B-B14F-4D97-AF65-F5344CB8AC3E}">
        <p14:creationId xmlns:p14="http://schemas.microsoft.com/office/powerpoint/2010/main" val="370534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8</a:t>
            </a:fld>
            <a:endParaRPr lang="en-US" dirty="0"/>
          </a:p>
        </p:txBody>
      </p:sp>
    </p:spTree>
    <p:extLst>
      <p:ext uri="{BB962C8B-B14F-4D97-AF65-F5344CB8AC3E}">
        <p14:creationId xmlns:p14="http://schemas.microsoft.com/office/powerpoint/2010/main" val="5988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9</a:t>
            </a:fld>
            <a:endParaRPr lang="en-US" dirty="0"/>
          </a:p>
        </p:txBody>
      </p:sp>
    </p:spTree>
    <p:extLst>
      <p:ext uri="{BB962C8B-B14F-4D97-AF65-F5344CB8AC3E}">
        <p14:creationId xmlns:p14="http://schemas.microsoft.com/office/powerpoint/2010/main" val="36446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10</a:t>
            </a:fld>
            <a:endParaRPr lang="en-US" dirty="0"/>
          </a:p>
        </p:txBody>
      </p:sp>
    </p:spTree>
    <p:extLst>
      <p:ext uri="{BB962C8B-B14F-4D97-AF65-F5344CB8AC3E}">
        <p14:creationId xmlns:p14="http://schemas.microsoft.com/office/powerpoint/2010/main" val="107328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11</a:t>
            </a:fld>
            <a:endParaRPr lang="en-US" dirty="0"/>
          </a:p>
        </p:txBody>
      </p:sp>
    </p:spTree>
    <p:extLst>
      <p:ext uri="{BB962C8B-B14F-4D97-AF65-F5344CB8AC3E}">
        <p14:creationId xmlns:p14="http://schemas.microsoft.com/office/powerpoint/2010/main" val="133125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4A049-8685-4352-9DC2-828F08FD54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9250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13</a:t>
            </a:fld>
            <a:endParaRPr lang="en-US" dirty="0"/>
          </a:p>
        </p:txBody>
      </p:sp>
    </p:spTree>
    <p:extLst>
      <p:ext uri="{BB962C8B-B14F-4D97-AF65-F5344CB8AC3E}">
        <p14:creationId xmlns:p14="http://schemas.microsoft.com/office/powerpoint/2010/main" val="45286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4/2/21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Tree>
    <p:extLst>
      <p:ext uri="{BB962C8B-B14F-4D97-AF65-F5344CB8AC3E}">
        <p14:creationId xmlns:p14="http://schemas.microsoft.com/office/powerpoint/2010/main" val="348581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latin typeface="Calibri"/>
              </a:rPr>
              <a:pPr defTabSz="457200"/>
              <a:t>4/2/21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143023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latin typeface="Calibri"/>
              </a:rPr>
              <a:pPr defTabSz="457200"/>
              <a:t>4/2/21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494821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94325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dirty="0"/>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249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4/2/21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Tree>
    <p:extLst>
      <p:ext uri="{BB962C8B-B14F-4D97-AF65-F5344CB8AC3E}">
        <p14:creationId xmlns:p14="http://schemas.microsoft.com/office/powerpoint/2010/main" val="262885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latin typeface="Calibri"/>
              </a:rPr>
              <a:pPr defTabSz="457200"/>
              <a:t>4/2/21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330641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4/2/21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Tree>
    <p:extLst>
      <p:ext uri="{BB962C8B-B14F-4D97-AF65-F5344CB8AC3E}">
        <p14:creationId xmlns:p14="http://schemas.microsoft.com/office/powerpoint/2010/main" val="327851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1B2DB8-0D86-D346-B5F6-3C60D14BFE6B}" type="datetimeFigureOut">
              <a:rPr lang="en-US" smtClean="0"/>
              <a:t>4/2/21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spTree>
    <p:extLst>
      <p:ext uri="{BB962C8B-B14F-4D97-AF65-F5344CB8AC3E}">
        <p14:creationId xmlns:p14="http://schemas.microsoft.com/office/powerpoint/2010/main" val="304440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4/2/21</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Tree>
    <p:extLst>
      <p:ext uri="{BB962C8B-B14F-4D97-AF65-F5344CB8AC3E}">
        <p14:creationId xmlns:p14="http://schemas.microsoft.com/office/powerpoint/2010/main" val="384081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4/2/21</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Tree>
    <p:extLst>
      <p:ext uri="{BB962C8B-B14F-4D97-AF65-F5344CB8AC3E}">
        <p14:creationId xmlns:p14="http://schemas.microsoft.com/office/powerpoint/2010/main" val="126309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latin typeface="Calibri"/>
              </a:rPr>
              <a:pPr defTabSz="457200"/>
              <a:t>4/2/21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212417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latin typeface="Calibri"/>
              </a:rPr>
              <a:pPr defTabSz="457200"/>
              <a:t>4/2/21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238963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D8BD707-D9CF-40AE-B4C6-C98DA3205C09}" type="datetimeFigureOut">
              <a:rPr lang="en-US" smtClean="0">
                <a:solidFill>
                  <a:prstClr val="black">
                    <a:tint val="75000"/>
                  </a:prstClr>
                </a:solidFill>
                <a:latin typeface="Calibri"/>
              </a:rPr>
              <a:pPr defTabSz="457200"/>
              <a:t>4/2/21</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4340165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696"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ichaelg@wpi.ed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web.wpi.edu/Campus/Faculty/CAO/coap.html" TargetMode="External"/><Relationship Id="rId4" Type="http://schemas.openxmlformats.org/officeDocument/2006/relationships/hyperlink" Target="mailto:prock@wpi.edu"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1119" y="533400"/>
            <a:ext cx="886820" cy="891745"/>
          </a:xfrm>
          <a:prstGeom prst="rect">
            <a:avLst/>
          </a:prstGeom>
          <a:blipFill>
            <a:blip r:embed="rId2" cstate="print"/>
            <a:stretch>
              <a:fillRect/>
            </a:stretch>
          </a:blipFill>
        </p:spPr>
        <p:txBody>
          <a:bodyPr wrap="square" lIns="0" tIns="0" rIns="0" bIns="0" rtlCol="0"/>
          <a:lstStyle/>
          <a:p>
            <a:pPr defTabSz="457200"/>
            <a:endParaRPr dirty="0">
              <a:solidFill>
                <a:prstClr val="black"/>
              </a:solidFill>
              <a:latin typeface="Calibri"/>
            </a:endParaRPr>
          </a:p>
        </p:txBody>
      </p:sp>
      <p:sp>
        <p:nvSpPr>
          <p:cNvPr id="4" name="object 4"/>
          <p:cNvSpPr/>
          <p:nvPr/>
        </p:nvSpPr>
        <p:spPr>
          <a:xfrm>
            <a:off x="2979359" y="646071"/>
            <a:ext cx="295275" cy="659765"/>
          </a:xfrm>
          <a:custGeom>
            <a:avLst/>
            <a:gdLst/>
            <a:ahLst/>
            <a:cxnLst/>
            <a:rect l="l" t="t" r="r" b="b"/>
            <a:pathLst>
              <a:path w="295275" h="659764">
                <a:moveTo>
                  <a:pt x="294924" y="618126"/>
                </a:moveTo>
                <a:lnTo>
                  <a:pt x="0" y="618126"/>
                </a:lnTo>
                <a:lnTo>
                  <a:pt x="0" y="659550"/>
                </a:lnTo>
                <a:lnTo>
                  <a:pt x="294924" y="659550"/>
                </a:lnTo>
                <a:lnTo>
                  <a:pt x="294924" y="618126"/>
                </a:lnTo>
                <a:close/>
              </a:path>
              <a:path w="295275" h="659764">
                <a:moveTo>
                  <a:pt x="290367" y="38943"/>
                </a:moveTo>
                <a:lnTo>
                  <a:pt x="4556" y="38943"/>
                </a:lnTo>
                <a:lnTo>
                  <a:pt x="47942" y="45014"/>
                </a:lnTo>
                <a:lnTo>
                  <a:pt x="72012" y="57710"/>
                </a:lnTo>
                <a:lnTo>
                  <a:pt x="82355" y="84585"/>
                </a:lnTo>
                <a:lnTo>
                  <a:pt x="84561" y="133196"/>
                </a:lnTo>
                <a:lnTo>
                  <a:pt x="84561" y="523875"/>
                </a:lnTo>
                <a:lnTo>
                  <a:pt x="82355" y="573554"/>
                </a:lnTo>
                <a:lnTo>
                  <a:pt x="72012" y="600359"/>
                </a:lnTo>
                <a:lnTo>
                  <a:pt x="47942" y="612485"/>
                </a:lnTo>
                <a:lnTo>
                  <a:pt x="4556" y="618126"/>
                </a:lnTo>
                <a:lnTo>
                  <a:pt x="290367" y="618126"/>
                </a:lnTo>
                <a:lnTo>
                  <a:pt x="247014" y="612485"/>
                </a:lnTo>
                <a:lnTo>
                  <a:pt x="222940" y="600359"/>
                </a:lnTo>
                <a:lnTo>
                  <a:pt x="212579" y="573554"/>
                </a:lnTo>
                <a:lnTo>
                  <a:pt x="210362" y="523875"/>
                </a:lnTo>
                <a:lnTo>
                  <a:pt x="210362" y="133196"/>
                </a:lnTo>
                <a:lnTo>
                  <a:pt x="212579" y="84585"/>
                </a:lnTo>
                <a:lnTo>
                  <a:pt x="222940" y="57710"/>
                </a:lnTo>
                <a:lnTo>
                  <a:pt x="247014" y="45014"/>
                </a:lnTo>
                <a:lnTo>
                  <a:pt x="290367" y="38943"/>
                </a:lnTo>
                <a:close/>
              </a:path>
              <a:path w="295275" h="659764">
                <a:moveTo>
                  <a:pt x="294924" y="0"/>
                </a:moveTo>
                <a:lnTo>
                  <a:pt x="0" y="0"/>
                </a:lnTo>
                <a:lnTo>
                  <a:pt x="0" y="38943"/>
                </a:lnTo>
                <a:lnTo>
                  <a:pt x="294924" y="38943"/>
                </a:lnTo>
                <a:lnTo>
                  <a:pt x="294924" y="0"/>
                </a:lnTo>
                <a:close/>
              </a:path>
            </a:pathLst>
          </a:custGeom>
          <a:solidFill>
            <a:srgbClr val="C41230"/>
          </a:solidFill>
        </p:spPr>
        <p:txBody>
          <a:bodyPr wrap="square" lIns="0" tIns="0" rIns="0" bIns="0" rtlCol="0"/>
          <a:lstStyle/>
          <a:p>
            <a:pPr defTabSz="457200"/>
            <a:endParaRPr dirty="0">
              <a:solidFill>
                <a:prstClr val="black"/>
              </a:solidFill>
              <a:latin typeface="Calibri"/>
            </a:endParaRPr>
          </a:p>
        </p:txBody>
      </p:sp>
      <p:sp>
        <p:nvSpPr>
          <p:cNvPr id="5" name="object 5"/>
          <p:cNvSpPr/>
          <p:nvPr/>
        </p:nvSpPr>
        <p:spPr>
          <a:xfrm>
            <a:off x="1488832" y="646071"/>
            <a:ext cx="1465580" cy="671195"/>
          </a:xfrm>
          <a:custGeom>
            <a:avLst/>
            <a:gdLst/>
            <a:ahLst/>
            <a:cxnLst/>
            <a:rect l="l" t="t" r="r" b="b"/>
            <a:pathLst>
              <a:path w="1465580" h="671194">
                <a:moveTo>
                  <a:pt x="285810" y="0"/>
                </a:moveTo>
                <a:lnTo>
                  <a:pt x="0" y="0"/>
                </a:lnTo>
                <a:lnTo>
                  <a:pt x="0" y="38943"/>
                </a:lnTo>
                <a:lnTo>
                  <a:pt x="11000" y="39522"/>
                </a:lnTo>
                <a:lnTo>
                  <a:pt x="36575" y="45286"/>
                </a:lnTo>
                <a:lnTo>
                  <a:pt x="65582" y="62273"/>
                </a:lnTo>
                <a:lnTo>
                  <a:pt x="86878" y="96522"/>
                </a:lnTo>
                <a:lnTo>
                  <a:pt x="263029" y="670956"/>
                </a:lnTo>
                <a:lnTo>
                  <a:pt x="315465" y="670956"/>
                </a:lnTo>
                <a:lnTo>
                  <a:pt x="382553" y="466488"/>
                </a:lnTo>
                <a:lnTo>
                  <a:pt x="329289" y="466488"/>
                </a:lnTo>
                <a:lnTo>
                  <a:pt x="219475" y="89679"/>
                </a:lnTo>
                <a:lnTo>
                  <a:pt x="218263" y="82741"/>
                </a:lnTo>
                <a:lnTo>
                  <a:pt x="221772" y="66949"/>
                </a:lnTo>
                <a:lnTo>
                  <a:pt x="240716" y="49839"/>
                </a:lnTo>
                <a:lnTo>
                  <a:pt x="285810" y="38943"/>
                </a:lnTo>
                <a:lnTo>
                  <a:pt x="285810" y="0"/>
                </a:lnTo>
                <a:close/>
              </a:path>
              <a:path w="1465580" h="671194">
                <a:moveTo>
                  <a:pt x="599657" y="211293"/>
                </a:moveTo>
                <a:lnTo>
                  <a:pt x="466286" y="211293"/>
                </a:lnTo>
                <a:lnTo>
                  <a:pt x="631085" y="670956"/>
                </a:lnTo>
                <a:lnTo>
                  <a:pt x="683521" y="670956"/>
                </a:lnTo>
                <a:lnTo>
                  <a:pt x="705951" y="593640"/>
                </a:lnTo>
                <a:lnTo>
                  <a:pt x="727074" y="522149"/>
                </a:lnTo>
                <a:lnTo>
                  <a:pt x="743132" y="468774"/>
                </a:lnTo>
                <a:lnTo>
                  <a:pt x="692633" y="468774"/>
                </a:lnTo>
                <a:lnTo>
                  <a:pt x="599657" y="211293"/>
                </a:lnTo>
                <a:close/>
              </a:path>
              <a:path w="1465580" h="671194">
                <a:moveTo>
                  <a:pt x="1245953" y="618126"/>
                </a:moveTo>
                <a:lnTo>
                  <a:pt x="941918" y="618126"/>
                </a:lnTo>
                <a:lnTo>
                  <a:pt x="941918" y="659550"/>
                </a:lnTo>
                <a:lnTo>
                  <a:pt x="1245953" y="659550"/>
                </a:lnTo>
                <a:lnTo>
                  <a:pt x="1245953" y="618126"/>
                </a:lnTo>
                <a:close/>
              </a:path>
              <a:path w="1465580" h="671194">
                <a:moveTo>
                  <a:pt x="1395000" y="41414"/>
                </a:moveTo>
                <a:lnTo>
                  <a:pt x="946473" y="41414"/>
                </a:lnTo>
                <a:lnTo>
                  <a:pt x="977251" y="46293"/>
                </a:lnTo>
                <a:lnTo>
                  <a:pt x="1002723" y="59775"/>
                </a:lnTo>
                <a:lnTo>
                  <a:pt x="1020071" y="80135"/>
                </a:lnTo>
                <a:lnTo>
                  <a:pt x="1026480" y="105642"/>
                </a:lnTo>
                <a:lnTo>
                  <a:pt x="1026480" y="523875"/>
                </a:lnTo>
                <a:lnTo>
                  <a:pt x="1024274" y="573554"/>
                </a:lnTo>
                <a:lnTo>
                  <a:pt x="1013930" y="600359"/>
                </a:lnTo>
                <a:lnTo>
                  <a:pt x="989860" y="612485"/>
                </a:lnTo>
                <a:lnTo>
                  <a:pt x="946473" y="618126"/>
                </a:lnTo>
                <a:lnTo>
                  <a:pt x="1241398" y="618126"/>
                </a:lnTo>
                <a:lnTo>
                  <a:pt x="1192390" y="612485"/>
                </a:lnTo>
                <a:lnTo>
                  <a:pt x="1164761" y="600359"/>
                </a:lnTo>
                <a:lnTo>
                  <a:pt x="1152553" y="573554"/>
                </a:lnTo>
                <a:lnTo>
                  <a:pt x="1149808" y="523875"/>
                </a:lnTo>
                <a:lnTo>
                  <a:pt x="1149808" y="395234"/>
                </a:lnTo>
                <a:lnTo>
                  <a:pt x="1283617" y="395234"/>
                </a:lnTo>
                <a:lnTo>
                  <a:pt x="1302026" y="391727"/>
                </a:lnTo>
                <a:lnTo>
                  <a:pt x="1343444" y="377015"/>
                </a:lnTo>
                <a:lnTo>
                  <a:pt x="1381911" y="355219"/>
                </a:lnTo>
                <a:lnTo>
                  <a:pt x="1388731" y="349247"/>
                </a:lnTo>
                <a:lnTo>
                  <a:pt x="1207032" y="349247"/>
                </a:lnTo>
                <a:lnTo>
                  <a:pt x="1189131" y="348464"/>
                </a:lnTo>
                <a:lnTo>
                  <a:pt x="1173352" y="346398"/>
                </a:lnTo>
                <a:lnTo>
                  <a:pt x="1160107" y="343477"/>
                </a:lnTo>
                <a:lnTo>
                  <a:pt x="1149808" y="340126"/>
                </a:lnTo>
                <a:lnTo>
                  <a:pt x="1149808" y="87209"/>
                </a:lnTo>
                <a:lnTo>
                  <a:pt x="1164278" y="49466"/>
                </a:lnTo>
                <a:lnTo>
                  <a:pt x="1200160" y="43693"/>
                </a:lnTo>
                <a:lnTo>
                  <a:pt x="1397494" y="43693"/>
                </a:lnTo>
                <a:lnTo>
                  <a:pt x="1395000" y="41414"/>
                </a:lnTo>
                <a:close/>
              </a:path>
              <a:path w="1465580" h="671194">
                <a:moveTo>
                  <a:pt x="1216145" y="0"/>
                </a:moveTo>
                <a:lnTo>
                  <a:pt x="720204" y="0"/>
                </a:lnTo>
                <a:lnTo>
                  <a:pt x="720204" y="38943"/>
                </a:lnTo>
                <a:lnTo>
                  <a:pt x="749292" y="43972"/>
                </a:lnTo>
                <a:lnTo>
                  <a:pt x="773305" y="54524"/>
                </a:lnTo>
                <a:lnTo>
                  <a:pt x="789630" y="69351"/>
                </a:lnTo>
                <a:lnTo>
                  <a:pt x="795652" y="87209"/>
                </a:lnTo>
                <a:lnTo>
                  <a:pt x="795652" y="94244"/>
                </a:lnTo>
                <a:lnTo>
                  <a:pt x="793335" y="101078"/>
                </a:lnTo>
                <a:lnTo>
                  <a:pt x="791096" y="107920"/>
                </a:lnTo>
                <a:lnTo>
                  <a:pt x="791096" y="117233"/>
                </a:lnTo>
                <a:lnTo>
                  <a:pt x="771394" y="190913"/>
                </a:lnTo>
                <a:lnTo>
                  <a:pt x="757887" y="240853"/>
                </a:lnTo>
                <a:lnTo>
                  <a:pt x="742694" y="296145"/>
                </a:lnTo>
                <a:lnTo>
                  <a:pt x="726379" y="354254"/>
                </a:lnTo>
                <a:lnTo>
                  <a:pt x="709504" y="412642"/>
                </a:lnTo>
                <a:lnTo>
                  <a:pt x="692633" y="468774"/>
                </a:lnTo>
                <a:lnTo>
                  <a:pt x="743132" y="468774"/>
                </a:lnTo>
                <a:lnTo>
                  <a:pt x="765149" y="396681"/>
                </a:lnTo>
                <a:lnTo>
                  <a:pt x="781978" y="342724"/>
                </a:lnTo>
                <a:lnTo>
                  <a:pt x="797250" y="294632"/>
                </a:lnTo>
                <a:lnTo>
                  <a:pt x="810904" y="252415"/>
                </a:lnTo>
                <a:lnTo>
                  <a:pt x="822877" y="216085"/>
                </a:lnTo>
                <a:lnTo>
                  <a:pt x="841532" y="161121"/>
                </a:lnTo>
                <a:lnTo>
                  <a:pt x="857730" y="116071"/>
                </a:lnTo>
                <a:lnTo>
                  <a:pt x="875216" y="78801"/>
                </a:lnTo>
                <a:lnTo>
                  <a:pt x="911278" y="47994"/>
                </a:lnTo>
                <a:lnTo>
                  <a:pt x="946473" y="41414"/>
                </a:lnTo>
                <a:lnTo>
                  <a:pt x="1395000" y="41414"/>
                </a:lnTo>
                <a:lnTo>
                  <a:pt x="1392295" y="38943"/>
                </a:lnTo>
                <a:lnTo>
                  <a:pt x="1359928" y="21234"/>
                </a:lnTo>
                <a:lnTo>
                  <a:pt x="1320495" y="9139"/>
                </a:lnTo>
                <a:lnTo>
                  <a:pt x="1272925" y="2210"/>
                </a:lnTo>
                <a:lnTo>
                  <a:pt x="1216145" y="0"/>
                </a:lnTo>
                <a:close/>
              </a:path>
              <a:path w="1465580" h="671194">
                <a:moveTo>
                  <a:pt x="525826" y="6833"/>
                </a:moveTo>
                <a:lnTo>
                  <a:pt x="475631" y="6833"/>
                </a:lnTo>
                <a:lnTo>
                  <a:pt x="329289" y="466488"/>
                </a:lnTo>
                <a:lnTo>
                  <a:pt x="382553" y="466488"/>
                </a:lnTo>
                <a:lnTo>
                  <a:pt x="466286" y="211293"/>
                </a:lnTo>
                <a:lnTo>
                  <a:pt x="599657" y="211293"/>
                </a:lnTo>
                <a:lnTo>
                  <a:pt x="525826" y="6833"/>
                </a:lnTo>
                <a:close/>
              </a:path>
              <a:path w="1465580" h="671194">
                <a:moveTo>
                  <a:pt x="1283617" y="395234"/>
                </a:moveTo>
                <a:lnTo>
                  <a:pt x="1149808" y="395234"/>
                </a:lnTo>
                <a:lnTo>
                  <a:pt x="1159153" y="397512"/>
                </a:lnTo>
                <a:lnTo>
                  <a:pt x="1165948" y="399790"/>
                </a:lnTo>
                <a:lnTo>
                  <a:pt x="1172822" y="399790"/>
                </a:lnTo>
                <a:lnTo>
                  <a:pt x="1184727" y="401112"/>
                </a:lnTo>
                <a:lnTo>
                  <a:pt x="1196192" y="401791"/>
                </a:lnTo>
                <a:lnTo>
                  <a:pt x="1206802" y="402041"/>
                </a:lnTo>
                <a:lnTo>
                  <a:pt x="1216145" y="402076"/>
                </a:lnTo>
                <a:lnTo>
                  <a:pt x="1225524" y="402041"/>
                </a:lnTo>
                <a:lnTo>
                  <a:pt x="1236214" y="401791"/>
                </a:lnTo>
                <a:lnTo>
                  <a:pt x="1247758" y="401112"/>
                </a:lnTo>
                <a:lnTo>
                  <a:pt x="1259700" y="399790"/>
                </a:lnTo>
                <a:lnTo>
                  <a:pt x="1283617" y="395234"/>
                </a:lnTo>
                <a:close/>
              </a:path>
              <a:path w="1465580" h="671194">
                <a:moveTo>
                  <a:pt x="1397494" y="43693"/>
                </a:moveTo>
                <a:lnTo>
                  <a:pt x="1200160" y="43693"/>
                </a:lnTo>
                <a:lnTo>
                  <a:pt x="1244439" y="50160"/>
                </a:lnTo>
                <a:lnTo>
                  <a:pt x="1280607" y="68977"/>
                </a:lnTo>
                <a:lnTo>
                  <a:pt x="1307671" y="99269"/>
                </a:lnTo>
                <a:lnTo>
                  <a:pt x="1324639" y="140160"/>
                </a:lnTo>
                <a:lnTo>
                  <a:pt x="1330515" y="190774"/>
                </a:lnTo>
                <a:lnTo>
                  <a:pt x="1319645" y="265481"/>
                </a:lnTo>
                <a:lnTo>
                  <a:pt x="1292965" y="312061"/>
                </a:lnTo>
                <a:lnTo>
                  <a:pt x="1259372" y="337134"/>
                </a:lnTo>
                <a:lnTo>
                  <a:pt x="1227762" y="347322"/>
                </a:lnTo>
                <a:lnTo>
                  <a:pt x="1207032" y="349247"/>
                </a:lnTo>
                <a:lnTo>
                  <a:pt x="1388731" y="349247"/>
                </a:lnTo>
                <a:lnTo>
                  <a:pt x="1415386" y="325904"/>
                </a:lnTo>
                <a:lnTo>
                  <a:pt x="1441826" y="288634"/>
                </a:lnTo>
                <a:lnTo>
                  <a:pt x="1459187" y="242974"/>
                </a:lnTo>
                <a:lnTo>
                  <a:pt x="1465428" y="188488"/>
                </a:lnTo>
                <a:lnTo>
                  <a:pt x="1460735" y="142811"/>
                </a:lnTo>
                <a:lnTo>
                  <a:pt x="1446817" y="102529"/>
                </a:lnTo>
                <a:lnTo>
                  <a:pt x="1423922" y="67841"/>
                </a:lnTo>
                <a:lnTo>
                  <a:pt x="1397494" y="43693"/>
                </a:lnTo>
                <a:close/>
              </a:path>
            </a:pathLst>
          </a:custGeom>
          <a:solidFill>
            <a:srgbClr val="C41230"/>
          </a:solidFill>
        </p:spPr>
        <p:txBody>
          <a:bodyPr wrap="square" lIns="0" tIns="0" rIns="0" bIns="0" rtlCol="0"/>
          <a:lstStyle/>
          <a:p>
            <a:pPr defTabSz="457200"/>
            <a:endParaRPr dirty="0">
              <a:solidFill>
                <a:prstClr val="black"/>
              </a:solidFill>
              <a:latin typeface="Calibri"/>
            </a:endParaRPr>
          </a:p>
        </p:txBody>
      </p:sp>
      <p:sp>
        <p:nvSpPr>
          <p:cNvPr id="6" name="object 6"/>
          <p:cNvSpPr txBox="1">
            <a:spLocks noGrp="1"/>
          </p:cNvSpPr>
          <p:nvPr>
            <p:ph type="title"/>
          </p:nvPr>
        </p:nvSpPr>
        <p:spPr>
          <a:xfrm>
            <a:off x="569912" y="1711444"/>
            <a:ext cx="8180070" cy="1244600"/>
          </a:xfrm>
          <a:prstGeom prst="rect">
            <a:avLst/>
          </a:prstGeom>
        </p:spPr>
        <p:txBody>
          <a:bodyPr vert="horz" wrap="square" lIns="0" tIns="12700" rIns="0" bIns="0" rtlCol="0">
            <a:spAutoFit/>
          </a:bodyPr>
          <a:lstStyle/>
          <a:p>
            <a:pPr marL="689610" marR="5080" indent="-677545">
              <a:lnSpc>
                <a:spcPct val="100000"/>
              </a:lnSpc>
              <a:spcBef>
                <a:spcPts val="100"/>
              </a:spcBef>
            </a:pPr>
            <a:r>
              <a:rPr sz="4000" dirty="0"/>
              <a:t>Committee on</a:t>
            </a:r>
            <a:r>
              <a:rPr sz="4000" spc="-65" dirty="0"/>
              <a:t> </a:t>
            </a:r>
            <a:r>
              <a:rPr sz="4000" spc="-5" dirty="0"/>
              <a:t>Appointments  </a:t>
            </a:r>
            <a:r>
              <a:rPr sz="4000" dirty="0"/>
              <a:t>and Promotions</a:t>
            </a:r>
            <a:r>
              <a:rPr sz="4000" spc="-45" dirty="0"/>
              <a:t> </a:t>
            </a:r>
            <a:r>
              <a:rPr sz="4000" dirty="0"/>
              <a:t>(COAP)</a:t>
            </a:r>
          </a:p>
        </p:txBody>
      </p:sp>
      <p:sp>
        <p:nvSpPr>
          <p:cNvPr id="8" name="object 8"/>
          <p:cNvSpPr txBox="1"/>
          <p:nvPr/>
        </p:nvSpPr>
        <p:spPr>
          <a:xfrm>
            <a:off x="535940" y="3540244"/>
            <a:ext cx="8075295" cy="1010533"/>
          </a:xfrm>
          <a:prstGeom prst="rect">
            <a:avLst/>
          </a:prstGeom>
        </p:spPr>
        <p:txBody>
          <a:bodyPr vert="horz" wrap="square" lIns="0" tIns="12700" rIns="0" bIns="0" rtlCol="0">
            <a:spAutoFit/>
          </a:bodyPr>
          <a:lstStyle/>
          <a:p>
            <a:pPr marL="186690" algn="ctr" defTabSz="457200">
              <a:spcBef>
                <a:spcPts val="100"/>
              </a:spcBef>
            </a:pPr>
            <a:r>
              <a:rPr sz="3200" b="1" spc="-5" dirty="0">
                <a:solidFill>
                  <a:srgbClr val="262626"/>
                </a:solidFill>
                <a:cs typeface="Verdana"/>
              </a:rPr>
              <a:t>Informational Community</a:t>
            </a:r>
            <a:r>
              <a:rPr sz="3200" b="1" spc="10" dirty="0">
                <a:solidFill>
                  <a:srgbClr val="262626"/>
                </a:solidFill>
                <a:cs typeface="Verdana"/>
              </a:rPr>
              <a:t> </a:t>
            </a:r>
            <a:r>
              <a:rPr sz="3200" b="1" dirty="0">
                <a:solidFill>
                  <a:srgbClr val="262626"/>
                </a:solidFill>
                <a:cs typeface="Verdana"/>
              </a:rPr>
              <a:t>Meeting</a:t>
            </a:r>
            <a:endParaRPr lang="en-US" sz="3200" b="1" dirty="0">
              <a:solidFill>
                <a:srgbClr val="262626"/>
              </a:solidFill>
              <a:cs typeface="Verdana"/>
            </a:endParaRPr>
          </a:p>
          <a:p>
            <a:pPr marL="186690" algn="ctr" defTabSz="457200">
              <a:spcBef>
                <a:spcPts val="100"/>
              </a:spcBef>
            </a:pPr>
            <a:r>
              <a:rPr lang="en-US" sz="3200" b="1" dirty="0">
                <a:solidFill>
                  <a:srgbClr val="262626"/>
                </a:solidFill>
                <a:cs typeface="Verdana"/>
              </a:rPr>
              <a:t>Teaching &amp; Research Track</a:t>
            </a:r>
            <a:endParaRPr sz="3200" dirty="0">
              <a:solidFill>
                <a:prstClr val="black"/>
              </a:solidFill>
              <a:cs typeface="Verdana"/>
            </a:endParaRPr>
          </a:p>
        </p:txBody>
      </p:sp>
      <p:sp>
        <p:nvSpPr>
          <p:cNvPr id="9" name="TextBox 8"/>
          <p:cNvSpPr txBox="1"/>
          <p:nvPr/>
        </p:nvSpPr>
        <p:spPr>
          <a:xfrm>
            <a:off x="1371600" y="4648200"/>
            <a:ext cx="6601687" cy="954107"/>
          </a:xfrm>
          <a:prstGeom prst="rect">
            <a:avLst/>
          </a:prstGeom>
          <a:noFill/>
        </p:spPr>
        <p:txBody>
          <a:bodyPr wrap="none" rtlCol="0">
            <a:spAutoFit/>
          </a:bodyPr>
          <a:lstStyle/>
          <a:p>
            <a:pPr algn="ctr" defTabSz="457200"/>
            <a:r>
              <a:rPr lang="en-US" sz="2800" dirty="0">
                <a:solidFill>
                  <a:prstClr val="black"/>
                </a:solidFill>
                <a:latin typeface="Calibri"/>
              </a:rPr>
              <a:t>Adapted From Faculty Handbook &amp;</a:t>
            </a:r>
          </a:p>
          <a:p>
            <a:pPr algn="ctr" defTabSz="457200"/>
            <a:r>
              <a:rPr lang="en-US" sz="2800" dirty="0">
                <a:solidFill>
                  <a:prstClr val="black"/>
                </a:solidFill>
                <a:latin typeface="Calibri"/>
              </a:rPr>
              <a:t> Prior Annual COAP Informational Meetings.</a:t>
            </a:r>
          </a:p>
        </p:txBody>
      </p:sp>
    </p:spTree>
    <p:extLst>
      <p:ext uri="{BB962C8B-B14F-4D97-AF65-F5344CB8AC3E}">
        <p14:creationId xmlns:p14="http://schemas.microsoft.com/office/powerpoint/2010/main" val="323475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8000"/>
                </a:solidFill>
              </a:rPr>
              <a:t>Guide</a:t>
            </a:r>
          </a:p>
        </p:txBody>
      </p:sp>
      <p:sp>
        <p:nvSpPr>
          <p:cNvPr id="17410" name="Rectangle 3"/>
          <p:cNvSpPr>
            <a:spLocks noGrp="1" noChangeArrowheads="1"/>
          </p:cNvSpPr>
          <p:nvPr>
            <p:ph idx="1"/>
          </p:nvPr>
        </p:nvSpPr>
        <p:spPr>
          <a:xfrm>
            <a:off x="914400" y="1447800"/>
            <a:ext cx="8153400" cy="5181600"/>
          </a:xfrm>
        </p:spPr>
        <p:txBody>
          <a:bodyPr>
            <a:normAutofit fontScale="92500" lnSpcReduction="20000"/>
          </a:bodyPr>
          <a:lstStyle/>
          <a:p>
            <a:pPr marL="746125" indent="-746125">
              <a:spcBef>
                <a:spcPts val="0"/>
              </a:spcBef>
              <a:spcAft>
                <a:spcPts val="300"/>
              </a:spcAft>
              <a:buFont typeface="+mj-lt"/>
              <a:buAutoNum type="arabicPeriod"/>
            </a:pPr>
            <a:r>
              <a:rPr lang="en-US" sz="3500" dirty="0">
                <a:solidFill>
                  <a:schemeClr val="bg1">
                    <a:lumMod val="75000"/>
                  </a:schemeClr>
                </a:solidFill>
                <a:cs typeface="Arial" pitchFamily="34" charset="0"/>
              </a:rPr>
              <a:t>COAP Overview</a:t>
            </a:r>
          </a:p>
          <a:p>
            <a:pPr marL="742950" indent="-742950">
              <a:spcBef>
                <a:spcPts val="0"/>
              </a:spcBef>
              <a:spcAft>
                <a:spcPts val="300"/>
              </a:spcAft>
              <a:buFont typeface="+mj-lt"/>
              <a:buAutoNum type="arabicPeriod" startAt="2"/>
            </a:pPr>
            <a:r>
              <a:rPr lang="en-US" sz="3500" b="1" dirty="0">
                <a:solidFill>
                  <a:srgbClr val="008000"/>
                </a:solidFill>
                <a:cs typeface="Arial" pitchFamily="34" charset="0"/>
              </a:rPr>
              <a:t>WPI Promotion Criteria</a:t>
            </a:r>
          </a:p>
          <a:p>
            <a:pPr marL="0" indent="0">
              <a:spcBef>
                <a:spcPts val="0"/>
              </a:spcBef>
              <a:spcAft>
                <a:spcPts val="300"/>
              </a:spcAft>
              <a:buNone/>
            </a:pPr>
            <a:r>
              <a:rPr lang="en-US" sz="3500" dirty="0"/>
              <a:t>	</a:t>
            </a:r>
            <a:r>
              <a:rPr lang="en-US" sz="3500" u="sng" dirty="0">
                <a:solidFill>
                  <a:srgbClr val="008000"/>
                </a:solidFill>
              </a:rPr>
              <a:t>Faculty Handbook:</a:t>
            </a:r>
            <a:br>
              <a:rPr lang="en-US" sz="3500" dirty="0">
                <a:solidFill>
                  <a:srgbClr val="008000"/>
                </a:solidFill>
              </a:rPr>
            </a:br>
            <a:r>
              <a:rPr lang="en-US" sz="3500" dirty="0">
                <a:solidFill>
                  <a:srgbClr val="008000"/>
                </a:solidFill>
              </a:rPr>
              <a:t>	</a:t>
            </a:r>
            <a:r>
              <a:rPr lang="en-US" sz="3500" u="sng" dirty="0">
                <a:solidFill>
                  <a:srgbClr val="008000"/>
                </a:solidFill>
              </a:rPr>
              <a:t>Part Two: Policies &amp; Procedures:</a:t>
            </a:r>
            <a:br>
              <a:rPr lang="en-US" sz="3500" dirty="0">
                <a:solidFill>
                  <a:srgbClr val="008000"/>
                </a:solidFill>
              </a:rPr>
            </a:br>
            <a:r>
              <a:rPr lang="en-US" sz="3500" dirty="0">
                <a:solidFill>
                  <a:srgbClr val="008000"/>
                </a:solidFill>
              </a:rPr>
              <a:t>	</a:t>
            </a:r>
            <a:r>
              <a:rPr lang="en-US" sz="3500" dirty="0">
                <a:solidFill>
                  <a:schemeClr val="accent3">
                    <a:lumMod val="40000"/>
                    <a:lumOff val="60000"/>
                  </a:schemeClr>
                </a:solidFill>
              </a:rPr>
              <a:t>Section 1.D. - TTT</a:t>
            </a:r>
            <a:br>
              <a:rPr lang="en-US" sz="3500" dirty="0">
                <a:solidFill>
                  <a:schemeClr val="accent3">
                    <a:lumMod val="40000"/>
                    <a:lumOff val="60000"/>
                  </a:schemeClr>
                </a:solidFill>
              </a:rPr>
            </a:br>
            <a:r>
              <a:rPr lang="en-US" sz="3500" dirty="0">
                <a:solidFill>
                  <a:srgbClr val="008000"/>
                </a:solidFill>
              </a:rPr>
              <a:t>	Section 7.F. – TRT </a:t>
            </a:r>
          </a:p>
          <a:p>
            <a:pPr marL="0" indent="0">
              <a:spcBef>
                <a:spcPts val="0"/>
              </a:spcBef>
              <a:spcAft>
                <a:spcPts val="300"/>
              </a:spcAft>
              <a:buNone/>
            </a:pPr>
            <a:r>
              <a:rPr lang="en-US" sz="3500" dirty="0">
                <a:solidFill>
                  <a:srgbClr val="008000"/>
                </a:solidFill>
              </a:rPr>
              <a:t>	Section 7.G. – PoP</a:t>
            </a:r>
          </a:p>
          <a:p>
            <a:pPr marL="746125" indent="-746125">
              <a:spcBef>
                <a:spcPts val="0"/>
              </a:spcBef>
              <a:spcAft>
                <a:spcPts val="300"/>
              </a:spcAft>
              <a:buFont typeface="+mj-lt"/>
              <a:buAutoNum type="arabicPeriod" startAt="3"/>
            </a:pPr>
            <a:r>
              <a:rPr lang="en-US" sz="3500" dirty="0">
                <a:cs typeface="Arial" pitchFamily="34" charset="0"/>
              </a:rPr>
              <a:t>Candidate Dossier</a:t>
            </a:r>
          </a:p>
          <a:p>
            <a:pPr marL="746125" indent="-746125">
              <a:spcBef>
                <a:spcPts val="0"/>
              </a:spcBef>
              <a:spcAft>
                <a:spcPts val="300"/>
              </a:spcAft>
              <a:buFont typeface="+mj-lt"/>
              <a:buAutoNum type="arabicPeriod" startAt="3"/>
            </a:pPr>
            <a:r>
              <a:rPr lang="en-US" sz="3500" dirty="0">
                <a:cs typeface="Arial" pitchFamily="34" charset="0"/>
              </a:rPr>
              <a:t>Promotion Procedures</a:t>
            </a:r>
          </a:p>
          <a:p>
            <a:pPr marL="746125" indent="-746125">
              <a:spcBef>
                <a:spcPts val="0"/>
              </a:spcBef>
              <a:spcAft>
                <a:spcPts val="300"/>
              </a:spcAft>
              <a:buFont typeface="+mj-lt"/>
              <a:buAutoNum type="arabicPeriod" startAt="3"/>
            </a:pPr>
            <a:r>
              <a:rPr lang="en-US" sz="3500" dirty="0">
                <a:cs typeface="Arial" pitchFamily="34" charset="0"/>
              </a:rPr>
              <a:t>Promotion Schedules</a:t>
            </a:r>
          </a:p>
          <a:p>
            <a:pPr marL="746125" indent="-746125">
              <a:spcBef>
                <a:spcPts val="0"/>
              </a:spcBef>
              <a:spcAft>
                <a:spcPts val="300"/>
              </a:spcAft>
              <a:buFont typeface="+mj-lt"/>
              <a:buAutoNum type="arabicPeriod" startAt="3"/>
            </a:pPr>
            <a:r>
              <a:rPr lang="en-US" sz="3500" dirty="0">
                <a:cs typeface="Arial" pitchFamily="34" charset="0"/>
              </a:rPr>
              <a:t>FAQs</a:t>
            </a:r>
          </a:p>
          <a:p>
            <a:pPr>
              <a:spcBef>
                <a:spcPts val="0"/>
              </a:spcBef>
              <a:spcAft>
                <a:spcPts val="300"/>
              </a:spcAft>
            </a:pPr>
            <a:endParaRPr lang="en-US" sz="3600"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10</a:t>
            </a:fld>
            <a:endParaRPr lang="en-US" dirty="0"/>
          </a:p>
        </p:txBody>
      </p:sp>
      <p:cxnSp>
        <p:nvCxnSpPr>
          <p:cNvPr id="6" name="Straight Arrow Connector 5"/>
          <p:cNvCxnSpPr/>
          <p:nvPr/>
        </p:nvCxnSpPr>
        <p:spPr>
          <a:xfrm>
            <a:off x="228600" y="2133600"/>
            <a:ext cx="762000" cy="0"/>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956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a:solidFill>
                  <a:srgbClr val="008000"/>
                </a:solidFill>
              </a:rPr>
              <a:t>Eligibility</a:t>
            </a:r>
          </a:p>
        </p:txBody>
      </p:sp>
      <p:sp>
        <p:nvSpPr>
          <p:cNvPr id="6" name="Text Placeholder 5">
            <a:extLst>
              <a:ext uri="{FF2B5EF4-FFF2-40B4-BE49-F238E27FC236}">
                <a16:creationId xmlns:a16="http://schemas.microsoft.com/office/drawing/2014/main" id="{D130E96B-A316-9A42-A3CE-103EB4D20AD1}"/>
              </a:ext>
            </a:extLst>
          </p:cNvPr>
          <p:cNvSpPr>
            <a:spLocks noGrp="1"/>
          </p:cNvSpPr>
          <p:nvPr>
            <p:ph type="body" idx="1"/>
          </p:nvPr>
        </p:nvSpPr>
        <p:spPr>
          <a:xfrm>
            <a:off x="457200" y="990600"/>
            <a:ext cx="4040188" cy="487362"/>
          </a:xfrm>
        </p:spPr>
        <p:txBody>
          <a:bodyPr/>
          <a:lstStyle/>
          <a:p>
            <a:r>
              <a:rPr lang="en-US" dirty="0"/>
              <a:t>Teaching Professors</a:t>
            </a:r>
          </a:p>
        </p:txBody>
      </p:sp>
      <p:sp>
        <p:nvSpPr>
          <p:cNvPr id="8" name="Text Placeholder 7">
            <a:extLst>
              <a:ext uri="{FF2B5EF4-FFF2-40B4-BE49-F238E27FC236}">
                <a16:creationId xmlns:a16="http://schemas.microsoft.com/office/drawing/2014/main" id="{17B52364-6DEF-FA49-9B87-41E3E77F00D6}"/>
              </a:ext>
            </a:extLst>
          </p:cNvPr>
          <p:cNvSpPr>
            <a:spLocks noGrp="1"/>
          </p:cNvSpPr>
          <p:nvPr>
            <p:ph type="body" sz="quarter" idx="3"/>
          </p:nvPr>
        </p:nvSpPr>
        <p:spPr>
          <a:xfrm>
            <a:off x="4876800" y="1066800"/>
            <a:ext cx="4041775" cy="411162"/>
          </a:xfrm>
        </p:spPr>
        <p:txBody>
          <a:bodyPr>
            <a:normAutofit fontScale="92500" lnSpcReduction="10000"/>
          </a:bodyPr>
          <a:lstStyle/>
          <a:p>
            <a:r>
              <a:rPr lang="en-US" dirty="0"/>
              <a:t>Research Professors</a:t>
            </a: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11</a:t>
            </a:fld>
            <a:endParaRPr lang="en-US" dirty="0"/>
          </a:p>
        </p:txBody>
      </p:sp>
      <p:sp>
        <p:nvSpPr>
          <p:cNvPr id="5" name="Rectangle 4"/>
          <p:cNvSpPr/>
          <p:nvPr/>
        </p:nvSpPr>
        <p:spPr>
          <a:xfrm>
            <a:off x="152400" y="-315913"/>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724400"/>
            <a:ext cx="3797300" cy="1981200"/>
          </a:xfrm>
          <a:prstGeom prst="rect">
            <a:avLst/>
          </a:prstGeom>
        </p:spPr>
      </p:pic>
      <p:sp>
        <p:nvSpPr>
          <p:cNvPr id="9" name="Content Placeholder 8">
            <a:extLst>
              <a:ext uri="{FF2B5EF4-FFF2-40B4-BE49-F238E27FC236}">
                <a16:creationId xmlns:a16="http://schemas.microsoft.com/office/drawing/2014/main" id="{55136299-375A-6740-A6F3-5E5448652F68}"/>
              </a:ext>
            </a:extLst>
          </p:cNvPr>
          <p:cNvSpPr>
            <a:spLocks noGrp="1"/>
          </p:cNvSpPr>
          <p:nvPr>
            <p:ph sz="quarter" idx="4"/>
          </p:nvPr>
        </p:nvSpPr>
        <p:spPr>
          <a:xfrm>
            <a:off x="4876800" y="1447800"/>
            <a:ext cx="4117975" cy="3951288"/>
          </a:xfrm>
        </p:spPr>
        <p:txBody>
          <a:bodyPr>
            <a:normAutofit/>
          </a:bodyPr>
          <a:lstStyle/>
          <a:p>
            <a:pPr marL="0" lvl="0" indent="0">
              <a:buNone/>
            </a:pPr>
            <a:r>
              <a:rPr lang="en-US" sz="1800" dirty="0">
                <a:solidFill>
                  <a:srgbClr val="000000"/>
                </a:solidFill>
              </a:rPr>
              <a:t>Assistant </a:t>
            </a:r>
            <a:r>
              <a:rPr lang="en-US" sz="1800" dirty="0">
                <a:solidFill>
                  <a:srgbClr val="000000"/>
                </a:solidFill>
                <a:sym typeface="Wingdings" pitchFamily="2" charset="2"/>
              </a:rPr>
              <a:t> </a:t>
            </a:r>
            <a:r>
              <a:rPr lang="en-US" sz="1800" dirty="0">
                <a:solidFill>
                  <a:srgbClr val="000000"/>
                </a:solidFill>
              </a:rPr>
              <a:t>Associate</a:t>
            </a:r>
          </a:p>
          <a:p>
            <a:pPr lvl="0"/>
            <a:r>
              <a:rPr lang="en-US" sz="1800" dirty="0">
                <a:solidFill>
                  <a:srgbClr val="000000"/>
                </a:solidFill>
                <a:ea typeface="Verdana"/>
              </a:rPr>
              <a:t>Minimum 3 years as Assistant Research Professor at WPI</a:t>
            </a:r>
          </a:p>
          <a:p>
            <a:pPr lvl="0"/>
            <a:r>
              <a:rPr lang="en-US" sz="1800" dirty="0">
                <a:solidFill>
                  <a:srgbClr val="000000"/>
                </a:solidFill>
                <a:ea typeface="Verdana"/>
              </a:rPr>
              <a:t>Normally at least 5 years </a:t>
            </a:r>
          </a:p>
          <a:p>
            <a:pPr lvl="0"/>
            <a:endParaRPr lang="en-US" sz="1800" dirty="0">
              <a:solidFill>
                <a:srgbClr val="000000"/>
              </a:solidFill>
              <a:ea typeface="Verdana"/>
            </a:endParaRPr>
          </a:p>
          <a:p>
            <a:pPr marL="0" lvl="0" indent="0">
              <a:buNone/>
            </a:pPr>
            <a:r>
              <a:rPr lang="en-US" sz="1800" dirty="0">
                <a:solidFill>
                  <a:srgbClr val="000000"/>
                </a:solidFill>
              </a:rPr>
              <a:t>Associate </a:t>
            </a:r>
            <a:r>
              <a:rPr lang="en-US" sz="1800" dirty="0">
                <a:solidFill>
                  <a:srgbClr val="000000"/>
                </a:solidFill>
                <a:sym typeface="Wingdings" pitchFamily="2" charset="2"/>
              </a:rPr>
              <a:t> </a:t>
            </a:r>
            <a:r>
              <a:rPr lang="en-US" sz="1800" dirty="0">
                <a:solidFill>
                  <a:srgbClr val="000000"/>
                </a:solidFill>
              </a:rPr>
              <a:t>Full</a:t>
            </a:r>
          </a:p>
          <a:p>
            <a:pPr lvl="0"/>
            <a:r>
              <a:rPr lang="en-US" sz="1800" dirty="0">
                <a:solidFill>
                  <a:srgbClr val="000000"/>
                </a:solidFill>
              </a:rPr>
              <a:t>Must demonstrate considerable professional growth and development of qualities of leadership</a:t>
            </a:r>
          </a:p>
          <a:p>
            <a:pPr lvl="0"/>
            <a:r>
              <a:rPr lang="en-US" sz="1800" dirty="0">
                <a:solidFill>
                  <a:srgbClr val="000000"/>
                </a:solidFill>
              </a:rPr>
              <a:t>N</a:t>
            </a:r>
            <a:r>
              <a:rPr lang="en-US" sz="1800" dirty="0">
                <a:solidFill>
                  <a:srgbClr val="000000"/>
                </a:solidFill>
                <a:ea typeface="Verdana"/>
              </a:rPr>
              <a:t>ormally at least 5 years </a:t>
            </a:r>
          </a:p>
          <a:p>
            <a:endParaRPr lang="en-US" dirty="0"/>
          </a:p>
        </p:txBody>
      </p:sp>
      <p:sp>
        <p:nvSpPr>
          <p:cNvPr id="3" name="Content Placeholder 2"/>
          <p:cNvSpPr>
            <a:spLocks noGrp="1"/>
          </p:cNvSpPr>
          <p:nvPr>
            <p:ph sz="half" idx="2"/>
          </p:nvPr>
        </p:nvSpPr>
        <p:spPr>
          <a:xfrm>
            <a:off x="457200" y="1447800"/>
            <a:ext cx="4114800" cy="3951288"/>
          </a:xfrm>
          <a:noFill/>
        </p:spPr>
        <p:txBody>
          <a:bodyPr>
            <a:normAutofit/>
          </a:bodyPr>
          <a:lstStyle/>
          <a:p>
            <a:pPr marL="0" indent="0">
              <a:buNone/>
            </a:pPr>
            <a:r>
              <a:rPr lang="en-US" sz="1800" dirty="0">
                <a:solidFill>
                  <a:srgbClr val="000000"/>
                </a:solidFill>
              </a:rPr>
              <a:t>Assistant </a:t>
            </a:r>
            <a:r>
              <a:rPr lang="en-US" sz="1800" dirty="0">
                <a:solidFill>
                  <a:srgbClr val="000000"/>
                </a:solidFill>
                <a:sym typeface="Wingdings" pitchFamily="2" charset="2"/>
              </a:rPr>
              <a:t> </a:t>
            </a:r>
            <a:r>
              <a:rPr lang="en-US" sz="1800" dirty="0">
                <a:solidFill>
                  <a:srgbClr val="000000"/>
                </a:solidFill>
              </a:rPr>
              <a:t>Associate</a:t>
            </a:r>
          </a:p>
          <a:p>
            <a:r>
              <a:rPr lang="en-US" sz="1800" dirty="0">
                <a:solidFill>
                  <a:srgbClr val="000000"/>
                </a:solidFill>
                <a:ea typeface="Verdana"/>
              </a:rPr>
              <a:t>Minimum 3 years as Assistant Teaching Professor at WPI</a:t>
            </a:r>
          </a:p>
          <a:p>
            <a:r>
              <a:rPr lang="en-US" sz="1800" dirty="0">
                <a:solidFill>
                  <a:srgbClr val="000000"/>
                </a:solidFill>
                <a:ea typeface="Verdana"/>
              </a:rPr>
              <a:t>Normally at least 5 years </a:t>
            </a:r>
          </a:p>
          <a:p>
            <a:endParaRPr lang="en-US" sz="1800" dirty="0">
              <a:solidFill>
                <a:srgbClr val="000000"/>
              </a:solidFill>
              <a:ea typeface="Verdana"/>
            </a:endParaRPr>
          </a:p>
          <a:p>
            <a:pPr marL="0" indent="0">
              <a:buNone/>
            </a:pPr>
            <a:r>
              <a:rPr lang="en-US" sz="1800" dirty="0">
                <a:solidFill>
                  <a:srgbClr val="000000"/>
                </a:solidFill>
              </a:rPr>
              <a:t>Associate </a:t>
            </a:r>
            <a:r>
              <a:rPr lang="en-US" sz="1800" dirty="0">
                <a:solidFill>
                  <a:srgbClr val="000000"/>
                </a:solidFill>
                <a:sym typeface="Wingdings" pitchFamily="2" charset="2"/>
              </a:rPr>
              <a:t> </a:t>
            </a:r>
            <a:r>
              <a:rPr lang="en-US" sz="1800" dirty="0">
                <a:solidFill>
                  <a:srgbClr val="000000"/>
                </a:solidFill>
              </a:rPr>
              <a:t>Full</a:t>
            </a:r>
          </a:p>
          <a:p>
            <a:r>
              <a:rPr lang="en-US" sz="1800" dirty="0">
                <a:solidFill>
                  <a:srgbClr val="000000"/>
                </a:solidFill>
              </a:rPr>
              <a:t>Must demonstrate considerable professional growth and development of qualities of leadership</a:t>
            </a:r>
          </a:p>
          <a:p>
            <a:r>
              <a:rPr lang="en-US" sz="1800" dirty="0">
                <a:solidFill>
                  <a:srgbClr val="000000"/>
                </a:solidFill>
              </a:rPr>
              <a:t>N</a:t>
            </a:r>
            <a:r>
              <a:rPr lang="en-US" sz="1800" dirty="0">
                <a:solidFill>
                  <a:srgbClr val="000000"/>
                </a:solidFill>
                <a:ea typeface="Verdana"/>
              </a:rPr>
              <a:t>ormally at least 5 years </a:t>
            </a:r>
          </a:p>
          <a:p>
            <a:endParaRPr lang="en-US" sz="1800" dirty="0">
              <a:solidFill>
                <a:srgbClr val="000000"/>
              </a:solidFill>
            </a:endParaRPr>
          </a:p>
        </p:txBody>
      </p:sp>
    </p:spTree>
    <p:extLst>
      <p:ext uri="{BB962C8B-B14F-4D97-AF65-F5344CB8AC3E}">
        <p14:creationId xmlns:p14="http://schemas.microsoft.com/office/powerpoint/2010/main" val="237117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0" y="685800"/>
            <a:ext cx="74148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000"/>
                </a:solidFill>
                <a:effectLst/>
                <a:uLnTx/>
                <a:uFillTx/>
                <a:ea typeface="+mn-ea"/>
                <a:cs typeface="+mn-cs"/>
              </a:rPr>
              <a:t>Teaching Promotion</a:t>
            </a:r>
          </a:p>
        </p:txBody>
      </p:sp>
      <p:sp>
        <p:nvSpPr>
          <p:cNvPr id="30" name="Slide Number Placeholder 3">
            <a:extLst>
              <a:ext uri="{FF2B5EF4-FFF2-40B4-BE49-F238E27FC236}">
                <a16:creationId xmlns:a16="http://schemas.microsoft.com/office/drawing/2014/main" id="{B3D40187-6EDD-9E44-8D44-FBFFE6E2C7E7}"/>
              </a:ext>
            </a:extLst>
          </p:cNvPr>
          <p:cNvSpPr txBox="1">
            <a:spLocks/>
          </p:cNvSpPr>
          <p:nvPr/>
        </p:nvSpPr>
        <p:spPr>
          <a:xfrm>
            <a:off x="8665308" y="6400800"/>
            <a:ext cx="457200" cy="3941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26A9E35-D462-4600-846B-8A3DB57113F8}" type="slidenum">
              <a:rPr lang="en-US" sz="1200" smtClean="0">
                <a:solidFill>
                  <a:schemeClr val="tx1">
                    <a:lumMod val="50000"/>
                    <a:lumOff val="50000"/>
                  </a:schemeClr>
                </a:solidFill>
              </a:rPr>
              <a:pPr>
                <a:defRPr/>
              </a:pPr>
              <a:t>12</a:t>
            </a:fld>
            <a:endParaRPr lang="en-US" sz="1200" dirty="0">
              <a:solidFill>
                <a:schemeClr val="tx1">
                  <a:lumMod val="50000"/>
                  <a:lumOff val="50000"/>
                </a:schemeClr>
              </a:solidFill>
            </a:endParaRPr>
          </a:p>
        </p:txBody>
      </p:sp>
      <p:sp>
        <p:nvSpPr>
          <p:cNvPr id="2" name="TextBox 1"/>
          <p:cNvSpPr txBox="1"/>
          <p:nvPr/>
        </p:nvSpPr>
        <p:spPr>
          <a:xfrm>
            <a:off x="609600" y="1447800"/>
            <a:ext cx="8001000" cy="4648200"/>
          </a:xfrm>
          <a:prstGeom prst="rect">
            <a:avLst/>
          </a:prstGeom>
          <a:noFill/>
        </p:spPr>
        <p:txBody>
          <a:bodyPr wrap="square" rtlCol="0">
            <a:noAutofit/>
          </a:bodyPr>
          <a:lstStyle/>
          <a:p>
            <a:pPr algn="ctr"/>
            <a:endParaRPr lang="en-US" sz="1600" dirty="0"/>
          </a:p>
          <a:p>
            <a:pPr algn="ctr"/>
            <a:r>
              <a:rPr lang="en-US" sz="1400" dirty="0"/>
              <a:t>Faculty Handbook Section E:</a:t>
            </a:r>
          </a:p>
          <a:p>
            <a:pPr algn="ctr"/>
            <a:endParaRPr lang="en-US" dirty="0"/>
          </a:p>
          <a:p>
            <a:r>
              <a:rPr lang="en-US" sz="2400" dirty="0"/>
              <a:t>Recommendations for promotion to the Associate and (Full) Teaching Professors level will be made by the Department Head and/or Program Director (with input from departmental and/or program faculty members) and the appropriate Dean, reviewed by COAP, and then passed to the Provost for action. </a:t>
            </a:r>
          </a:p>
          <a:p>
            <a:endParaRPr lang="en-US" sz="2400" dirty="0"/>
          </a:p>
          <a:p>
            <a:r>
              <a:rPr lang="en-US" sz="2400" dirty="0"/>
              <a:t>The standards used to grant these promotions should be identical (with respect to teaching performance and credentials) as those used in the corresponding promotions of the tenured faculty (see Section 7F).</a:t>
            </a:r>
          </a:p>
        </p:txBody>
      </p:sp>
      <p:sp>
        <p:nvSpPr>
          <p:cNvPr id="5" name="Rectangle 4"/>
          <p:cNvSpPr/>
          <p:nvPr/>
        </p:nvSpPr>
        <p:spPr>
          <a:xfrm>
            <a:off x="304800" y="152400"/>
            <a:ext cx="86868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789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a:solidFill>
                  <a:srgbClr val="008000"/>
                </a:solidFill>
              </a:rPr>
              <a:t>Criteria for TRT Teaching Ranks</a:t>
            </a:r>
            <a:br>
              <a:rPr lang="en-US" sz="3600" b="1" dirty="0">
                <a:solidFill>
                  <a:srgbClr val="008000"/>
                </a:solidFill>
              </a:rPr>
            </a:br>
            <a:r>
              <a:rPr lang="en-US" sz="2200" b="1" dirty="0">
                <a:solidFill>
                  <a:srgbClr val="008000"/>
                </a:solidFill>
              </a:rPr>
              <a:t>Assistant to Associate Teaching Professor</a:t>
            </a:r>
            <a:br>
              <a:rPr lang="en-US" sz="2200" dirty="0">
                <a:solidFill>
                  <a:srgbClr val="008000"/>
                </a:solidFill>
              </a:rPr>
            </a:br>
            <a:endParaRPr lang="en-US" sz="2200" b="1" dirty="0">
              <a:solidFill>
                <a:srgbClr val="008000"/>
              </a:solidFill>
            </a:endParaRPr>
          </a:p>
        </p:txBody>
      </p:sp>
      <p:sp>
        <p:nvSpPr>
          <p:cNvPr id="2" name="Content Placeholder 1"/>
          <p:cNvSpPr>
            <a:spLocks noGrp="1"/>
          </p:cNvSpPr>
          <p:nvPr>
            <p:ph idx="1"/>
          </p:nvPr>
        </p:nvSpPr>
        <p:spPr>
          <a:xfrm>
            <a:off x="457200" y="1219200"/>
            <a:ext cx="8229600" cy="5562600"/>
          </a:xfrm>
        </p:spPr>
        <p:txBody>
          <a:bodyPr>
            <a:noAutofit/>
          </a:bodyPr>
          <a:lstStyle/>
          <a:p>
            <a:pPr marL="0" indent="0" algn="ctr">
              <a:buNone/>
            </a:pPr>
            <a:r>
              <a:rPr lang="en-US" sz="1400" dirty="0">
                <a:solidFill>
                  <a:srgbClr val="000000"/>
                </a:solidFill>
              </a:rPr>
              <a:t>Faculty Handbook, Part Two Section 7F:</a:t>
            </a:r>
          </a:p>
          <a:p>
            <a:pPr marL="0" indent="0">
              <a:buNone/>
            </a:pPr>
            <a:r>
              <a:rPr lang="en-US" sz="1800" b="1" dirty="0">
                <a:solidFill>
                  <a:srgbClr val="008000"/>
                </a:solidFill>
              </a:rPr>
              <a:t>Assistant to Associate Teaching Professor</a:t>
            </a:r>
            <a:endParaRPr lang="en-US" sz="1800" dirty="0">
              <a:solidFill>
                <a:srgbClr val="008000"/>
              </a:solidFill>
            </a:endParaRPr>
          </a:p>
          <a:p>
            <a:pPr marL="0" indent="0">
              <a:buNone/>
            </a:pPr>
            <a:r>
              <a:rPr lang="en-US" sz="1600" dirty="0">
                <a:solidFill>
                  <a:srgbClr val="000000"/>
                </a:solidFill>
              </a:rPr>
              <a:t>Must have completed at least three years as an assistant teaching professor, and will normally have completed at least five years. </a:t>
            </a:r>
          </a:p>
          <a:p>
            <a:pPr marL="0" indent="0">
              <a:buNone/>
            </a:pPr>
            <a:endParaRPr lang="en-US" sz="1600" dirty="0">
              <a:solidFill>
                <a:srgbClr val="000000"/>
              </a:solidFill>
            </a:endParaRPr>
          </a:p>
          <a:p>
            <a:pPr marL="0" indent="0">
              <a:buNone/>
            </a:pPr>
            <a:r>
              <a:rPr lang="en-US" sz="1600" dirty="0">
                <a:solidFill>
                  <a:srgbClr val="000000"/>
                </a:solidFill>
              </a:rPr>
              <a:t>“Must have exhibited high-quality teaching (undergraduate and/or graduate).” </a:t>
            </a:r>
          </a:p>
          <a:p>
            <a:pPr marL="0" indent="0">
              <a:buNone/>
            </a:pPr>
            <a:r>
              <a:rPr lang="en-US" sz="1600" dirty="0">
                <a:solidFill>
                  <a:srgbClr val="000000"/>
                </a:solidFill>
              </a:rPr>
              <a:t>High-Quality Teaching can be evidenced in many ways including (but not limited to) </a:t>
            </a:r>
          </a:p>
          <a:p>
            <a:pPr marL="974725" indent="-285750">
              <a:buFont typeface="Arial"/>
              <a:buChar char="•"/>
            </a:pPr>
            <a:r>
              <a:rPr lang="en-US" sz="1600" dirty="0">
                <a:solidFill>
                  <a:srgbClr val="000000"/>
                </a:solidFill>
              </a:rPr>
              <a:t>Course evaluations, faculty peer evaluations, evaluations by alumni, </a:t>
            </a:r>
          </a:p>
          <a:p>
            <a:pPr marL="993775" indent="-285750">
              <a:buFont typeface="Arial"/>
              <a:buChar char="•"/>
            </a:pPr>
            <a:r>
              <a:rPr lang="en-US" sz="1600" dirty="0">
                <a:solidFill>
                  <a:srgbClr val="000000"/>
                </a:solidFill>
              </a:rPr>
              <a:t>Quality of MQPs, IQPs, </a:t>
            </a:r>
            <a:r>
              <a:rPr lang="en-US" sz="1600" dirty="0" err="1">
                <a:solidFill>
                  <a:srgbClr val="000000"/>
                </a:solidFill>
              </a:rPr>
              <a:t>HuA</a:t>
            </a:r>
            <a:r>
              <a:rPr lang="en-US" sz="1600" dirty="0">
                <a:solidFill>
                  <a:srgbClr val="000000"/>
                </a:solidFill>
              </a:rPr>
              <a:t> Seminars or Practicum, graduate student work</a:t>
            </a:r>
          </a:p>
          <a:p>
            <a:pPr marL="993775" indent="-285750">
              <a:buFont typeface="Arial"/>
              <a:buChar char="•"/>
            </a:pPr>
            <a:r>
              <a:rPr lang="en-US" sz="1600" dirty="0">
                <a:solidFill>
                  <a:srgbClr val="000000"/>
                </a:solidFill>
              </a:rPr>
              <a:t>First year student advising, academic advising,</a:t>
            </a:r>
          </a:p>
          <a:p>
            <a:pPr marL="993775" indent="-285750">
              <a:buFont typeface="Arial"/>
              <a:buChar char="•"/>
            </a:pPr>
            <a:r>
              <a:rPr lang="en-US" sz="1600" dirty="0">
                <a:solidFill>
                  <a:srgbClr val="000000"/>
                </a:solidFill>
              </a:rPr>
              <a:t>Teaching innovations, new course introductions, course redesigns</a:t>
            </a:r>
          </a:p>
          <a:p>
            <a:pPr marL="708025" indent="0">
              <a:buNone/>
            </a:pPr>
            <a:endParaRPr lang="en-US" sz="1600" dirty="0">
              <a:solidFill>
                <a:srgbClr val="000000"/>
              </a:solidFill>
            </a:endParaRPr>
          </a:p>
          <a:p>
            <a:pPr marL="0" indent="0">
              <a:buNone/>
            </a:pPr>
            <a:r>
              <a:rPr lang="en-US" sz="1600" dirty="0">
                <a:solidFill>
                  <a:srgbClr val="000000"/>
                </a:solidFill>
              </a:rPr>
              <a:t>“Service is valued and considered in the promotion review”</a:t>
            </a:r>
          </a:p>
          <a:p>
            <a:pPr marL="920750" indent="-285750">
              <a:buFont typeface="Arial"/>
              <a:buChar char="•"/>
            </a:pPr>
            <a:r>
              <a:rPr lang="en-US" sz="1600" dirty="0">
                <a:solidFill>
                  <a:srgbClr val="000000"/>
                </a:solidFill>
              </a:rPr>
              <a:t>WPI specific: committee work, administrative assistance</a:t>
            </a:r>
          </a:p>
          <a:p>
            <a:pPr marL="920750" indent="-285750">
              <a:buFont typeface="Arial"/>
              <a:buChar char="•"/>
            </a:pPr>
            <a:r>
              <a:rPr lang="en-US" sz="1600" dirty="0">
                <a:solidFill>
                  <a:srgbClr val="000000"/>
                </a:solidFill>
              </a:rPr>
              <a:t>Department specific: committees, MQP area coordinators, faculty recruitment, seminar series participation or coordination, </a:t>
            </a:r>
          </a:p>
          <a:p>
            <a:pPr marL="920750" indent="-285750">
              <a:buFont typeface="Arial"/>
              <a:buChar char="•"/>
            </a:pPr>
            <a:r>
              <a:rPr lang="en-US" sz="1600" dirty="0">
                <a:solidFill>
                  <a:srgbClr val="000000"/>
                </a:solidFill>
              </a:rPr>
              <a:t>Professional Service: Participation in panels or committees, local chapters of professional societies, conference organization. </a:t>
            </a:r>
          </a:p>
        </p:txBody>
      </p:sp>
      <p:sp>
        <p:nvSpPr>
          <p:cNvPr id="4"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13</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52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a:solidFill>
                  <a:srgbClr val="008000"/>
                </a:solidFill>
              </a:rPr>
              <a:t>Criteria for TRT Teaching Ranks</a:t>
            </a:r>
            <a:br>
              <a:rPr lang="en-US" sz="3600" b="1" dirty="0">
                <a:solidFill>
                  <a:srgbClr val="008000"/>
                </a:solidFill>
              </a:rPr>
            </a:br>
            <a:r>
              <a:rPr lang="en-US" sz="2200" b="1" dirty="0">
                <a:solidFill>
                  <a:srgbClr val="008000"/>
                </a:solidFill>
              </a:rPr>
              <a:t>Associate to Full Teaching Professor</a:t>
            </a:r>
            <a:br>
              <a:rPr lang="en-US" sz="2200" dirty="0">
                <a:solidFill>
                  <a:srgbClr val="008000"/>
                </a:solidFill>
              </a:rPr>
            </a:br>
            <a:endParaRPr lang="en-US" sz="2200" b="1" dirty="0">
              <a:solidFill>
                <a:srgbClr val="008000"/>
              </a:solidFill>
            </a:endParaRPr>
          </a:p>
        </p:txBody>
      </p:sp>
      <p:sp>
        <p:nvSpPr>
          <p:cNvPr id="2" name="Content Placeholder 1"/>
          <p:cNvSpPr>
            <a:spLocks noGrp="1"/>
          </p:cNvSpPr>
          <p:nvPr>
            <p:ph idx="1"/>
          </p:nvPr>
        </p:nvSpPr>
        <p:spPr>
          <a:xfrm>
            <a:off x="457200" y="1219200"/>
            <a:ext cx="8229600" cy="4953000"/>
          </a:xfrm>
        </p:spPr>
        <p:txBody>
          <a:bodyPr>
            <a:normAutofit/>
          </a:bodyPr>
          <a:lstStyle/>
          <a:p>
            <a:pPr marL="0" indent="0" algn="ctr">
              <a:buNone/>
            </a:pPr>
            <a:r>
              <a:rPr lang="en-US" sz="1400" dirty="0">
                <a:solidFill>
                  <a:srgbClr val="000000"/>
                </a:solidFill>
              </a:rPr>
              <a:t>Faculty Handbook, Part Two Section 7F:</a:t>
            </a:r>
          </a:p>
          <a:p>
            <a:pPr marL="0" indent="0" algn="ctr">
              <a:buNone/>
            </a:pPr>
            <a:endParaRPr lang="en-US" sz="1400" dirty="0">
              <a:solidFill>
                <a:srgbClr val="000000"/>
              </a:solidFill>
            </a:endParaRPr>
          </a:p>
          <a:p>
            <a:pPr marL="0" indent="0">
              <a:buNone/>
            </a:pPr>
            <a:r>
              <a:rPr lang="en-US" sz="1800" b="1" dirty="0">
                <a:solidFill>
                  <a:srgbClr val="008000"/>
                </a:solidFill>
              </a:rPr>
              <a:t>Associate to Full Teaching Professor</a:t>
            </a:r>
            <a:endParaRPr lang="en-US" sz="1800" dirty="0">
              <a:solidFill>
                <a:srgbClr val="008000"/>
              </a:solidFill>
            </a:endParaRPr>
          </a:p>
          <a:p>
            <a:pPr marL="0" indent="0">
              <a:buNone/>
            </a:pPr>
            <a:r>
              <a:rPr lang="en-US" sz="1600" dirty="0">
                <a:solidFill>
                  <a:srgbClr val="000000"/>
                </a:solidFill>
              </a:rPr>
              <a:t>Must have demonstrated considerable professional growth and developed leadership qualities in some aspect of teaching. </a:t>
            </a:r>
          </a:p>
          <a:p>
            <a:pPr marL="0" indent="0">
              <a:buNone/>
            </a:pPr>
            <a:r>
              <a:rPr lang="en-US" sz="1600" dirty="0">
                <a:solidFill>
                  <a:srgbClr val="000000"/>
                </a:solidFill>
              </a:rPr>
              <a:t>Must have completed at least three years as an assistant teaching professor, and will normally have completed at least five years. </a:t>
            </a:r>
          </a:p>
          <a:p>
            <a:pPr marL="0" indent="0">
              <a:buNone/>
            </a:pPr>
            <a:endParaRPr lang="en-US" sz="1600" dirty="0">
              <a:solidFill>
                <a:srgbClr val="000000"/>
              </a:solidFill>
            </a:endParaRPr>
          </a:p>
          <a:p>
            <a:pPr marL="0" indent="0">
              <a:buNone/>
            </a:pPr>
            <a:r>
              <a:rPr lang="en-US" sz="1600" dirty="0">
                <a:solidFill>
                  <a:srgbClr val="000000"/>
                </a:solidFill>
              </a:rPr>
              <a:t>“Must have recent accomplishments of high quality in teaching as well as demonstrated leadership in some aspect of teaching. This leadership must be recognized by peers within WPI, and acknowledgement by externals peers would be viewed favorably.”</a:t>
            </a:r>
          </a:p>
          <a:p>
            <a:pPr marL="0" indent="0">
              <a:buNone/>
            </a:pPr>
            <a:r>
              <a:rPr lang="en-US" sz="1600" dirty="0">
                <a:solidFill>
                  <a:srgbClr val="000000"/>
                </a:solidFill>
              </a:rPr>
              <a:t> </a:t>
            </a:r>
          </a:p>
          <a:p>
            <a:pPr marL="0" indent="0">
              <a:buNone/>
            </a:pPr>
            <a:r>
              <a:rPr lang="en-US" sz="1600" dirty="0">
                <a:solidFill>
                  <a:srgbClr val="000000"/>
                </a:solidFill>
              </a:rPr>
              <a:t>					External review is not required by faculty handbook for promotion to 					Full Teaching Professor. </a:t>
            </a:r>
          </a:p>
          <a:p>
            <a:pPr marL="0" indent="0">
              <a:buNone/>
            </a:pPr>
            <a:endParaRPr lang="en-US" sz="1400" dirty="0">
              <a:solidFill>
                <a:srgbClr val="000000"/>
              </a:solidFill>
            </a:endParaRPr>
          </a:p>
          <a:p>
            <a:pPr marL="0" indent="0" algn="ctr">
              <a:buNone/>
            </a:pPr>
            <a:r>
              <a:rPr lang="en-US" sz="1400" i="1" dirty="0">
                <a:solidFill>
                  <a:srgbClr val="000000"/>
                </a:solidFill>
              </a:rPr>
              <a:t>See upcoming slides for example documentation </a:t>
            </a:r>
          </a:p>
        </p:txBody>
      </p:sp>
      <p:sp>
        <p:nvSpPr>
          <p:cNvPr id="4" name="Slide Number Placeholder 3"/>
          <p:cNvSpPr>
            <a:spLocks noGrp="1"/>
          </p:cNvSpPr>
          <p:nvPr>
            <p:ph type="sldNum" sz="quarter" idx="12"/>
          </p:nvPr>
        </p:nvSpPr>
        <p:spPr>
          <a:xfrm>
            <a:off x="8534400" y="6324600"/>
            <a:ext cx="457200" cy="365125"/>
          </a:xfrm>
        </p:spPr>
        <p:txBody>
          <a:bodyPr/>
          <a:lstStyle/>
          <a:p>
            <a:pPr>
              <a:defRPr/>
            </a:pPr>
            <a:fld id="{526A9E35-D462-4600-846B-8A3DB57113F8}" type="slidenum">
              <a:rPr lang="en-US" smtClean="0"/>
              <a:pPr>
                <a:defRPr/>
              </a:pPr>
              <a:t>14</a:t>
            </a:fld>
            <a:endParaRPr lang="en-US" dirty="0"/>
          </a:p>
        </p:txBody>
      </p:sp>
      <p:cxnSp>
        <p:nvCxnSpPr>
          <p:cNvPr id="6" name="Straight Arrow Connector 5"/>
          <p:cNvCxnSpPr/>
          <p:nvPr/>
        </p:nvCxnSpPr>
        <p:spPr>
          <a:xfrm>
            <a:off x="1295400" y="4800600"/>
            <a:ext cx="12192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46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008000"/>
                </a:solidFill>
              </a:rPr>
              <a:t>Criteria for TRT Research Ranks</a:t>
            </a:r>
            <a:br>
              <a:rPr lang="en-US" sz="3600" b="1" dirty="0">
                <a:solidFill>
                  <a:srgbClr val="008000"/>
                </a:solidFill>
              </a:rPr>
            </a:br>
            <a:r>
              <a:rPr lang="en-US" sz="2000" b="1" dirty="0">
                <a:solidFill>
                  <a:srgbClr val="008000"/>
                </a:solidFill>
              </a:rPr>
              <a:t>Assistant to Associate </a:t>
            </a:r>
            <a:r>
              <a:rPr lang="mr-IN" sz="2000" b="1" dirty="0">
                <a:solidFill>
                  <a:srgbClr val="008000"/>
                </a:solidFill>
              </a:rPr>
              <a:t>–</a:t>
            </a:r>
            <a:r>
              <a:rPr lang="en-US" sz="2000" b="1" dirty="0">
                <a:solidFill>
                  <a:srgbClr val="008000"/>
                </a:solidFill>
              </a:rPr>
              <a:t> High-Quality Research</a:t>
            </a:r>
            <a:br>
              <a:rPr lang="en-US" sz="2000" b="1" dirty="0">
                <a:solidFill>
                  <a:srgbClr val="008000"/>
                </a:solidFill>
              </a:rPr>
            </a:br>
            <a:r>
              <a:rPr lang="en-US" sz="2000" b="1" dirty="0">
                <a:solidFill>
                  <a:srgbClr val="008000"/>
                </a:solidFill>
              </a:rPr>
              <a:t>Associate to Full </a:t>
            </a:r>
            <a:r>
              <a:rPr lang="mr-IN" sz="2000" b="1" dirty="0">
                <a:solidFill>
                  <a:srgbClr val="008000"/>
                </a:solidFill>
              </a:rPr>
              <a:t>–</a:t>
            </a:r>
            <a:r>
              <a:rPr lang="en-US" sz="2000" b="1" dirty="0">
                <a:solidFill>
                  <a:srgbClr val="008000"/>
                </a:solidFill>
              </a:rPr>
              <a:t> High-Quality Research + Leadership in Research</a:t>
            </a:r>
            <a:endParaRPr lang="en-US" sz="3600" b="1" dirty="0">
              <a:solidFill>
                <a:srgbClr val="008000"/>
              </a:solidFill>
            </a:endParaRPr>
          </a:p>
        </p:txBody>
      </p:sp>
      <p:sp>
        <p:nvSpPr>
          <p:cNvPr id="4" name="Slide Number Placeholder 3"/>
          <p:cNvSpPr>
            <a:spLocks noGrp="1"/>
          </p:cNvSpPr>
          <p:nvPr>
            <p:ph type="sldNum" sz="quarter" idx="12"/>
          </p:nvPr>
        </p:nvSpPr>
        <p:spPr>
          <a:xfrm>
            <a:off x="8534400" y="6324600"/>
            <a:ext cx="457200" cy="365125"/>
          </a:xfrm>
        </p:spPr>
        <p:txBody>
          <a:bodyPr/>
          <a:lstStyle/>
          <a:p>
            <a:pPr>
              <a:defRPr/>
            </a:pPr>
            <a:fld id="{526A9E35-D462-4600-846B-8A3DB57113F8}" type="slidenum">
              <a:rPr lang="en-US" smtClean="0"/>
              <a:pPr>
                <a:defRPr/>
              </a:pPr>
              <a:t>15</a:t>
            </a:fld>
            <a:endParaRPr lang="en-US" dirty="0"/>
          </a:p>
        </p:txBody>
      </p:sp>
      <p:sp>
        <p:nvSpPr>
          <p:cNvPr id="6" name="TextBox 5"/>
          <p:cNvSpPr txBox="1"/>
          <p:nvPr/>
        </p:nvSpPr>
        <p:spPr>
          <a:xfrm>
            <a:off x="609600" y="1676400"/>
            <a:ext cx="8153400" cy="2895600"/>
          </a:xfrm>
          <a:prstGeom prst="rect">
            <a:avLst/>
          </a:prstGeom>
          <a:noFill/>
        </p:spPr>
        <p:txBody>
          <a:bodyPr wrap="square" rtlCol="0">
            <a:noAutofit/>
          </a:bodyPr>
          <a:lstStyle/>
          <a:p>
            <a:r>
              <a:rPr lang="en-US" sz="1600" dirty="0"/>
              <a:t>Recommendations for promotion to the Associate and (full) Research Professor level will be made by the Department Head and/or Program Director (with input from members of the WPI Faculty whose research is most relevant to the work done by the candidate and from other departmental faculty members as appropriate) and the appropriate Dean, reviewed by COAP, and then passed on to the Provost for action.</a:t>
            </a:r>
          </a:p>
          <a:p>
            <a:endParaRPr lang="en-US" sz="1600" dirty="0"/>
          </a:p>
          <a:p>
            <a:r>
              <a:rPr lang="en-US" sz="1600" dirty="0"/>
              <a:t>The Standards used to grant these promotions </a:t>
            </a:r>
            <a:r>
              <a:rPr lang="en-US" sz="1600" b="1" dirty="0"/>
              <a:t>should be identical (with respect to research performance and credentials) as those used in the corresponding promotions of the tenured and tenure-track faculty members. </a:t>
            </a:r>
          </a:p>
          <a:p>
            <a:endParaRPr lang="en-US" sz="1600"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0"/>
            <a:ext cx="2700161" cy="1911350"/>
          </a:xfrm>
          <a:prstGeom prst="rect">
            <a:avLst/>
          </a:prstGeom>
        </p:spPr>
      </p:pic>
      <p:pic>
        <p:nvPicPr>
          <p:cNvPr id="8" name="Picture 7"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572000"/>
            <a:ext cx="3096986" cy="1905000"/>
          </a:xfrm>
          <a:prstGeom prst="rect">
            <a:avLst/>
          </a:prstGeom>
        </p:spPr>
      </p:pic>
    </p:spTree>
    <p:extLst>
      <p:ext uri="{BB962C8B-B14F-4D97-AF65-F5344CB8AC3E}">
        <p14:creationId xmlns:p14="http://schemas.microsoft.com/office/powerpoint/2010/main" val="358798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rPr>
              <a:t>Criteria for POP Reappointments</a:t>
            </a:r>
          </a:p>
        </p:txBody>
      </p:sp>
      <p:sp>
        <p:nvSpPr>
          <p:cNvPr id="3" name="Content Placeholder 2"/>
          <p:cNvSpPr>
            <a:spLocks noGrp="1"/>
          </p:cNvSpPr>
          <p:nvPr>
            <p:ph idx="1"/>
          </p:nvPr>
        </p:nvSpPr>
        <p:spPr>
          <a:xfrm>
            <a:off x="762000" y="1828800"/>
            <a:ext cx="7742819" cy="3507104"/>
          </a:xfrm>
        </p:spPr>
        <p:txBody>
          <a:bodyPr>
            <a:normAutofit/>
          </a:bodyPr>
          <a:lstStyle/>
          <a:p>
            <a:pPr marL="0" indent="0">
              <a:buNone/>
            </a:pPr>
            <a:r>
              <a:rPr lang="en-US" sz="2400" b="1" dirty="0">
                <a:solidFill>
                  <a:srgbClr val="000000"/>
                </a:solidFill>
              </a:rPr>
              <a:t>Reappointment as Professor of Practice</a:t>
            </a:r>
          </a:p>
          <a:p>
            <a:pPr marL="0" indent="0">
              <a:buNone/>
            </a:pPr>
            <a:r>
              <a:rPr lang="en-US" sz="2400" dirty="0">
                <a:solidFill>
                  <a:srgbClr val="000000"/>
                </a:solidFill>
              </a:rPr>
              <a:t>High-quality teaching that continues to bring a unique and current area of expertise by virtue of non-academic, industry-related experiences. </a:t>
            </a:r>
          </a:p>
          <a:p>
            <a:pPr marL="0" indent="0">
              <a:buNone/>
            </a:pPr>
            <a:r>
              <a:rPr lang="en-US" sz="2800" dirty="0">
                <a:solidFill>
                  <a:srgbClr val="000000"/>
                </a:solidFill>
              </a:rPr>
              <a:t> </a:t>
            </a:r>
          </a:p>
        </p:txBody>
      </p:sp>
      <p:sp>
        <p:nvSpPr>
          <p:cNvPr id="4" name="Slide Number Placeholder 3"/>
          <p:cNvSpPr>
            <a:spLocks noGrp="1"/>
          </p:cNvSpPr>
          <p:nvPr>
            <p:ph type="sldNum" sz="quarter" idx="12"/>
          </p:nvPr>
        </p:nvSpPr>
        <p:spPr>
          <a:xfrm>
            <a:off x="8534400" y="6324600"/>
            <a:ext cx="457200" cy="365125"/>
          </a:xfrm>
        </p:spPr>
        <p:txBody>
          <a:bodyPr/>
          <a:lstStyle/>
          <a:p>
            <a:pPr>
              <a:defRPr/>
            </a:pPr>
            <a:fld id="{526A9E35-D462-4600-846B-8A3DB57113F8}" type="slidenum">
              <a:rPr lang="en-US" smtClean="0"/>
              <a:pPr>
                <a:defRPr/>
              </a:pPr>
              <a:t>16</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810000"/>
            <a:ext cx="4025900" cy="2342831"/>
          </a:xfrm>
          <a:prstGeom prst="rect">
            <a:avLst/>
          </a:prstGeom>
        </p:spPr>
      </p:pic>
    </p:spTree>
    <p:extLst>
      <p:ext uri="{BB962C8B-B14F-4D97-AF65-F5344CB8AC3E}">
        <p14:creationId xmlns:p14="http://schemas.microsoft.com/office/powerpoint/2010/main" val="140473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74638"/>
            <a:ext cx="8305800" cy="1143000"/>
          </a:xfrm>
        </p:spPr>
        <p:txBody>
          <a:bodyPr>
            <a:normAutofit fontScale="90000"/>
          </a:bodyPr>
          <a:lstStyle/>
          <a:p>
            <a:r>
              <a:rPr lang="en-US" sz="3600" b="1" dirty="0">
                <a:solidFill>
                  <a:srgbClr val="008000"/>
                </a:solidFill>
              </a:rPr>
              <a:t>Example Documentation: High-Quality Teaching</a:t>
            </a:r>
          </a:p>
        </p:txBody>
      </p:sp>
      <p:sp>
        <p:nvSpPr>
          <p:cNvPr id="2" name="Content Placeholder 1"/>
          <p:cNvSpPr>
            <a:spLocks noGrp="1"/>
          </p:cNvSpPr>
          <p:nvPr>
            <p:ph idx="1"/>
          </p:nvPr>
        </p:nvSpPr>
        <p:spPr>
          <a:xfrm>
            <a:off x="457200" y="1219200"/>
            <a:ext cx="8229600" cy="914400"/>
          </a:xfrm>
        </p:spPr>
        <p:txBody>
          <a:bodyPr>
            <a:normAutofit fontScale="62500" lnSpcReduction="20000"/>
          </a:bodyPr>
          <a:lstStyle/>
          <a:p>
            <a:pPr marL="0" indent="0" algn="ctr">
              <a:buNone/>
            </a:pPr>
            <a:r>
              <a:rPr lang="en-US" sz="2200" dirty="0">
                <a:solidFill>
                  <a:srgbClr val="000000"/>
                </a:solidFill>
              </a:rPr>
              <a:t>Faculty Handbook, Part Two Section 7F:</a:t>
            </a:r>
          </a:p>
          <a:p>
            <a:pPr marL="0" indent="0" algn="ctr">
              <a:buNone/>
            </a:pPr>
            <a:endParaRPr lang="en-US" sz="1400" dirty="0">
              <a:solidFill>
                <a:srgbClr val="000000"/>
              </a:solidFill>
            </a:endParaRPr>
          </a:p>
          <a:p>
            <a:pPr marL="0" indent="0">
              <a:buNone/>
            </a:pPr>
            <a:r>
              <a:rPr lang="en-US" sz="2200" b="1" dirty="0">
                <a:solidFill>
                  <a:srgbClr val="008000"/>
                </a:solidFill>
              </a:rPr>
              <a:t>Teaching Faculty: </a:t>
            </a:r>
            <a:r>
              <a:rPr lang="en-US" sz="2200" b="1" i="1" dirty="0">
                <a:solidFill>
                  <a:srgbClr val="008000"/>
                </a:solidFill>
              </a:rPr>
              <a:t>High Quality Teaching Example Documentation</a:t>
            </a:r>
          </a:p>
          <a:p>
            <a:pPr marL="0" indent="0">
              <a:buNone/>
            </a:pPr>
            <a:r>
              <a:rPr lang="en-US" sz="2600" b="1" i="1" dirty="0">
                <a:solidFill>
                  <a:srgbClr val="008000"/>
                </a:solidFill>
              </a:rPr>
              <a:t>All Teaching Promotions </a:t>
            </a:r>
            <a:endParaRPr lang="en-US" sz="2600" i="1" dirty="0">
              <a:solidFill>
                <a:srgbClr val="008000"/>
              </a:solidFill>
            </a:endParaRP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17</a:t>
            </a:fld>
            <a:endParaRPr lang="en-US" dirty="0"/>
          </a:p>
        </p:txBody>
      </p:sp>
      <p:sp>
        <p:nvSpPr>
          <p:cNvPr id="3" name="Rectangle 2"/>
          <p:cNvSpPr/>
          <p:nvPr/>
        </p:nvSpPr>
        <p:spPr>
          <a:xfrm>
            <a:off x="457200" y="2209800"/>
            <a:ext cx="8229600" cy="1785104"/>
          </a:xfrm>
          <a:prstGeom prst="rect">
            <a:avLst/>
          </a:prstGeom>
        </p:spPr>
        <p:txBody>
          <a:bodyPr wrap="square">
            <a:spAutoFit/>
          </a:bodyPr>
          <a:lstStyle/>
          <a:p>
            <a:r>
              <a:rPr lang="en-US" sz="1600" dirty="0">
                <a:solidFill>
                  <a:srgbClr val="008000"/>
                </a:solidFill>
              </a:rPr>
              <a:t>High-Quality Teaching </a:t>
            </a:r>
            <a:r>
              <a:rPr lang="en-US" sz="1600" dirty="0"/>
              <a:t>can be evidenced in many ways including (but not limited to) </a:t>
            </a:r>
          </a:p>
          <a:p>
            <a:pPr marL="974725" indent="-285750">
              <a:buFont typeface="Arial"/>
              <a:buChar char="•"/>
            </a:pPr>
            <a:r>
              <a:rPr lang="en-US" sz="1600" dirty="0"/>
              <a:t>Course evaluations, faculty peer evaluations, evaluations by alumni, </a:t>
            </a:r>
          </a:p>
          <a:p>
            <a:pPr marL="993775" indent="-285750">
              <a:buFont typeface="Arial"/>
              <a:buChar char="•"/>
            </a:pPr>
            <a:r>
              <a:rPr lang="en-US" sz="1600" dirty="0"/>
              <a:t>Quality of MQPs, IQPs, </a:t>
            </a:r>
            <a:r>
              <a:rPr lang="en-US" sz="1600" dirty="0" err="1"/>
              <a:t>HuA</a:t>
            </a:r>
            <a:r>
              <a:rPr lang="en-US" sz="1600" dirty="0"/>
              <a:t> Seminars or Practicum, graduate student work</a:t>
            </a:r>
          </a:p>
          <a:p>
            <a:pPr marL="993775" indent="-285750">
              <a:buFont typeface="Arial"/>
              <a:buChar char="•"/>
            </a:pPr>
            <a:r>
              <a:rPr lang="en-US" sz="1600" dirty="0"/>
              <a:t>First year student advising, academic advising,</a:t>
            </a:r>
          </a:p>
          <a:p>
            <a:pPr marL="993775" indent="-285750">
              <a:buFont typeface="Arial"/>
              <a:buChar char="•"/>
            </a:pPr>
            <a:r>
              <a:rPr lang="en-US" sz="1600" dirty="0"/>
              <a:t>Teaching innovations, new course introductions, course redesigns</a:t>
            </a:r>
          </a:p>
          <a:p>
            <a:pPr marL="993775" indent="-285750">
              <a:buFont typeface="Arial"/>
              <a:buChar char="•"/>
            </a:pPr>
            <a:r>
              <a:rPr lang="en-US" sz="1600" dirty="0"/>
              <a:t>Self-assessment and critical reflection of one’s own teaching</a:t>
            </a:r>
          </a:p>
          <a:p>
            <a:pPr marL="708025"/>
            <a:endParaRPr lang="en-US" sz="1400" dirty="0"/>
          </a:p>
        </p:txBody>
      </p: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19600"/>
            <a:ext cx="2209800" cy="2209800"/>
          </a:xfrm>
          <a:prstGeom prst="rect">
            <a:avLst/>
          </a:prstGeom>
        </p:spPr>
      </p:pic>
      <p:sp>
        <p:nvSpPr>
          <p:cNvPr id="9" name="Rectangle 8">
            <a:extLst>
              <a:ext uri="{FF2B5EF4-FFF2-40B4-BE49-F238E27FC236}">
                <a16:creationId xmlns:a16="http://schemas.microsoft.com/office/drawing/2014/main" id="{49A5A4E7-446E-1745-A322-E0AAEC8A3062}"/>
              </a:ext>
            </a:extLst>
          </p:cNvPr>
          <p:cNvSpPr/>
          <p:nvPr/>
        </p:nvSpPr>
        <p:spPr>
          <a:xfrm>
            <a:off x="533400" y="4038600"/>
            <a:ext cx="6019800" cy="1538883"/>
          </a:xfrm>
          <a:prstGeom prst="rect">
            <a:avLst/>
          </a:prstGeom>
        </p:spPr>
        <p:txBody>
          <a:bodyPr wrap="square">
            <a:spAutoFit/>
          </a:bodyPr>
          <a:lstStyle/>
          <a:p>
            <a:r>
              <a:rPr lang="en-US" sz="1600" dirty="0"/>
              <a:t>In evaluating teaching qualifications, COAP will consider innovations in teaching and adaptability to the needs of WPI, effectiveness as measured by students, alumni, and colleagues, and the candidate’s overall impact and importance in WPI academic programs.</a:t>
            </a:r>
          </a:p>
          <a:p>
            <a:endParaRPr lang="en-US" sz="1600" dirty="0"/>
          </a:p>
          <a:p>
            <a:pPr marL="708025"/>
            <a:endParaRPr lang="en-US" sz="1400" dirty="0"/>
          </a:p>
        </p:txBody>
      </p:sp>
    </p:spTree>
    <p:extLst>
      <p:ext uri="{BB962C8B-B14F-4D97-AF65-F5344CB8AC3E}">
        <p14:creationId xmlns:p14="http://schemas.microsoft.com/office/powerpoint/2010/main" val="277002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a:solidFill>
                  <a:srgbClr val="008000"/>
                </a:solidFill>
              </a:rPr>
              <a:t>Example Documentation: Teaching Leadership</a:t>
            </a:r>
          </a:p>
        </p:txBody>
      </p:sp>
      <p:sp>
        <p:nvSpPr>
          <p:cNvPr id="2" name="Content Placeholder 1"/>
          <p:cNvSpPr>
            <a:spLocks noGrp="1"/>
          </p:cNvSpPr>
          <p:nvPr>
            <p:ph idx="1"/>
          </p:nvPr>
        </p:nvSpPr>
        <p:spPr>
          <a:xfrm>
            <a:off x="457200" y="1219200"/>
            <a:ext cx="8229600" cy="990600"/>
          </a:xfrm>
        </p:spPr>
        <p:txBody>
          <a:bodyPr>
            <a:normAutofit fontScale="55000" lnSpcReduction="20000"/>
          </a:bodyPr>
          <a:lstStyle/>
          <a:p>
            <a:pPr marL="0" indent="0" algn="ctr">
              <a:buNone/>
            </a:pPr>
            <a:r>
              <a:rPr lang="en-US" sz="2500" dirty="0">
                <a:solidFill>
                  <a:srgbClr val="000000"/>
                </a:solidFill>
              </a:rPr>
              <a:t>Faculty Handbook, Part Two Section 7F:</a:t>
            </a:r>
          </a:p>
          <a:p>
            <a:pPr marL="0" indent="0" algn="ctr">
              <a:buNone/>
            </a:pPr>
            <a:endParaRPr lang="en-US" sz="1800" dirty="0">
              <a:solidFill>
                <a:srgbClr val="000000"/>
              </a:solidFill>
            </a:endParaRPr>
          </a:p>
          <a:p>
            <a:pPr marL="0" indent="0">
              <a:buNone/>
            </a:pPr>
            <a:r>
              <a:rPr lang="en-US" sz="3300" b="1" dirty="0">
                <a:solidFill>
                  <a:srgbClr val="008000"/>
                </a:solidFill>
              </a:rPr>
              <a:t>Associate to Full Teaching Professor: </a:t>
            </a:r>
          </a:p>
          <a:p>
            <a:pPr marL="0" indent="0">
              <a:buNone/>
            </a:pPr>
            <a:r>
              <a:rPr lang="en-US" sz="2900" b="1" i="1" dirty="0">
                <a:solidFill>
                  <a:srgbClr val="008000"/>
                </a:solidFill>
              </a:rPr>
              <a:t>Leadership Qualities in some aspect of teaching example documentation </a:t>
            </a:r>
          </a:p>
        </p:txBody>
      </p:sp>
      <p:sp>
        <p:nvSpPr>
          <p:cNvPr id="4" name="Slide Number Placeholder 3"/>
          <p:cNvSpPr>
            <a:spLocks noGrp="1"/>
          </p:cNvSpPr>
          <p:nvPr>
            <p:ph type="sldNum" sz="quarter" idx="12"/>
          </p:nvPr>
        </p:nvSpPr>
        <p:spPr>
          <a:xfrm>
            <a:off x="8458200" y="6324600"/>
            <a:ext cx="457200" cy="365125"/>
          </a:xfrm>
        </p:spPr>
        <p:txBody>
          <a:bodyPr/>
          <a:lstStyle/>
          <a:p>
            <a:pPr>
              <a:defRPr/>
            </a:pPr>
            <a:fld id="{526A9E35-D462-4600-846B-8A3DB57113F8}" type="slidenum">
              <a:rPr lang="en-US" smtClean="0"/>
              <a:pPr>
                <a:defRPr/>
              </a:pPr>
              <a:t>18</a:t>
            </a:fld>
            <a:endParaRPr lang="en-US" dirty="0"/>
          </a:p>
        </p:txBody>
      </p:sp>
      <p:sp>
        <p:nvSpPr>
          <p:cNvPr id="3" name="Rectangle 2"/>
          <p:cNvSpPr/>
          <p:nvPr/>
        </p:nvSpPr>
        <p:spPr>
          <a:xfrm>
            <a:off x="457200" y="2209800"/>
            <a:ext cx="8229600" cy="4031873"/>
          </a:xfrm>
          <a:prstGeom prst="rect">
            <a:avLst/>
          </a:prstGeom>
        </p:spPr>
        <p:txBody>
          <a:bodyPr wrap="square">
            <a:spAutoFit/>
          </a:bodyPr>
          <a:lstStyle/>
          <a:p>
            <a:r>
              <a:rPr lang="en-US" sz="1600" dirty="0">
                <a:solidFill>
                  <a:srgbClr val="008000"/>
                </a:solidFill>
              </a:rPr>
              <a:t>Leadership Qualities </a:t>
            </a:r>
            <a:r>
              <a:rPr lang="en-US" sz="1600" dirty="0"/>
              <a:t>can be evidenced in many ways including (but not limited to) </a:t>
            </a:r>
          </a:p>
          <a:p>
            <a:pPr marL="341313"/>
            <a:r>
              <a:rPr lang="en-US" sz="1600" dirty="0">
                <a:solidFill>
                  <a:srgbClr val="000000"/>
                </a:solidFill>
              </a:rPr>
              <a:t>Teaching and pedagogy that serves as a model for others, especially at other universities</a:t>
            </a:r>
          </a:p>
          <a:p>
            <a:pPr marL="341313"/>
            <a:r>
              <a:rPr lang="en-US" sz="1600" dirty="0">
                <a:solidFill>
                  <a:srgbClr val="000000"/>
                </a:solidFill>
              </a:rPr>
              <a:t>Development of new courses/project experiences</a:t>
            </a:r>
          </a:p>
          <a:p>
            <a:pPr marL="341313"/>
            <a:r>
              <a:rPr lang="en-US" sz="1600" dirty="0">
                <a:solidFill>
                  <a:srgbClr val="000000"/>
                </a:solidFill>
              </a:rPr>
              <a:t>Innovative teaching or project experiences (K-12, outreach, community, peer institutions)</a:t>
            </a:r>
          </a:p>
          <a:p>
            <a:pPr marL="341313"/>
            <a:r>
              <a:rPr lang="en-US" sz="1600" dirty="0">
                <a:solidFill>
                  <a:srgbClr val="000000"/>
                </a:solidFill>
              </a:rPr>
              <a:t>Curricular revisions and other academic initiatives</a:t>
            </a:r>
          </a:p>
          <a:p>
            <a:pPr marL="341313"/>
            <a:r>
              <a:rPr lang="en-US" sz="1600" dirty="0">
                <a:solidFill>
                  <a:srgbClr val="000000"/>
                </a:solidFill>
              </a:rPr>
              <a:t>Teaching and learning grant proposals and funded projects </a:t>
            </a:r>
          </a:p>
          <a:p>
            <a:pPr marL="341313"/>
            <a:r>
              <a:rPr lang="en-US" sz="1600" dirty="0">
                <a:solidFill>
                  <a:srgbClr val="000000"/>
                </a:solidFill>
              </a:rPr>
              <a:t>Publications and presentations related to teaching</a:t>
            </a:r>
          </a:p>
          <a:p>
            <a:pPr marL="341313"/>
            <a:r>
              <a:rPr lang="en-US" sz="1600" dirty="0">
                <a:solidFill>
                  <a:srgbClr val="000000"/>
                </a:solidFill>
              </a:rPr>
              <a:t>Leadership roles in teaching-related organizations</a:t>
            </a:r>
          </a:p>
          <a:p>
            <a:pPr marL="341313"/>
            <a:r>
              <a:rPr lang="en-US" sz="1600" dirty="0">
                <a:solidFill>
                  <a:srgbClr val="000000"/>
                </a:solidFill>
              </a:rPr>
              <a:t>External consulting related to teaching, pedagogy, course development</a:t>
            </a:r>
          </a:p>
          <a:p>
            <a:pPr marL="341313"/>
            <a:r>
              <a:rPr lang="en-US" sz="1600" dirty="0">
                <a:solidFill>
                  <a:srgbClr val="000000"/>
                </a:solidFill>
              </a:rPr>
              <a:t>Self-assessment and critical reflection of one’s own contributions</a:t>
            </a:r>
          </a:p>
          <a:p>
            <a:pPr marL="341313"/>
            <a:r>
              <a:rPr lang="en-US" sz="1600" dirty="0">
                <a:solidFill>
                  <a:srgbClr val="000000"/>
                </a:solidFill>
              </a:rPr>
              <a:t>Scholarship along a continuum (valued equally by WPI):</a:t>
            </a:r>
          </a:p>
          <a:p>
            <a:pPr marL="966788" lvl="1" indent="-285750">
              <a:buFont typeface="Arial"/>
              <a:buChar char="•"/>
            </a:pPr>
            <a:r>
              <a:rPr lang="en-US" sz="1600" dirty="0">
                <a:solidFill>
                  <a:srgbClr val="000000"/>
                </a:solidFill>
              </a:rPr>
              <a:t>Scholarship of Discovery</a:t>
            </a:r>
          </a:p>
          <a:p>
            <a:pPr marL="966788" lvl="1" indent="-285750">
              <a:buFont typeface="Arial"/>
              <a:buChar char="•"/>
            </a:pPr>
            <a:r>
              <a:rPr lang="en-US" sz="1600" dirty="0">
                <a:solidFill>
                  <a:srgbClr val="000000"/>
                </a:solidFill>
              </a:rPr>
              <a:t>Scholarship of Integration</a:t>
            </a:r>
          </a:p>
          <a:p>
            <a:pPr marL="966788" lvl="1" indent="-285750">
              <a:buFont typeface="Arial"/>
              <a:buChar char="•"/>
            </a:pPr>
            <a:r>
              <a:rPr lang="en-US" sz="1600" dirty="0">
                <a:solidFill>
                  <a:srgbClr val="000000"/>
                </a:solidFill>
              </a:rPr>
              <a:t>Scholarship of Application and Practice</a:t>
            </a:r>
          </a:p>
          <a:p>
            <a:pPr marL="966788" lvl="1" indent="-285750">
              <a:buFont typeface="Arial"/>
              <a:buChar char="•"/>
            </a:pPr>
            <a:r>
              <a:rPr lang="en-US" sz="1600" dirty="0">
                <a:solidFill>
                  <a:srgbClr val="000000"/>
                </a:solidFill>
              </a:rPr>
              <a:t>Scholarship of Teaching and Learning</a:t>
            </a:r>
          </a:p>
          <a:p>
            <a:pPr marL="966788" lvl="1" indent="-285750">
              <a:buFont typeface="Arial"/>
              <a:buChar char="•"/>
            </a:pPr>
            <a:r>
              <a:rPr lang="en-US" sz="1600" dirty="0">
                <a:solidFill>
                  <a:srgbClr val="000000"/>
                </a:solidFill>
              </a:rPr>
              <a:t>Scholarship of Engagement</a:t>
            </a:r>
          </a:p>
        </p:txBody>
      </p: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668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chor="t">
            <a:normAutofit fontScale="90000"/>
          </a:bodyPr>
          <a:lstStyle/>
          <a:p>
            <a:r>
              <a:rPr lang="en-US" sz="3600" b="1" dirty="0">
                <a:solidFill>
                  <a:srgbClr val="008000"/>
                </a:solidFill>
              </a:rPr>
              <a:t>Example Documentation: Research Faculty</a:t>
            </a:r>
          </a:p>
        </p:txBody>
      </p:sp>
      <p:sp>
        <p:nvSpPr>
          <p:cNvPr id="3" name="Content Placeholder 2"/>
          <p:cNvSpPr>
            <a:spLocks noGrp="1"/>
          </p:cNvSpPr>
          <p:nvPr>
            <p:ph idx="1"/>
          </p:nvPr>
        </p:nvSpPr>
        <p:spPr>
          <a:xfrm>
            <a:off x="609600" y="1143000"/>
            <a:ext cx="8229600" cy="4953000"/>
          </a:xfrm>
        </p:spPr>
        <p:txBody>
          <a:bodyPr>
            <a:noAutofit/>
          </a:bodyPr>
          <a:lstStyle/>
          <a:p>
            <a:pPr marL="0" indent="0">
              <a:buNone/>
            </a:pPr>
            <a:r>
              <a:rPr lang="en-US" sz="1600" dirty="0">
                <a:solidFill>
                  <a:srgbClr val="000000"/>
                </a:solidFill>
              </a:rPr>
              <a:t>Record (cumulative) of scholarship along a continuum (valued equally by WPI):</a:t>
            </a:r>
          </a:p>
          <a:p>
            <a:pPr marL="742950" lvl="1" indent="-285750">
              <a:buFont typeface="Arial"/>
              <a:buChar char="•"/>
            </a:pPr>
            <a:r>
              <a:rPr lang="en-US" sz="1600" dirty="0">
                <a:solidFill>
                  <a:srgbClr val="000000"/>
                </a:solidFill>
              </a:rPr>
              <a:t>Scholarship of Discovery</a:t>
            </a:r>
          </a:p>
          <a:p>
            <a:pPr marL="742950" lvl="1" indent="-285750">
              <a:buFont typeface="Arial"/>
              <a:buChar char="•"/>
            </a:pPr>
            <a:r>
              <a:rPr lang="en-US" sz="1600" dirty="0">
                <a:solidFill>
                  <a:srgbClr val="000000"/>
                </a:solidFill>
              </a:rPr>
              <a:t>Scholarship of Integration</a:t>
            </a:r>
          </a:p>
          <a:p>
            <a:pPr marL="742950" lvl="1" indent="-285750">
              <a:buFont typeface="Arial"/>
              <a:buChar char="•"/>
            </a:pPr>
            <a:r>
              <a:rPr lang="en-US" sz="1600" dirty="0">
                <a:solidFill>
                  <a:srgbClr val="000000"/>
                </a:solidFill>
              </a:rPr>
              <a:t>Scholarship of Application and Practice</a:t>
            </a:r>
          </a:p>
          <a:p>
            <a:pPr marL="742950" lvl="1" indent="-285750">
              <a:buFont typeface="Arial"/>
              <a:buChar char="•"/>
            </a:pPr>
            <a:r>
              <a:rPr lang="en-US" sz="1600" dirty="0">
                <a:solidFill>
                  <a:srgbClr val="000000"/>
                </a:solidFill>
              </a:rPr>
              <a:t>Scholarship of Teaching and Learning</a:t>
            </a:r>
          </a:p>
          <a:p>
            <a:pPr marL="742950" lvl="1" indent="-285750">
              <a:buFont typeface="Arial"/>
              <a:buChar char="•"/>
            </a:pPr>
            <a:r>
              <a:rPr lang="en-US" sz="1600" dirty="0">
                <a:solidFill>
                  <a:srgbClr val="000000"/>
                </a:solidFill>
              </a:rPr>
              <a:t>Scholarship of Engagement</a:t>
            </a:r>
          </a:p>
          <a:p>
            <a:pPr marL="457200" lvl="1" indent="0">
              <a:buNone/>
            </a:pPr>
            <a:endParaRPr lang="en-US" sz="1600" dirty="0">
              <a:solidFill>
                <a:srgbClr val="000000"/>
              </a:solidFill>
            </a:endParaRPr>
          </a:p>
          <a:p>
            <a:pPr marL="0" indent="0">
              <a:buNone/>
            </a:pPr>
            <a:r>
              <a:rPr lang="en-US" sz="1600" dirty="0">
                <a:solidFill>
                  <a:srgbClr val="000000"/>
                </a:solidFill>
              </a:rPr>
              <a:t>Scholarship is </a:t>
            </a:r>
            <a:r>
              <a:rPr lang="en-US" sz="1600" i="1" dirty="0">
                <a:solidFill>
                  <a:srgbClr val="000000"/>
                </a:solidFill>
              </a:rPr>
              <a:t>public</a:t>
            </a:r>
            <a:r>
              <a:rPr lang="en-US" sz="1600" dirty="0">
                <a:solidFill>
                  <a:srgbClr val="000000"/>
                </a:solidFill>
              </a:rPr>
              <a:t>, </a:t>
            </a:r>
            <a:r>
              <a:rPr lang="en-US" sz="1600" i="1" dirty="0">
                <a:solidFill>
                  <a:srgbClr val="000000"/>
                </a:solidFill>
              </a:rPr>
              <a:t>available</a:t>
            </a:r>
            <a:r>
              <a:rPr lang="en-US" sz="1600" dirty="0">
                <a:solidFill>
                  <a:srgbClr val="000000"/>
                </a:solidFill>
              </a:rPr>
              <a:t> to members of the scholarly community, and amenable to </a:t>
            </a:r>
            <a:r>
              <a:rPr lang="en-US" sz="1600" i="1" dirty="0">
                <a:solidFill>
                  <a:srgbClr val="000000"/>
                </a:solidFill>
              </a:rPr>
              <a:t>review </a:t>
            </a:r>
            <a:r>
              <a:rPr lang="en-US" sz="1600" dirty="0">
                <a:solidFill>
                  <a:srgbClr val="000000"/>
                </a:solidFill>
              </a:rPr>
              <a:t>and </a:t>
            </a:r>
            <a:r>
              <a:rPr lang="en-US" sz="1600" i="1" dirty="0">
                <a:solidFill>
                  <a:srgbClr val="000000"/>
                </a:solidFill>
              </a:rPr>
              <a:t>critique </a:t>
            </a:r>
            <a:r>
              <a:rPr lang="en-US" sz="1600" dirty="0">
                <a:solidFill>
                  <a:srgbClr val="000000"/>
                </a:solidFill>
              </a:rPr>
              <a:t>by peers</a:t>
            </a:r>
          </a:p>
          <a:p>
            <a:pPr marL="0" indent="0">
              <a:buNone/>
            </a:pPr>
            <a:endParaRPr lang="en-US" sz="1600" dirty="0">
              <a:solidFill>
                <a:srgbClr val="000000"/>
              </a:solidFill>
            </a:endParaRPr>
          </a:p>
          <a:p>
            <a:pPr marL="0" indent="0">
              <a:buNone/>
            </a:pPr>
            <a:r>
              <a:rPr lang="en-US" sz="1600" dirty="0">
                <a:solidFill>
                  <a:srgbClr val="000000"/>
                </a:solidFill>
              </a:rPr>
              <a:t>Dossier will describe how and in which areas scholarship meets criteria. </a:t>
            </a:r>
          </a:p>
        </p:txBody>
      </p:sp>
      <p:sp>
        <p:nvSpPr>
          <p:cNvPr id="4"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19</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495800"/>
            <a:ext cx="4800600" cy="1689100"/>
          </a:xfrm>
          <a:prstGeom prst="rect">
            <a:avLst/>
          </a:prstGeom>
        </p:spPr>
      </p:pic>
    </p:spTree>
    <p:extLst>
      <p:ext uri="{BB962C8B-B14F-4D97-AF65-F5344CB8AC3E}">
        <p14:creationId xmlns:p14="http://schemas.microsoft.com/office/powerpoint/2010/main" val="218878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solidFill>
              </a:rPr>
              <a:t>Congratulations!</a:t>
            </a:r>
          </a:p>
        </p:txBody>
      </p:sp>
      <p:pic>
        <p:nvPicPr>
          <p:cNvPr id="5" name="Picture 4" descr="TtPCMz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743200"/>
            <a:ext cx="3690257" cy="1905000"/>
          </a:xfrm>
          <a:prstGeom prst="rect">
            <a:avLst/>
          </a:prstGeom>
        </p:spPr>
      </p:pic>
      <p:sp>
        <p:nvSpPr>
          <p:cNvPr id="6" name="Content Placeholder 5"/>
          <p:cNvSpPr>
            <a:spLocks noGrp="1"/>
          </p:cNvSpPr>
          <p:nvPr>
            <p:ph idx="1"/>
          </p:nvPr>
        </p:nvSpPr>
        <p:spPr>
          <a:xfrm>
            <a:off x="609600" y="1295400"/>
            <a:ext cx="8305800" cy="4800600"/>
          </a:xfrm>
        </p:spPr>
        <p:txBody>
          <a:bodyPr>
            <a:normAutofit/>
          </a:bodyPr>
          <a:lstStyle/>
          <a:p>
            <a:pPr marL="0" indent="0">
              <a:buNone/>
            </a:pPr>
            <a:endParaRPr lang="en-US" sz="1800" dirty="0"/>
          </a:p>
          <a:p>
            <a:pPr marL="0" indent="0">
              <a:spcBef>
                <a:spcPts val="0"/>
              </a:spcBef>
              <a:buNone/>
            </a:pPr>
            <a:r>
              <a:rPr lang="en-US" sz="1800" dirty="0"/>
              <a:t>Considering promotion </a:t>
            </a:r>
            <a:r>
              <a:rPr lang="en-US" sz="1800"/>
              <a:t>is a </a:t>
            </a:r>
            <a:r>
              <a:rPr lang="en-US" sz="1800" dirty="0"/>
              <a:t>significant and meaningful career milestone. After years of hard work, sacrifice, and perhaps even some doubt, it is important to recognize where we are, how we got here, and the people who have helped and inspired us.</a:t>
            </a:r>
          </a:p>
          <a:p>
            <a:pPr marL="0" indent="0">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lvl="1" indent="0">
              <a:spcBef>
                <a:spcPts val="0"/>
              </a:spcBef>
              <a:buNone/>
            </a:pPr>
            <a:r>
              <a:rPr lang="en-US" sz="1800" dirty="0"/>
              <a:t>COAP’s role is to s</a:t>
            </a:r>
            <a:r>
              <a:rPr lang="en-US" sz="1800" dirty="0">
                <a:solidFill>
                  <a:srgbClr val="000000"/>
                </a:solidFill>
              </a:rPr>
              <a:t>upport faculty promotion when the dossier, reviewers, nominator, and advocate provide evidence that promotion in rank has been earned. The purpose of this presentation is to help ensure that candidates can put together their strongest promotional package. </a:t>
            </a:r>
            <a:endParaRPr lang="en-US" sz="1800" b="1" dirty="0">
              <a:solidFill>
                <a:srgbClr val="000000"/>
              </a:solidFill>
            </a:endParaRPr>
          </a:p>
          <a:p>
            <a:pPr marL="0" indent="0">
              <a:buNone/>
            </a:pPr>
            <a:endParaRPr lang="en-US" sz="1800" dirty="0"/>
          </a:p>
        </p:txBody>
      </p:sp>
      <p:sp>
        <p:nvSpPr>
          <p:cNvPr id="7"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2</a:t>
            </a:fld>
            <a:endParaRPr lang="en-US" dirty="0"/>
          </a:p>
        </p:txBody>
      </p:sp>
      <p:sp>
        <p:nvSpPr>
          <p:cNvPr id="8" name="Rectangle 7"/>
          <p:cNvSpPr/>
          <p:nvPr/>
        </p:nvSpPr>
        <p:spPr>
          <a:xfrm>
            <a:off x="152400" y="152400"/>
            <a:ext cx="8915400" cy="66294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54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a:solidFill>
                  <a:srgbClr val="008000"/>
                </a:solidFill>
              </a:rPr>
              <a:t>Example Documentation: Research Leadership</a:t>
            </a:r>
          </a:p>
        </p:txBody>
      </p:sp>
      <p:sp>
        <p:nvSpPr>
          <p:cNvPr id="2" name="Content Placeholder 1"/>
          <p:cNvSpPr>
            <a:spLocks noGrp="1"/>
          </p:cNvSpPr>
          <p:nvPr>
            <p:ph idx="1"/>
          </p:nvPr>
        </p:nvSpPr>
        <p:spPr>
          <a:xfrm>
            <a:off x="457200" y="1219200"/>
            <a:ext cx="8229600" cy="990600"/>
          </a:xfrm>
        </p:spPr>
        <p:txBody>
          <a:bodyPr>
            <a:normAutofit fontScale="55000" lnSpcReduction="20000"/>
          </a:bodyPr>
          <a:lstStyle/>
          <a:p>
            <a:pPr marL="0" indent="0" algn="ctr">
              <a:buNone/>
            </a:pPr>
            <a:r>
              <a:rPr lang="en-US" sz="2500" dirty="0">
                <a:solidFill>
                  <a:srgbClr val="000000"/>
                </a:solidFill>
              </a:rPr>
              <a:t>Faculty Handbook, Part Two Section 7F:</a:t>
            </a:r>
          </a:p>
          <a:p>
            <a:pPr marL="0" indent="0" algn="ctr">
              <a:buNone/>
            </a:pPr>
            <a:endParaRPr lang="en-US" sz="1400" dirty="0">
              <a:solidFill>
                <a:srgbClr val="000000"/>
              </a:solidFill>
            </a:endParaRPr>
          </a:p>
          <a:p>
            <a:pPr marL="0" indent="0">
              <a:buNone/>
            </a:pPr>
            <a:r>
              <a:rPr lang="en-US" sz="3300" b="1" dirty="0">
                <a:solidFill>
                  <a:srgbClr val="008000"/>
                </a:solidFill>
              </a:rPr>
              <a:t>Associate to Full Research Professor: </a:t>
            </a:r>
          </a:p>
          <a:p>
            <a:pPr marL="0" indent="0">
              <a:buNone/>
            </a:pPr>
            <a:r>
              <a:rPr lang="en-US" sz="2900" b="1" i="1" dirty="0">
                <a:solidFill>
                  <a:srgbClr val="008000"/>
                </a:solidFill>
              </a:rPr>
              <a:t>Leadership Qualities in research example documentation </a:t>
            </a:r>
          </a:p>
        </p:txBody>
      </p:sp>
      <p:sp>
        <p:nvSpPr>
          <p:cNvPr id="4" name="Slide Number Placeholder 3"/>
          <p:cNvSpPr>
            <a:spLocks noGrp="1"/>
          </p:cNvSpPr>
          <p:nvPr>
            <p:ph type="sldNum" sz="quarter" idx="12"/>
          </p:nvPr>
        </p:nvSpPr>
        <p:spPr>
          <a:xfrm>
            <a:off x="8458200" y="6324600"/>
            <a:ext cx="457200" cy="365125"/>
          </a:xfrm>
        </p:spPr>
        <p:txBody>
          <a:bodyPr/>
          <a:lstStyle/>
          <a:p>
            <a:pPr>
              <a:defRPr/>
            </a:pPr>
            <a:fld id="{526A9E35-D462-4600-846B-8A3DB57113F8}" type="slidenum">
              <a:rPr lang="en-US" smtClean="0"/>
              <a:pPr>
                <a:defRPr/>
              </a:pPr>
              <a:t>20</a:t>
            </a:fld>
            <a:endParaRPr lang="en-US" dirty="0"/>
          </a:p>
        </p:txBody>
      </p:sp>
      <p:sp>
        <p:nvSpPr>
          <p:cNvPr id="3" name="Rectangle 2"/>
          <p:cNvSpPr/>
          <p:nvPr/>
        </p:nvSpPr>
        <p:spPr>
          <a:xfrm>
            <a:off x="457200" y="2209800"/>
            <a:ext cx="8229600" cy="3539430"/>
          </a:xfrm>
          <a:prstGeom prst="rect">
            <a:avLst/>
          </a:prstGeom>
        </p:spPr>
        <p:txBody>
          <a:bodyPr wrap="square">
            <a:spAutoFit/>
          </a:bodyPr>
          <a:lstStyle/>
          <a:p>
            <a:r>
              <a:rPr lang="en-US" sz="1600" dirty="0">
                <a:solidFill>
                  <a:srgbClr val="008000"/>
                </a:solidFill>
              </a:rPr>
              <a:t>Leadership Qualities </a:t>
            </a:r>
            <a:r>
              <a:rPr lang="en-US" sz="1600" dirty="0"/>
              <a:t>can be evidenced in many ways including (but not limited to) </a:t>
            </a:r>
          </a:p>
          <a:p>
            <a:pPr marL="341313"/>
            <a:r>
              <a:rPr lang="en-US" sz="1600" dirty="0">
                <a:solidFill>
                  <a:srgbClr val="000000"/>
                </a:solidFill>
              </a:rPr>
              <a:t>Scholarship along a continuum (valued equally by WPI):</a:t>
            </a:r>
          </a:p>
          <a:p>
            <a:pPr marL="966788" lvl="1" indent="-285750">
              <a:buFont typeface="Arial"/>
              <a:buChar char="•"/>
            </a:pPr>
            <a:r>
              <a:rPr lang="en-US" sz="1600" dirty="0">
                <a:solidFill>
                  <a:srgbClr val="000000"/>
                </a:solidFill>
              </a:rPr>
              <a:t>Scholarship of Discovery</a:t>
            </a:r>
          </a:p>
          <a:p>
            <a:pPr marL="966788" lvl="1" indent="-285750">
              <a:buFont typeface="Arial"/>
              <a:buChar char="•"/>
            </a:pPr>
            <a:r>
              <a:rPr lang="en-US" sz="1600" dirty="0">
                <a:solidFill>
                  <a:srgbClr val="000000"/>
                </a:solidFill>
              </a:rPr>
              <a:t>Scholarship of Integration</a:t>
            </a:r>
          </a:p>
          <a:p>
            <a:pPr marL="966788" lvl="1" indent="-285750">
              <a:buFont typeface="Arial"/>
              <a:buChar char="•"/>
            </a:pPr>
            <a:r>
              <a:rPr lang="en-US" sz="1600" dirty="0">
                <a:solidFill>
                  <a:srgbClr val="000000"/>
                </a:solidFill>
              </a:rPr>
              <a:t>Scholarship of Application and Practice</a:t>
            </a:r>
          </a:p>
          <a:p>
            <a:pPr marL="966788" lvl="1" indent="-285750">
              <a:buFont typeface="Arial"/>
              <a:buChar char="•"/>
            </a:pPr>
            <a:r>
              <a:rPr lang="en-US" sz="1600" dirty="0">
                <a:solidFill>
                  <a:srgbClr val="000000"/>
                </a:solidFill>
              </a:rPr>
              <a:t>Scholarship of Teaching and Learning</a:t>
            </a:r>
          </a:p>
          <a:p>
            <a:pPr marL="966788" lvl="1" indent="-285750">
              <a:buFont typeface="Arial"/>
              <a:buChar char="•"/>
            </a:pPr>
            <a:r>
              <a:rPr lang="en-US" sz="1600" dirty="0">
                <a:solidFill>
                  <a:srgbClr val="000000"/>
                </a:solidFill>
              </a:rPr>
              <a:t>Scholarship of Engagement</a:t>
            </a:r>
          </a:p>
          <a:p>
            <a:pPr marL="341313"/>
            <a:r>
              <a:rPr lang="en-US" sz="1600" dirty="0">
                <a:solidFill>
                  <a:srgbClr val="000000"/>
                </a:solidFill>
              </a:rPr>
              <a:t>Research that serves as a model for others, especially at other universities</a:t>
            </a:r>
          </a:p>
          <a:p>
            <a:pPr marL="341313"/>
            <a:r>
              <a:rPr lang="en-US" sz="1600" dirty="0">
                <a:solidFill>
                  <a:srgbClr val="000000"/>
                </a:solidFill>
              </a:rPr>
              <a:t>Grant proposals and funded projects</a:t>
            </a:r>
          </a:p>
          <a:p>
            <a:pPr marL="341313"/>
            <a:r>
              <a:rPr lang="en-US" sz="1600" dirty="0">
                <a:solidFill>
                  <a:srgbClr val="000000"/>
                </a:solidFill>
              </a:rPr>
              <a:t>Post-docs, graduate students, undergraduate research leadership </a:t>
            </a:r>
          </a:p>
          <a:p>
            <a:pPr marL="341313"/>
            <a:r>
              <a:rPr lang="en-US" sz="1600" dirty="0">
                <a:solidFill>
                  <a:srgbClr val="000000"/>
                </a:solidFill>
              </a:rPr>
              <a:t>Publications and presentations </a:t>
            </a:r>
          </a:p>
          <a:p>
            <a:pPr marL="341313"/>
            <a:r>
              <a:rPr lang="en-US" sz="1600" dirty="0">
                <a:solidFill>
                  <a:srgbClr val="000000"/>
                </a:solidFill>
              </a:rPr>
              <a:t>Leadership roles in research-related organizations</a:t>
            </a:r>
          </a:p>
          <a:p>
            <a:pPr marL="341313"/>
            <a:r>
              <a:rPr lang="en-US" sz="1600" dirty="0">
                <a:solidFill>
                  <a:srgbClr val="000000"/>
                </a:solidFill>
              </a:rPr>
              <a:t>External consulting related to research</a:t>
            </a:r>
          </a:p>
          <a:p>
            <a:pPr marL="341313"/>
            <a:r>
              <a:rPr lang="en-US" sz="1600" dirty="0">
                <a:solidFill>
                  <a:srgbClr val="000000"/>
                </a:solidFill>
              </a:rPr>
              <a:t>Self-assessment and critical reflection of one’s own contributions</a:t>
            </a:r>
            <a:endParaRPr lang="en-US" sz="1600" dirty="0"/>
          </a:p>
        </p:txBody>
      </p: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886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008000"/>
                </a:solidFill>
              </a:rPr>
              <a:t>Examples of Evidence of Service</a:t>
            </a:r>
            <a:endParaRPr lang="en-US" dirty="0">
              <a:solidFill>
                <a:srgbClr val="008000"/>
              </a:solidFill>
            </a:endParaRPr>
          </a:p>
        </p:txBody>
      </p:sp>
      <p:sp>
        <p:nvSpPr>
          <p:cNvPr id="2" name="Content Placeholder 1"/>
          <p:cNvSpPr>
            <a:spLocks noGrp="1"/>
          </p:cNvSpPr>
          <p:nvPr>
            <p:ph idx="1"/>
          </p:nvPr>
        </p:nvSpPr>
        <p:spPr>
          <a:xfrm>
            <a:off x="533400" y="1143000"/>
            <a:ext cx="8229600" cy="4953000"/>
          </a:xfrm>
        </p:spPr>
        <p:txBody>
          <a:bodyPr>
            <a:normAutofit/>
          </a:bodyPr>
          <a:lstStyle/>
          <a:p>
            <a:pPr marL="0" indent="0" algn="ctr">
              <a:buNone/>
            </a:pPr>
            <a:r>
              <a:rPr lang="en-US" sz="1400" dirty="0">
                <a:solidFill>
                  <a:srgbClr val="000000"/>
                </a:solidFill>
              </a:rPr>
              <a:t>Faculty Handbook, Part Two Section 7F:</a:t>
            </a:r>
          </a:p>
          <a:p>
            <a:pPr marL="0" indent="0">
              <a:buNone/>
            </a:pPr>
            <a:endParaRPr lang="en-US" sz="1400" i="1" dirty="0">
              <a:solidFill>
                <a:srgbClr val="000000"/>
              </a:solidFill>
            </a:endParaRPr>
          </a:p>
          <a:p>
            <a:pPr marL="0" indent="0">
              <a:buNone/>
            </a:pPr>
            <a:r>
              <a:rPr lang="en-US" sz="1800" b="1" dirty="0">
                <a:solidFill>
                  <a:srgbClr val="000000"/>
                </a:solidFill>
              </a:rPr>
              <a:t>Service to Department</a:t>
            </a:r>
          </a:p>
          <a:p>
            <a:pPr marL="457200" lvl="1" indent="0">
              <a:buNone/>
            </a:pPr>
            <a:r>
              <a:rPr lang="en-US" sz="1800" dirty="0">
                <a:solidFill>
                  <a:srgbClr val="000000"/>
                </a:solidFill>
              </a:rPr>
              <a:t>Department committees			MQP area coordinators</a:t>
            </a:r>
          </a:p>
          <a:p>
            <a:pPr marL="457200" lvl="1" indent="0">
              <a:buNone/>
            </a:pPr>
            <a:r>
              <a:rPr lang="en-US" sz="1800" dirty="0">
                <a:solidFill>
                  <a:srgbClr val="000000"/>
                </a:solidFill>
              </a:rPr>
              <a:t>Faculty recruitment				Seminar series participation and coordination </a:t>
            </a:r>
            <a:endParaRPr lang="en-US" sz="1800" b="1" dirty="0">
              <a:solidFill>
                <a:srgbClr val="000000"/>
              </a:solidFill>
            </a:endParaRPr>
          </a:p>
          <a:p>
            <a:pPr marL="0" indent="0">
              <a:buNone/>
            </a:pPr>
            <a:r>
              <a:rPr lang="en-US" sz="1800" b="1" dirty="0">
                <a:solidFill>
                  <a:srgbClr val="000000"/>
                </a:solidFill>
              </a:rPr>
              <a:t>Service to WPI</a:t>
            </a:r>
          </a:p>
          <a:p>
            <a:pPr marL="457200" lvl="1" indent="0">
              <a:buNone/>
            </a:pPr>
            <a:r>
              <a:rPr lang="en-US" sz="1800" dirty="0">
                <a:solidFill>
                  <a:srgbClr val="000000"/>
                </a:solidFill>
              </a:rPr>
              <a:t>Campus-wide committees		Outreach</a:t>
            </a:r>
          </a:p>
          <a:p>
            <a:pPr marL="457200" lvl="1" indent="0">
              <a:buNone/>
            </a:pPr>
            <a:r>
              <a:rPr lang="en-US" sz="1800" dirty="0">
                <a:solidFill>
                  <a:srgbClr val="000000"/>
                </a:solidFill>
              </a:rPr>
              <a:t>Student welfare				Insight Advisor</a:t>
            </a:r>
            <a:endParaRPr lang="en-US" sz="1800" b="1" dirty="0">
              <a:solidFill>
                <a:srgbClr val="000000"/>
              </a:solidFill>
            </a:endParaRPr>
          </a:p>
          <a:p>
            <a:pPr marL="0" indent="0">
              <a:buNone/>
            </a:pPr>
            <a:r>
              <a:rPr lang="en-US" sz="1800" b="1" dirty="0">
                <a:solidFill>
                  <a:srgbClr val="000000"/>
                </a:solidFill>
              </a:rPr>
              <a:t>Service to Profession</a:t>
            </a:r>
          </a:p>
          <a:p>
            <a:pPr marL="457200" lvl="1" indent="0">
              <a:buNone/>
            </a:pPr>
            <a:r>
              <a:rPr lang="en-US" sz="1800" dirty="0">
                <a:solidFill>
                  <a:srgbClr val="000000"/>
                </a:solidFill>
              </a:rPr>
              <a:t>Editor, Referee, Reviewer</a:t>
            </a:r>
            <a:r>
              <a:rPr lang="en-US" sz="1800" b="1" dirty="0">
                <a:solidFill>
                  <a:srgbClr val="000000"/>
                </a:solidFill>
              </a:rPr>
              <a:t>	</a:t>
            </a:r>
            <a:r>
              <a:rPr lang="en-US" sz="1800" dirty="0">
                <a:solidFill>
                  <a:srgbClr val="000000"/>
                </a:solidFill>
              </a:rPr>
              <a:t>	Committees/Panels</a:t>
            </a:r>
          </a:p>
          <a:p>
            <a:pPr marL="457200" lvl="1" indent="0">
              <a:buNone/>
            </a:pPr>
            <a:r>
              <a:rPr lang="en-US" sz="1800" dirty="0">
                <a:solidFill>
                  <a:srgbClr val="000000"/>
                </a:solidFill>
              </a:rPr>
              <a:t>Local/National					 Professional society membership </a:t>
            </a:r>
            <a:endParaRPr lang="en-US" sz="1800" b="1" dirty="0">
              <a:solidFill>
                <a:srgbClr val="000000"/>
              </a:solidFill>
            </a:endParaRPr>
          </a:p>
          <a:p>
            <a:pPr marL="0" lvl="1" indent="0">
              <a:buNone/>
            </a:pPr>
            <a:r>
              <a:rPr lang="en-US" sz="1800" b="1" dirty="0">
                <a:solidFill>
                  <a:srgbClr val="000000"/>
                </a:solidFill>
              </a:rPr>
              <a:t>Local Civic Engagement </a:t>
            </a:r>
          </a:p>
          <a:p>
            <a:pPr marL="458788" indent="0">
              <a:buNone/>
            </a:pPr>
            <a:r>
              <a:rPr lang="en-US" sz="1800" dirty="0">
                <a:solidFill>
                  <a:srgbClr val="000000"/>
                </a:solidFill>
              </a:rPr>
              <a:t>School participation			Government or NGO committees	</a:t>
            </a:r>
          </a:p>
          <a:p>
            <a:pPr marL="458788" indent="0">
              <a:buNone/>
            </a:pPr>
            <a:r>
              <a:rPr lang="en-US" sz="1800" dirty="0">
                <a:solidFill>
                  <a:srgbClr val="000000"/>
                </a:solidFill>
              </a:rPr>
              <a:t>Local non-profit activities		Advocacy</a:t>
            </a: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21</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5410200"/>
            <a:ext cx="2971800" cy="1225060"/>
          </a:xfrm>
          <a:prstGeom prst="rect">
            <a:avLst/>
          </a:prstGeom>
        </p:spPr>
      </p:pic>
    </p:spTree>
    <p:extLst>
      <p:ext uri="{BB962C8B-B14F-4D97-AF65-F5344CB8AC3E}">
        <p14:creationId xmlns:p14="http://schemas.microsoft.com/office/powerpoint/2010/main" val="223178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8000"/>
                </a:solidFill>
              </a:rPr>
              <a:t>Questions about Promotion Criteria</a:t>
            </a:r>
          </a:p>
        </p:txBody>
      </p:sp>
      <p:sp>
        <p:nvSpPr>
          <p:cNvPr id="14" name="Content Placeholder 13">
            <a:extLst>
              <a:ext uri="{FF2B5EF4-FFF2-40B4-BE49-F238E27FC236}">
                <a16:creationId xmlns:a16="http://schemas.microsoft.com/office/drawing/2014/main" id="{64E34120-F076-CA47-BD6F-3586F1E8B65B}"/>
              </a:ext>
            </a:extLst>
          </p:cNvPr>
          <p:cNvSpPr>
            <a:spLocks noGrp="1"/>
          </p:cNvSpPr>
          <p:nvPr>
            <p:ph idx="1"/>
          </p:nvPr>
        </p:nvSpPr>
        <p:spPr>
          <a:xfrm>
            <a:off x="3810000" y="1981200"/>
            <a:ext cx="1752600" cy="2743200"/>
          </a:xfrm>
        </p:spPr>
        <p:txBody>
          <a:bodyPr>
            <a:normAutofit/>
          </a:bodyPr>
          <a:lstStyle/>
          <a:p>
            <a:pPr marL="0" indent="0">
              <a:buNone/>
            </a:pPr>
            <a:r>
              <a:rPr lang="en-US" sz="16600" dirty="0">
                <a:solidFill>
                  <a:srgbClr val="008000"/>
                </a:solidFill>
              </a:rPr>
              <a:t>?</a:t>
            </a:r>
          </a:p>
        </p:txBody>
      </p:sp>
      <p:sp>
        <p:nvSpPr>
          <p:cNvPr id="5" name="Rectangle 4">
            <a:extLst>
              <a:ext uri="{FF2B5EF4-FFF2-40B4-BE49-F238E27FC236}">
                <a16:creationId xmlns:a16="http://schemas.microsoft.com/office/drawing/2014/main" id="{DA70827E-9B9B-AA49-93D0-A0B64CA9C0FA}"/>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79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chemeClr val="accent6">
                    <a:lumMod val="75000"/>
                  </a:schemeClr>
                </a:solidFill>
              </a:rPr>
              <a:t>Guide</a:t>
            </a:r>
          </a:p>
        </p:txBody>
      </p:sp>
      <p:sp>
        <p:nvSpPr>
          <p:cNvPr id="17410" name="Rectangle 3"/>
          <p:cNvSpPr>
            <a:spLocks noGrp="1" noChangeArrowheads="1"/>
          </p:cNvSpPr>
          <p:nvPr>
            <p:ph idx="1"/>
          </p:nvPr>
        </p:nvSpPr>
        <p:spPr>
          <a:xfrm>
            <a:off x="1524000" y="1219200"/>
            <a:ext cx="7010400" cy="5334000"/>
          </a:xfrm>
        </p:spPr>
        <p:txBody>
          <a:bodyPr>
            <a:noAutofit/>
          </a:bodyPr>
          <a:lstStyle/>
          <a:p>
            <a:pPr marL="746125" indent="-746125">
              <a:spcBef>
                <a:spcPts val="0"/>
              </a:spcBef>
              <a:spcAft>
                <a:spcPts val="300"/>
              </a:spcAft>
              <a:buFont typeface="+mj-lt"/>
              <a:buAutoNum type="arabicPeriod"/>
            </a:pPr>
            <a:r>
              <a:rPr lang="en-US" dirty="0">
                <a:solidFill>
                  <a:schemeClr val="bg1">
                    <a:lumMod val="75000"/>
                  </a:schemeClr>
                </a:solidFill>
                <a:cs typeface="Arial" pitchFamily="34" charset="0"/>
              </a:rPr>
              <a:t>COAP Overview</a:t>
            </a:r>
          </a:p>
          <a:p>
            <a:pPr marL="742950" indent="-742950">
              <a:spcBef>
                <a:spcPts val="0"/>
              </a:spcBef>
              <a:spcAft>
                <a:spcPts val="300"/>
              </a:spcAft>
              <a:buFont typeface="+mj-lt"/>
              <a:buAutoNum type="arabicPeriod" startAt="2"/>
            </a:pPr>
            <a:r>
              <a:rPr lang="en-US" dirty="0">
                <a:solidFill>
                  <a:schemeClr val="bg1">
                    <a:lumMod val="75000"/>
                  </a:schemeClr>
                </a:solidFill>
                <a:cs typeface="Arial" pitchFamily="34" charset="0"/>
              </a:rPr>
              <a:t>WPI Promotion Criteria</a:t>
            </a:r>
          </a:p>
          <a:p>
            <a:pPr marL="742950" indent="-742950">
              <a:spcBef>
                <a:spcPts val="0"/>
              </a:spcBef>
              <a:spcAft>
                <a:spcPts val="300"/>
              </a:spcAft>
              <a:buFont typeface="+mj-lt"/>
              <a:buAutoNum type="arabicPeriod" startAt="2"/>
            </a:pPr>
            <a:r>
              <a:rPr lang="en-US" b="1" dirty="0">
                <a:solidFill>
                  <a:schemeClr val="accent6">
                    <a:lumMod val="75000"/>
                  </a:schemeClr>
                </a:solidFill>
                <a:cs typeface="Arial" pitchFamily="34" charset="0"/>
              </a:rPr>
              <a:t>Candidate Dossier</a:t>
            </a:r>
          </a:p>
          <a:p>
            <a:pPr marL="742950" indent="-742950">
              <a:spcBef>
                <a:spcPts val="0"/>
              </a:spcBef>
              <a:spcAft>
                <a:spcPts val="300"/>
              </a:spcAft>
              <a:buFont typeface="+mj-lt"/>
              <a:buAutoNum type="arabicPeriod" startAt="2"/>
            </a:pPr>
            <a:r>
              <a:rPr lang="en-US" dirty="0">
                <a:solidFill>
                  <a:schemeClr val="accent6">
                    <a:lumMod val="75000"/>
                  </a:schemeClr>
                </a:solidFill>
                <a:cs typeface="Arial" pitchFamily="34" charset="0"/>
              </a:rPr>
              <a:t>Promotion Schedules</a:t>
            </a:r>
          </a:p>
          <a:p>
            <a:pPr marL="742950" indent="-742950">
              <a:spcBef>
                <a:spcPts val="0"/>
              </a:spcBef>
              <a:spcAft>
                <a:spcPts val="300"/>
              </a:spcAft>
              <a:buFont typeface="+mj-lt"/>
              <a:buAutoNum type="arabicPeriod" startAt="2"/>
            </a:pPr>
            <a:r>
              <a:rPr lang="en-US" dirty="0">
                <a:solidFill>
                  <a:schemeClr val="accent6">
                    <a:lumMod val="75000"/>
                  </a:schemeClr>
                </a:solidFill>
                <a:cs typeface="Arial" pitchFamily="34" charset="0"/>
              </a:rPr>
              <a:t>Promotion Procedures</a:t>
            </a:r>
            <a:endParaRPr lang="en-US" b="1" dirty="0">
              <a:solidFill>
                <a:schemeClr val="accent6">
                  <a:lumMod val="75000"/>
                </a:schemeClr>
              </a:solidFill>
              <a:cs typeface="Arial" pitchFamily="34" charset="0"/>
            </a:endParaRPr>
          </a:p>
          <a:p>
            <a:pPr marL="742950" indent="-742950">
              <a:spcBef>
                <a:spcPts val="0"/>
              </a:spcBef>
              <a:spcAft>
                <a:spcPts val="300"/>
              </a:spcAft>
              <a:buFont typeface="+mj-lt"/>
              <a:buAutoNum type="arabicPeriod" startAt="2"/>
            </a:pPr>
            <a:r>
              <a:rPr lang="en-US" dirty="0">
                <a:solidFill>
                  <a:schemeClr val="accent6">
                    <a:lumMod val="75000"/>
                  </a:schemeClr>
                </a:solidFill>
                <a:cs typeface="Arial" pitchFamily="34" charset="0"/>
              </a:rPr>
              <a:t>FAQs</a:t>
            </a:r>
          </a:p>
          <a:p>
            <a:pPr>
              <a:spcBef>
                <a:spcPts val="0"/>
              </a:spcBef>
              <a:spcAft>
                <a:spcPts val="300"/>
              </a:spcAft>
            </a:pPr>
            <a:endParaRPr lang="en-US" dirty="0">
              <a:solidFill>
                <a:schemeClr val="tx1"/>
              </a:solidFill>
              <a:cs typeface="Arial" pitchFamily="34" charset="0"/>
            </a:endParaRPr>
          </a:p>
        </p:txBody>
      </p:sp>
      <p:sp>
        <p:nvSpPr>
          <p:cNvPr id="2" name="Slide Number Placeholder 1"/>
          <p:cNvSpPr>
            <a:spLocks noGrp="1"/>
          </p:cNvSpPr>
          <p:nvPr>
            <p:ph type="sldNum" sz="quarter" idx="12"/>
          </p:nvPr>
        </p:nvSpPr>
        <p:spPr>
          <a:xfrm>
            <a:off x="8534400" y="6324600"/>
            <a:ext cx="457200" cy="365125"/>
          </a:xfrm>
        </p:spPr>
        <p:txBody>
          <a:bodyPr/>
          <a:lstStyle/>
          <a:p>
            <a:pPr>
              <a:defRPr/>
            </a:pPr>
            <a:fld id="{526A9E35-D462-4600-846B-8A3DB57113F8}" type="slidenum">
              <a:rPr lang="en-US" smtClean="0"/>
              <a:pPr>
                <a:defRPr/>
              </a:pPr>
              <a:t>23</a:t>
            </a:fld>
            <a:endParaRPr lang="en-US" dirty="0"/>
          </a:p>
        </p:txBody>
      </p:sp>
      <p:cxnSp>
        <p:nvCxnSpPr>
          <p:cNvPr id="5" name="Straight Arrow Connector 4"/>
          <p:cNvCxnSpPr/>
          <p:nvPr/>
        </p:nvCxnSpPr>
        <p:spPr>
          <a:xfrm>
            <a:off x="609600" y="2590800"/>
            <a:ext cx="838200" cy="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569" y="4239846"/>
            <a:ext cx="2438400" cy="2032000"/>
          </a:xfrm>
          <a:prstGeom prst="rect">
            <a:avLst/>
          </a:prstGeom>
        </p:spPr>
      </p:pic>
      <p:sp>
        <p:nvSpPr>
          <p:cNvPr id="9" name="Rectangle 8"/>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706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E46C0A"/>
                </a:solidFill>
              </a:rPr>
              <a:t>Materials Provided by Candidate</a:t>
            </a:r>
          </a:p>
        </p:txBody>
      </p:sp>
      <p:sp>
        <p:nvSpPr>
          <p:cNvPr id="7" name="Text Placeholder 6">
            <a:extLst>
              <a:ext uri="{FF2B5EF4-FFF2-40B4-BE49-F238E27FC236}">
                <a16:creationId xmlns:a16="http://schemas.microsoft.com/office/drawing/2014/main" id="{296ACFA3-38C7-714C-85D9-5FBA965FD6EB}"/>
              </a:ext>
            </a:extLst>
          </p:cNvPr>
          <p:cNvSpPr>
            <a:spLocks noGrp="1"/>
          </p:cNvSpPr>
          <p:nvPr>
            <p:ph type="body" idx="1"/>
          </p:nvPr>
        </p:nvSpPr>
        <p:spPr>
          <a:xfrm>
            <a:off x="457200" y="1230313"/>
            <a:ext cx="4040188" cy="639762"/>
          </a:xfrm>
        </p:spPr>
        <p:txBody>
          <a:bodyPr>
            <a:normAutofit fontScale="92500" lnSpcReduction="20000"/>
          </a:bodyPr>
          <a:lstStyle/>
          <a:p>
            <a:r>
              <a:rPr lang="en-US" dirty="0">
                <a:solidFill>
                  <a:srgbClr val="E46C0A"/>
                </a:solidFill>
              </a:rPr>
              <a:t>Assistant </a:t>
            </a:r>
            <a:r>
              <a:rPr lang="en-US" dirty="0">
                <a:solidFill>
                  <a:srgbClr val="E46C0A"/>
                </a:solidFill>
                <a:sym typeface="Wingdings" pitchFamily="2" charset="2"/>
              </a:rPr>
              <a:t></a:t>
            </a:r>
            <a:r>
              <a:rPr lang="en-US" dirty="0">
                <a:solidFill>
                  <a:srgbClr val="E46C0A"/>
                </a:solidFill>
              </a:rPr>
              <a:t> Associate Teaching Professor</a:t>
            </a:r>
            <a:endParaRPr lang="en-US" dirty="0">
              <a:solidFill>
                <a:srgbClr val="000000"/>
              </a:solidFill>
            </a:endParaRPr>
          </a:p>
        </p:txBody>
      </p:sp>
      <p:sp>
        <p:nvSpPr>
          <p:cNvPr id="3" name="Content Placeholder 2"/>
          <p:cNvSpPr>
            <a:spLocks noGrp="1"/>
          </p:cNvSpPr>
          <p:nvPr>
            <p:ph sz="half" idx="2"/>
          </p:nvPr>
        </p:nvSpPr>
        <p:spPr>
          <a:xfrm>
            <a:off x="457200" y="1870075"/>
            <a:ext cx="4267200" cy="3951288"/>
          </a:xfrm>
        </p:spPr>
        <p:txBody>
          <a:bodyPr>
            <a:noAutofit/>
          </a:bodyPr>
          <a:lstStyle/>
          <a:p>
            <a:pPr>
              <a:spcBef>
                <a:spcPts val="0"/>
              </a:spcBef>
              <a:buFont typeface="+mj-lt"/>
              <a:buAutoNum type="arabicPeriod"/>
            </a:pPr>
            <a:r>
              <a:rPr lang="en-US" sz="1600" dirty="0"/>
              <a:t>Names of Nominator and Advocate </a:t>
            </a:r>
          </a:p>
          <a:p>
            <a:pPr>
              <a:spcBef>
                <a:spcPts val="0"/>
              </a:spcBef>
              <a:buFont typeface="+mj-lt"/>
              <a:buAutoNum type="arabicPeriod"/>
            </a:pPr>
            <a:r>
              <a:rPr lang="en-US" sz="1600" dirty="0">
                <a:solidFill>
                  <a:srgbClr val="000000"/>
                </a:solidFill>
              </a:rPr>
              <a:t>Promotion Dossier  </a:t>
            </a:r>
          </a:p>
          <a:p>
            <a:pPr lvl="1">
              <a:spcBef>
                <a:spcPts val="0"/>
              </a:spcBef>
            </a:pPr>
            <a:r>
              <a:rPr lang="en-US" sz="1600" dirty="0">
                <a:solidFill>
                  <a:srgbClr val="000000"/>
                </a:solidFill>
              </a:rPr>
              <a:t>CV (use COAP’s suggested format)</a:t>
            </a:r>
          </a:p>
          <a:p>
            <a:pPr lvl="1">
              <a:spcBef>
                <a:spcPts val="0"/>
              </a:spcBef>
            </a:pPr>
            <a:r>
              <a:rPr lang="en-US" sz="1600" dirty="0">
                <a:solidFill>
                  <a:srgbClr val="000000"/>
                </a:solidFill>
              </a:rPr>
              <a:t>Personal Statement: Reflections on Teaching, Future Plans</a:t>
            </a:r>
          </a:p>
          <a:p>
            <a:pPr lvl="1">
              <a:spcBef>
                <a:spcPts val="0"/>
              </a:spcBef>
            </a:pPr>
            <a:r>
              <a:rPr lang="en-US" sz="1600" dirty="0">
                <a:solidFill>
                  <a:srgbClr val="000000"/>
                </a:solidFill>
              </a:rPr>
              <a:t>Teaching Peer Evaluations</a:t>
            </a:r>
          </a:p>
          <a:p>
            <a:pPr lvl="1">
              <a:spcBef>
                <a:spcPts val="0"/>
              </a:spcBef>
            </a:pPr>
            <a:r>
              <a:rPr lang="en-US" sz="1600" dirty="0">
                <a:solidFill>
                  <a:srgbClr val="000000"/>
                </a:solidFill>
              </a:rPr>
              <a:t>Teaching Portfolio</a:t>
            </a:r>
          </a:p>
          <a:p>
            <a:pPr marL="457200" lvl="1" indent="0">
              <a:spcBef>
                <a:spcPts val="0"/>
              </a:spcBef>
              <a:buNone/>
            </a:pPr>
            <a:endParaRPr lang="en-US" sz="1600" dirty="0">
              <a:solidFill>
                <a:srgbClr val="000000"/>
              </a:solidFill>
            </a:endParaRPr>
          </a:p>
          <a:p>
            <a:pPr marL="342900" lvl="1" indent="-342900">
              <a:spcBef>
                <a:spcPts val="0"/>
              </a:spcBef>
              <a:buFont typeface="+mj-lt"/>
              <a:buAutoNum type="arabicPeriod" startAt="3"/>
            </a:pPr>
            <a:r>
              <a:rPr lang="en-US" sz="1600" dirty="0">
                <a:solidFill>
                  <a:srgbClr val="000000"/>
                </a:solidFill>
              </a:rPr>
              <a:t>Optional: Sample Scholarly Artifacts (3 max)</a:t>
            </a:r>
          </a:p>
          <a:p>
            <a:pPr marL="0" lvl="1">
              <a:spcBef>
                <a:spcPts val="0"/>
              </a:spcBef>
            </a:pPr>
            <a:endParaRPr lang="en-US" sz="1600" dirty="0">
              <a:solidFill>
                <a:srgbClr val="000000"/>
              </a:solidFill>
            </a:endParaRPr>
          </a:p>
          <a:p>
            <a:pPr marL="0" lvl="1" indent="0">
              <a:spcBef>
                <a:spcPts val="0"/>
              </a:spcBef>
              <a:buNone/>
            </a:pPr>
            <a:r>
              <a:rPr lang="en-US" sz="1600" b="1" dirty="0">
                <a:solidFill>
                  <a:srgbClr val="000000"/>
                </a:solidFill>
              </a:rPr>
              <a:t>Must provide evidence: High-Quality Teaching </a:t>
            </a:r>
            <a:br>
              <a:rPr lang="en-US" sz="1600" b="1" dirty="0">
                <a:solidFill>
                  <a:srgbClr val="000000"/>
                </a:solidFill>
              </a:rPr>
            </a:br>
            <a:r>
              <a:rPr lang="en-US" sz="1600" dirty="0">
                <a:solidFill>
                  <a:srgbClr val="000000"/>
                </a:solidFill>
              </a:rPr>
              <a:t>	</a:t>
            </a:r>
          </a:p>
        </p:txBody>
      </p:sp>
      <p:sp>
        <p:nvSpPr>
          <p:cNvPr id="8" name="Text Placeholder 7">
            <a:extLst>
              <a:ext uri="{FF2B5EF4-FFF2-40B4-BE49-F238E27FC236}">
                <a16:creationId xmlns:a16="http://schemas.microsoft.com/office/drawing/2014/main" id="{4F846913-E909-2E46-94CA-7FCF0E4CF0F4}"/>
              </a:ext>
            </a:extLst>
          </p:cNvPr>
          <p:cNvSpPr>
            <a:spLocks noGrp="1"/>
          </p:cNvSpPr>
          <p:nvPr>
            <p:ph type="body" sz="quarter" idx="3"/>
          </p:nvPr>
        </p:nvSpPr>
        <p:spPr>
          <a:xfrm>
            <a:off x="4645025" y="1230313"/>
            <a:ext cx="4041775" cy="639762"/>
          </a:xfrm>
        </p:spPr>
        <p:txBody>
          <a:bodyPr>
            <a:normAutofit fontScale="92500" lnSpcReduction="20000"/>
          </a:bodyPr>
          <a:lstStyle/>
          <a:p>
            <a:r>
              <a:rPr lang="en-US" dirty="0">
                <a:solidFill>
                  <a:srgbClr val="E46C0A"/>
                </a:solidFill>
              </a:rPr>
              <a:t>Associate </a:t>
            </a:r>
            <a:r>
              <a:rPr lang="en-US" dirty="0">
                <a:solidFill>
                  <a:srgbClr val="E46C0A"/>
                </a:solidFill>
                <a:sym typeface="Wingdings" pitchFamily="2" charset="2"/>
              </a:rPr>
              <a:t> Full </a:t>
            </a:r>
            <a:r>
              <a:rPr lang="en-US" dirty="0">
                <a:solidFill>
                  <a:srgbClr val="E46C0A"/>
                </a:solidFill>
              </a:rPr>
              <a:t>Teaching Professor</a:t>
            </a:r>
            <a:endParaRPr lang="en-US" dirty="0">
              <a:solidFill>
                <a:srgbClr val="000000"/>
              </a:solidFill>
            </a:endParaRPr>
          </a:p>
        </p:txBody>
      </p:sp>
      <p:sp>
        <p:nvSpPr>
          <p:cNvPr id="9" name="Content Placeholder 8">
            <a:extLst>
              <a:ext uri="{FF2B5EF4-FFF2-40B4-BE49-F238E27FC236}">
                <a16:creationId xmlns:a16="http://schemas.microsoft.com/office/drawing/2014/main" id="{6F6666C0-2927-AA4F-B475-709681EB25F4}"/>
              </a:ext>
            </a:extLst>
          </p:cNvPr>
          <p:cNvSpPr>
            <a:spLocks noGrp="1"/>
          </p:cNvSpPr>
          <p:nvPr>
            <p:ph sz="quarter" idx="4"/>
          </p:nvPr>
        </p:nvSpPr>
        <p:spPr>
          <a:xfrm>
            <a:off x="4645025" y="1870074"/>
            <a:ext cx="4270375" cy="5216526"/>
          </a:xfrm>
        </p:spPr>
        <p:txBody>
          <a:bodyPr>
            <a:normAutofit fontScale="85000" lnSpcReduction="10000"/>
          </a:bodyPr>
          <a:lstStyle/>
          <a:p>
            <a:pPr marL="457200" indent="-457200">
              <a:buFont typeface="+mj-lt"/>
              <a:buAutoNum type="arabicPeriod"/>
            </a:pPr>
            <a:r>
              <a:rPr lang="en-US" sz="1900" dirty="0">
                <a:solidFill>
                  <a:srgbClr val="000000"/>
                </a:solidFill>
              </a:rPr>
              <a:t>Names of Nominator and Advocate </a:t>
            </a:r>
          </a:p>
          <a:p>
            <a:pPr marL="457200" indent="-457200">
              <a:buFont typeface="+mj-lt"/>
              <a:buAutoNum type="arabicPeriod"/>
            </a:pPr>
            <a:r>
              <a:rPr lang="en-US" sz="1900" dirty="0">
                <a:solidFill>
                  <a:srgbClr val="000000"/>
                </a:solidFill>
              </a:rPr>
              <a:t>Promotion Dossier  </a:t>
            </a:r>
          </a:p>
          <a:p>
            <a:pPr lvl="1"/>
            <a:r>
              <a:rPr lang="en-US" sz="1800" dirty="0">
                <a:solidFill>
                  <a:srgbClr val="000000"/>
                </a:solidFill>
              </a:rPr>
              <a:t>CV (use COAP’s suggested format)</a:t>
            </a:r>
          </a:p>
          <a:p>
            <a:pPr lvl="1"/>
            <a:r>
              <a:rPr lang="en-US" sz="1800" dirty="0">
                <a:solidFill>
                  <a:srgbClr val="000000"/>
                </a:solidFill>
              </a:rPr>
              <a:t>Personal Statement: Reflections on teaching, leadership, service, plans</a:t>
            </a:r>
          </a:p>
          <a:p>
            <a:pPr lvl="1"/>
            <a:r>
              <a:rPr lang="en-US" sz="1800" dirty="0">
                <a:solidFill>
                  <a:srgbClr val="000000"/>
                </a:solidFill>
              </a:rPr>
              <a:t>Teaching Peer Evaluations </a:t>
            </a:r>
          </a:p>
          <a:p>
            <a:pPr lvl="1"/>
            <a:r>
              <a:rPr lang="en-US" sz="1800" dirty="0">
                <a:solidFill>
                  <a:srgbClr val="000000"/>
                </a:solidFill>
              </a:rPr>
              <a:t>Teaching Portfolio</a:t>
            </a:r>
          </a:p>
          <a:p>
            <a:pPr lvl="1"/>
            <a:r>
              <a:rPr lang="en-US" sz="1800" dirty="0">
                <a:solidFill>
                  <a:srgbClr val="000000"/>
                </a:solidFill>
              </a:rPr>
              <a:t>Examples to demonstrate leadership</a:t>
            </a:r>
          </a:p>
          <a:p>
            <a:pPr marL="457200" indent="-457200">
              <a:buFont typeface="+mj-lt"/>
              <a:buAutoNum type="arabicPeriod"/>
            </a:pPr>
            <a:r>
              <a:rPr lang="en-US" sz="1900" dirty="0">
                <a:solidFill>
                  <a:srgbClr val="000000"/>
                </a:solidFill>
              </a:rPr>
              <a:t>List of Six (6) Professional Associates </a:t>
            </a:r>
          </a:p>
          <a:p>
            <a:pPr lvl="1"/>
            <a:r>
              <a:rPr lang="en-US" sz="1900" dirty="0">
                <a:solidFill>
                  <a:srgbClr val="000000"/>
                </a:solidFill>
              </a:rPr>
              <a:t>Peers at WPI who have agreed to write a letter of appraisal </a:t>
            </a:r>
          </a:p>
          <a:p>
            <a:pPr lvl="1"/>
            <a:r>
              <a:rPr lang="en-US" sz="1900" dirty="0">
                <a:solidFill>
                  <a:srgbClr val="000000"/>
                </a:solidFill>
              </a:rPr>
              <a:t>Should be in candidate’s area of expertise, qualified to evaluate dossier </a:t>
            </a:r>
          </a:p>
          <a:p>
            <a:pPr lvl="1"/>
            <a:r>
              <a:rPr lang="en-US" sz="1900" dirty="0">
                <a:solidFill>
                  <a:srgbClr val="000000"/>
                </a:solidFill>
              </a:rPr>
              <a:t>External Professional Associates may be included but are not required. </a:t>
            </a:r>
          </a:p>
          <a:p>
            <a:pPr marL="457200" indent="-457200">
              <a:buFont typeface="+mj-lt"/>
              <a:buAutoNum type="arabicPeriod"/>
            </a:pPr>
            <a:r>
              <a:rPr lang="en-US" sz="1900" dirty="0">
                <a:solidFill>
                  <a:srgbClr val="000000"/>
                </a:solidFill>
              </a:rPr>
              <a:t>Optional: Sample Scholarly Artifacts (3 max)</a:t>
            </a:r>
          </a:p>
          <a:p>
            <a:pPr lvl="1"/>
            <a:endParaRPr lang="en-US" sz="1600" dirty="0">
              <a:solidFill>
                <a:srgbClr val="000000"/>
              </a:solidFill>
            </a:endParaRPr>
          </a:p>
          <a:p>
            <a:pPr marL="0" lvl="1" indent="0">
              <a:buNone/>
            </a:pPr>
            <a:r>
              <a:rPr lang="en-US" sz="1900" b="1" dirty="0">
                <a:solidFill>
                  <a:srgbClr val="000000"/>
                </a:solidFill>
              </a:rPr>
              <a:t>Must provide evidence: High-Quality Teaching,  Demonstrated Leadership </a:t>
            </a:r>
            <a:br>
              <a:rPr lang="en-US" sz="1600" b="1" dirty="0">
                <a:solidFill>
                  <a:srgbClr val="000000"/>
                </a:solidFill>
              </a:rPr>
            </a:br>
            <a:r>
              <a:rPr lang="en-US" sz="1600" b="1" dirty="0">
                <a:solidFill>
                  <a:srgbClr val="000000"/>
                </a:solidFill>
              </a:rPr>
              <a:t>	</a:t>
            </a:r>
          </a:p>
          <a:p>
            <a:endParaRPr lang="en-US" dirty="0"/>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24</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0947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E46C0A"/>
                </a:solidFill>
              </a:rPr>
              <a:t>Materials Provided by Candidate</a:t>
            </a:r>
          </a:p>
        </p:txBody>
      </p:sp>
      <p:sp>
        <p:nvSpPr>
          <p:cNvPr id="6" name="Text Placeholder 5">
            <a:extLst>
              <a:ext uri="{FF2B5EF4-FFF2-40B4-BE49-F238E27FC236}">
                <a16:creationId xmlns:a16="http://schemas.microsoft.com/office/drawing/2014/main" id="{C11A7DBD-B6FD-2C42-97DC-621531D40D51}"/>
              </a:ext>
            </a:extLst>
          </p:cNvPr>
          <p:cNvSpPr>
            <a:spLocks noGrp="1"/>
          </p:cNvSpPr>
          <p:nvPr>
            <p:ph type="body" idx="1"/>
          </p:nvPr>
        </p:nvSpPr>
        <p:spPr/>
        <p:txBody>
          <a:bodyPr>
            <a:normAutofit fontScale="92500" lnSpcReduction="20000"/>
          </a:bodyPr>
          <a:lstStyle/>
          <a:p>
            <a:r>
              <a:rPr lang="en-US" dirty="0">
                <a:solidFill>
                  <a:srgbClr val="E46C0A"/>
                </a:solidFill>
              </a:rPr>
              <a:t>Assistant </a:t>
            </a:r>
            <a:r>
              <a:rPr lang="en-US" dirty="0">
                <a:solidFill>
                  <a:srgbClr val="E46C0A"/>
                </a:solidFill>
                <a:sym typeface="Wingdings" pitchFamily="2" charset="2"/>
              </a:rPr>
              <a:t></a:t>
            </a:r>
            <a:r>
              <a:rPr lang="en-US" dirty="0">
                <a:solidFill>
                  <a:srgbClr val="E46C0A"/>
                </a:solidFill>
              </a:rPr>
              <a:t> Associate Research Professor</a:t>
            </a:r>
            <a:endParaRPr lang="en-US" dirty="0">
              <a:solidFill>
                <a:srgbClr val="000000"/>
              </a:solidFill>
            </a:endParaRPr>
          </a:p>
        </p:txBody>
      </p:sp>
      <p:sp>
        <p:nvSpPr>
          <p:cNvPr id="3" name="Content Placeholder 2"/>
          <p:cNvSpPr>
            <a:spLocks noGrp="1"/>
          </p:cNvSpPr>
          <p:nvPr>
            <p:ph sz="half" idx="2"/>
          </p:nvPr>
        </p:nvSpPr>
        <p:spPr/>
        <p:txBody>
          <a:bodyPr>
            <a:noAutofit/>
          </a:bodyPr>
          <a:lstStyle/>
          <a:p>
            <a:pPr marL="0" indent="0">
              <a:buNone/>
            </a:pPr>
            <a:r>
              <a:rPr lang="en-US" sz="1600" dirty="0"/>
              <a:t>1.  Names of Nominator and Advocate </a:t>
            </a:r>
          </a:p>
          <a:p>
            <a:pPr marL="0" indent="0">
              <a:buNone/>
            </a:pPr>
            <a:r>
              <a:rPr lang="en-US" sz="1600" dirty="0">
                <a:solidFill>
                  <a:srgbClr val="000000"/>
                </a:solidFill>
              </a:rPr>
              <a:t>2.  Promotion Dossier  </a:t>
            </a:r>
          </a:p>
          <a:p>
            <a:pPr marL="800100" lvl="1"/>
            <a:r>
              <a:rPr lang="en-US" sz="1600" dirty="0">
                <a:solidFill>
                  <a:srgbClr val="000000"/>
                </a:solidFill>
              </a:rPr>
              <a:t>CV (use COAP’s suggested format)</a:t>
            </a:r>
          </a:p>
          <a:p>
            <a:pPr marL="800100" lvl="1"/>
            <a:r>
              <a:rPr lang="en-US" sz="1600" dirty="0">
                <a:solidFill>
                  <a:srgbClr val="000000"/>
                </a:solidFill>
              </a:rPr>
              <a:t>Personal Statement: Reflections on scholarship, plans</a:t>
            </a:r>
          </a:p>
          <a:p>
            <a:pPr marL="800100" lvl="1"/>
            <a:r>
              <a:rPr lang="en-US" sz="1600" dirty="0">
                <a:solidFill>
                  <a:srgbClr val="000000"/>
                </a:solidFill>
              </a:rPr>
              <a:t>Sample scholarly artifacts</a:t>
            </a:r>
          </a:p>
          <a:p>
            <a:pPr marL="800100" lvl="1"/>
            <a:r>
              <a:rPr lang="en-US" sz="1600" dirty="0">
                <a:solidFill>
                  <a:srgbClr val="000000"/>
                </a:solidFill>
              </a:rPr>
              <a:t>Evidence of continued research productivity</a:t>
            </a:r>
          </a:p>
          <a:p>
            <a:pPr lvl="1"/>
            <a:endParaRPr lang="en-US" sz="1600" dirty="0">
              <a:solidFill>
                <a:srgbClr val="000000"/>
              </a:solidFill>
            </a:endParaRPr>
          </a:p>
          <a:p>
            <a:pPr marL="0" lvl="1" indent="0">
              <a:buNone/>
            </a:pPr>
            <a:r>
              <a:rPr lang="en-US" sz="1600" b="1" dirty="0">
                <a:solidFill>
                  <a:srgbClr val="000000"/>
                </a:solidFill>
              </a:rPr>
              <a:t>Must provide evidence: High-Quality Research </a:t>
            </a:r>
            <a:br>
              <a:rPr lang="en-US" sz="1600" b="1" dirty="0">
                <a:solidFill>
                  <a:srgbClr val="000000"/>
                </a:solidFill>
              </a:rPr>
            </a:br>
            <a:r>
              <a:rPr lang="en-US" sz="1600" dirty="0">
                <a:solidFill>
                  <a:srgbClr val="000000"/>
                </a:solidFill>
              </a:rPr>
              <a:t>	</a:t>
            </a:r>
          </a:p>
        </p:txBody>
      </p:sp>
      <p:sp>
        <p:nvSpPr>
          <p:cNvPr id="7" name="Text Placeholder 6">
            <a:extLst>
              <a:ext uri="{FF2B5EF4-FFF2-40B4-BE49-F238E27FC236}">
                <a16:creationId xmlns:a16="http://schemas.microsoft.com/office/drawing/2014/main" id="{8F7BEDBD-53BC-3640-BF17-355F34CE0CAD}"/>
              </a:ext>
            </a:extLst>
          </p:cNvPr>
          <p:cNvSpPr>
            <a:spLocks noGrp="1"/>
          </p:cNvSpPr>
          <p:nvPr>
            <p:ph type="body" sz="quarter" idx="3"/>
          </p:nvPr>
        </p:nvSpPr>
        <p:spPr/>
        <p:txBody>
          <a:bodyPr>
            <a:normAutofit fontScale="92500" lnSpcReduction="20000"/>
          </a:bodyPr>
          <a:lstStyle/>
          <a:p>
            <a:r>
              <a:rPr lang="en-US" dirty="0">
                <a:solidFill>
                  <a:srgbClr val="E46C0A"/>
                </a:solidFill>
              </a:rPr>
              <a:t>Associate </a:t>
            </a:r>
            <a:r>
              <a:rPr lang="en-US" dirty="0">
                <a:solidFill>
                  <a:srgbClr val="E46C0A"/>
                </a:solidFill>
                <a:sym typeface="Wingdings" pitchFamily="2" charset="2"/>
              </a:rPr>
              <a:t> Full </a:t>
            </a:r>
            <a:r>
              <a:rPr lang="en-US" dirty="0">
                <a:solidFill>
                  <a:srgbClr val="E46C0A"/>
                </a:solidFill>
              </a:rPr>
              <a:t>Research Professor</a:t>
            </a:r>
            <a:endParaRPr lang="en-US" dirty="0">
              <a:solidFill>
                <a:srgbClr val="000000"/>
              </a:solidFill>
            </a:endParaRPr>
          </a:p>
        </p:txBody>
      </p:sp>
      <p:sp>
        <p:nvSpPr>
          <p:cNvPr id="8" name="Content Placeholder 7">
            <a:extLst>
              <a:ext uri="{FF2B5EF4-FFF2-40B4-BE49-F238E27FC236}">
                <a16:creationId xmlns:a16="http://schemas.microsoft.com/office/drawing/2014/main" id="{FAD10080-97F3-9F4E-8864-9BF992E59A89}"/>
              </a:ext>
            </a:extLst>
          </p:cNvPr>
          <p:cNvSpPr>
            <a:spLocks noGrp="1"/>
          </p:cNvSpPr>
          <p:nvPr>
            <p:ph sz="quarter" idx="4"/>
          </p:nvPr>
        </p:nvSpPr>
        <p:spPr>
          <a:xfrm>
            <a:off x="4645025" y="2174874"/>
            <a:ext cx="4041775" cy="4530725"/>
          </a:xfrm>
        </p:spPr>
        <p:txBody>
          <a:bodyPr>
            <a:normAutofit fontScale="70000" lnSpcReduction="20000"/>
          </a:bodyPr>
          <a:lstStyle/>
          <a:p>
            <a:pPr marL="457200" lvl="0" indent="-457200">
              <a:buFont typeface="+mj-lt"/>
              <a:buAutoNum type="arabicPeriod"/>
            </a:pPr>
            <a:r>
              <a:rPr lang="en-US" sz="2100" dirty="0">
                <a:solidFill>
                  <a:srgbClr val="000000"/>
                </a:solidFill>
              </a:rPr>
              <a:t>Names of Nominator and Advocate </a:t>
            </a:r>
          </a:p>
          <a:p>
            <a:pPr marL="457200" lvl="0" indent="-457200">
              <a:buFont typeface="+mj-lt"/>
              <a:buAutoNum type="arabicPeriod"/>
            </a:pPr>
            <a:r>
              <a:rPr lang="en-US" sz="2100" dirty="0">
                <a:solidFill>
                  <a:srgbClr val="000000"/>
                </a:solidFill>
              </a:rPr>
              <a:t>Promotion Dossier  </a:t>
            </a:r>
          </a:p>
          <a:p>
            <a:pPr lvl="1"/>
            <a:r>
              <a:rPr lang="en-US" sz="2300" dirty="0">
                <a:solidFill>
                  <a:srgbClr val="000000"/>
                </a:solidFill>
              </a:rPr>
              <a:t>CV (use COAP’s suggested format)</a:t>
            </a:r>
          </a:p>
          <a:p>
            <a:pPr lvl="1"/>
            <a:r>
              <a:rPr lang="en-US" sz="2300" dirty="0">
                <a:solidFill>
                  <a:srgbClr val="000000"/>
                </a:solidFill>
              </a:rPr>
              <a:t>Personal Statement: Reflections on research, leadership, service, plans</a:t>
            </a:r>
          </a:p>
          <a:p>
            <a:pPr lvl="1"/>
            <a:r>
              <a:rPr lang="en-US" sz="2300" dirty="0">
                <a:solidFill>
                  <a:srgbClr val="000000"/>
                </a:solidFill>
              </a:rPr>
              <a:t>Research Portfolio</a:t>
            </a:r>
          </a:p>
          <a:p>
            <a:pPr lvl="1"/>
            <a:r>
              <a:rPr lang="en-US" sz="2300" dirty="0">
                <a:solidFill>
                  <a:srgbClr val="000000"/>
                </a:solidFill>
              </a:rPr>
              <a:t>Examples to demonstrate leadership</a:t>
            </a:r>
          </a:p>
          <a:p>
            <a:pPr marL="457200" lvl="0" indent="-457200">
              <a:buFont typeface="+mj-lt"/>
              <a:buAutoNum type="arabicPeriod"/>
            </a:pPr>
            <a:r>
              <a:rPr lang="en-US" sz="2100" dirty="0">
                <a:solidFill>
                  <a:srgbClr val="000000"/>
                </a:solidFill>
              </a:rPr>
              <a:t>List of Six (6) Professional Associates </a:t>
            </a:r>
          </a:p>
          <a:p>
            <a:pPr lvl="1"/>
            <a:r>
              <a:rPr lang="en-US" sz="2100" dirty="0">
                <a:solidFill>
                  <a:srgbClr val="000000"/>
                </a:solidFill>
              </a:rPr>
              <a:t>Peers at WPI who have agreed to write a letter of appraisal </a:t>
            </a:r>
          </a:p>
          <a:p>
            <a:pPr lvl="1"/>
            <a:r>
              <a:rPr lang="en-US" sz="2100" dirty="0">
                <a:solidFill>
                  <a:srgbClr val="000000"/>
                </a:solidFill>
              </a:rPr>
              <a:t>Should be in candidate’s area of expertise, qualified to evaluate dossier </a:t>
            </a:r>
          </a:p>
          <a:p>
            <a:pPr lvl="1"/>
            <a:r>
              <a:rPr lang="en-US" sz="2100" dirty="0">
                <a:solidFill>
                  <a:srgbClr val="000000"/>
                </a:solidFill>
              </a:rPr>
              <a:t>External Professional Associates may be included but are not required. </a:t>
            </a:r>
          </a:p>
          <a:p>
            <a:pPr lvl="1"/>
            <a:endParaRPr lang="en-US" sz="1800" dirty="0">
              <a:solidFill>
                <a:srgbClr val="000000"/>
              </a:solidFill>
            </a:endParaRPr>
          </a:p>
          <a:p>
            <a:pPr marL="0" lvl="1" indent="0">
              <a:buNone/>
            </a:pPr>
            <a:r>
              <a:rPr lang="en-US" sz="2100" b="1" dirty="0">
                <a:solidFill>
                  <a:srgbClr val="000000"/>
                </a:solidFill>
              </a:rPr>
              <a:t>Must provide evidence: High-Quality Research,  Demonstrated Leadership </a:t>
            </a:r>
            <a:br>
              <a:rPr lang="en-US" sz="1800" b="1" dirty="0">
                <a:solidFill>
                  <a:srgbClr val="000000"/>
                </a:solidFill>
              </a:rPr>
            </a:br>
            <a:r>
              <a:rPr lang="en-US" sz="1800" b="1" dirty="0">
                <a:solidFill>
                  <a:srgbClr val="000000"/>
                </a:solidFill>
              </a:rPr>
              <a:t>	</a:t>
            </a:r>
          </a:p>
          <a:p>
            <a:pPr lvl="0"/>
            <a:endParaRPr lang="en-US" sz="2600" dirty="0">
              <a:solidFill>
                <a:prstClr val="black"/>
              </a:solidFill>
            </a:endParaRP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25</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3484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a:solidFill>
                  <a:srgbClr val="F79646"/>
                </a:solidFill>
              </a:rPr>
              <a:t>Evidence of High-Quality Teaching</a:t>
            </a:r>
          </a:p>
        </p:txBody>
      </p:sp>
      <p:sp>
        <p:nvSpPr>
          <p:cNvPr id="3" name="Content Placeholder 2"/>
          <p:cNvSpPr>
            <a:spLocks noGrp="1"/>
          </p:cNvSpPr>
          <p:nvPr>
            <p:ph idx="1"/>
          </p:nvPr>
        </p:nvSpPr>
        <p:spPr>
          <a:xfrm>
            <a:off x="533400" y="1219200"/>
            <a:ext cx="7742819" cy="4724400"/>
          </a:xfrm>
        </p:spPr>
        <p:txBody>
          <a:bodyPr>
            <a:normAutofit fontScale="62500" lnSpcReduction="20000"/>
          </a:bodyPr>
          <a:lstStyle/>
          <a:p>
            <a:pPr marL="0" indent="0">
              <a:buNone/>
            </a:pPr>
            <a:r>
              <a:rPr lang="en-US" sz="2600" b="1" dirty="0">
                <a:solidFill>
                  <a:srgbClr val="E46C0A"/>
                </a:solidFill>
              </a:rPr>
              <a:t>All Teaching Promotions</a:t>
            </a:r>
            <a:endParaRPr lang="en-US" sz="2600" dirty="0">
              <a:solidFill>
                <a:srgbClr val="E46C0A"/>
              </a:solidFill>
            </a:endParaRPr>
          </a:p>
          <a:p>
            <a:pPr marL="0" indent="0">
              <a:buNone/>
            </a:pPr>
            <a:r>
              <a:rPr lang="en-US" sz="2600" i="1" dirty="0">
                <a:solidFill>
                  <a:schemeClr val="accent6">
                    <a:lumMod val="75000"/>
                  </a:schemeClr>
                </a:solidFill>
              </a:rPr>
              <a:t>Examples for informational purpose (not all items are required): </a:t>
            </a:r>
          </a:p>
          <a:p>
            <a:pPr marL="0" indent="0">
              <a:buNone/>
            </a:pPr>
            <a:endParaRPr lang="en-US" sz="2600" dirty="0">
              <a:solidFill>
                <a:srgbClr val="000000"/>
              </a:solidFill>
            </a:endParaRPr>
          </a:p>
          <a:p>
            <a:pPr marL="0" indent="0">
              <a:buNone/>
            </a:pPr>
            <a:r>
              <a:rPr lang="en-US" sz="2600" dirty="0">
                <a:solidFill>
                  <a:srgbClr val="000000"/>
                </a:solidFill>
              </a:rPr>
              <a:t>Number and Diversity of Courses/Projects </a:t>
            </a:r>
          </a:p>
          <a:p>
            <a:pPr marL="0" indent="0">
              <a:buNone/>
            </a:pPr>
            <a:r>
              <a:rPr lang="en-US" sz="2600" dirty="0">
                <a:solidFill>
                  <a:srgbClr val="000000"/>
                </a:solidFill>
              </a:rPr>
              <a:t>Course Evaluation Forms</a:t>
            </a:r>
          </a:p>
          <a:p>
            <a:pPr marL="0" indent="0">
              <a:buNone/>
            </a:pPr>
            <a:r>
              <a:rPr lang="en-US" sz="2600" dirty="0">
                <a:solidFill>
                  <a:srgbClr val="000000"/>
                </a:solidFill>
              </a:rPr>
              <a:t>Faculty Peer Evaluations </a:t>
            </a:r>
          </a:p>
          <a:p>
            <a:pPr marL="0" indent="0">
              <a:buNone/>
            </a:pPr>
            <a:r>
              <a:rPr lang="en-US" sz="2600" dirty="0">
                <a:solidFill>
                  <a:srgbClr val="000000"/>
                </a:solidFill>
              </a:rPr>
              <a:t>Alumni Surveys of Teaching</a:t>
            </a:r>
          </a:p>
          <a:p>
            <a:pPr marL="0" indent="0">
              <a:buNone/>
            </a:pPr>
            <a:r>
              <a:rPr lang="en-US" sz="2600" dirty="0">
                <a:solidFill>
                  <a:srgbClr val="000000"/>
                </a:solidFill>
              </a:rPr>
              <a:t>Quality of MQP, IQP, Inquiry Seminar, Practicum, Theses</a:t>
            </a:r>
          </a:p>
          <a:p>
            <a:pPr marL="0" indent="0">
              <a:buNone/>
            </a:pPr>
            <a:r>
              <a:rPr lang="en-US" sz="2600" dirty="0">
                <a:solidFill>
                  <a:srgbClr val="000000"/>
                </a:solidFill>
              </a:rPr>
              <a:t>Student Project Evaluations</a:t>
            </a:r>
          </a:p>
          <a:p>
            <a:pPr marL="0" indent="0">
              <a:buNone/>
            </a:pPr>
            <a:r>
              <a:rPr lang="en-US" sz="2600" dirty="0">
                <a:solidFill>
                  <a:srgbClr val="000000"/>
                </a:solidFill>
              </a:rPr>
              <a:t>Academic Advising</a:t>
            </a:r>
          </a:p>
          <a:p>
            <a:pPr lvl="1">
              <a:buFont typeface="Arial"/>
              <a:buChar char="•"/>
            </a:pPr>
            <a:r>
              <a:rPr lang="en-US" sz="2600" dirty="0">
                <a:solidFill>
                  <a:srgbClr val="000000"/>
                </a:solidFill>
              </a:rPr>
              <a:t>Freshman, UG, and Graduate</a:t>
            </a:r>
          </a:p>
          <a:p>
            <a:pPr marL="0" indent="0">
              <a:buNone/>
            </a:pPr>
            <a:r>
              <a:rPr lang="en-US" sz="2600" dirty="0">
                <a:solidFill>
                  <a:srgbClr val="000000"/>
                </a:solidFill>
              </a:rPr>
              <a:t>Teaching Innovations </a:t>
            </a:r>
          </a:p>
          <a:p>
            <a:pPr lvl="1">
              <a:buFont typeface="Arial"/>
              <a:buChar char="•"/>
            </a:pPr>
            <a:r>
              <a:rPr lang="en-US" sz="2600" dirty="0">
                <a:solidFill>
                  <a:srgbClr val="000000"/>
                </a:solidFill>
              </a:rPr>
              <a:t>New Courses</a:t>
            </a:r>
          </a:p>
          <a:p>
            <a:pPr lvl="1">
              <a:buFont typeface="Arial"/>
              <a:buChar char="•"/>
            </a:pPr>
            <a:r>
              <a:rPr lang="en-US" sz="2600" dirty="0">
                <a:solidFill>
                  <a:srgbClr val="000000"/>
                </a:solidFill>
              </a:rPr>
              <a:t>Course Redesign, etc.</a:t>
            </a:r>
          </a:p>
          <a:p>
            <a:pPr lvl="1">
              <a:buFont typeface="Arial"/>
              <a:buChar char="•"/>
            </a:pPr>
            <a:r>
              <a:rPr lang="en-US" sz="2600" dirty="0">
                <a:solidFill>
                  <a:srgbClr val="000000"/>
                </a:solidFill>
              </a:rPr>
              <a:t>New Projects, </a:t>
            </a:r>
          </a:p>
          <a:p>
            <a:pPr lvl="1">
              <a:buFont typeface="Arial"/>
              <a:buChar char="•"/>
            </a:pPr>
            <a:r>
              <a:rPr lang="en-US" sz="2600" dirty="0">
                <a:solidFill>
                  <a:srgbClr val="000000"/>
                </a:solidFill>
              </a:rPr>
              <a:t>New Project Centers</a:t>
            </a:r>
          </a:p>
          <a:p>
            <a:pPr marL="0" indent="0">
              <a:buNone/>
            </a:pPr>
            <a:r>
              <a:rPr lang="en-US" sz="2600" dirty="0">
                <a:solidFill>
                  <a:srgbClr val="000000"/>
                </a:solidFill>
              </a:rPr>
              <a:t>Curriculum Development</a:t>
            </a:r>
          </a:p>
          <a:p>
            <a:pPr marL="0" indent="0">
              <a:buNone/>
            </a:pPr>
            <a:r>
              <a:rPr lang="en-US" sz="2600" dirty="0">
                <a:solidFill>
                  <a:srgbClr val="000000"/>
                </a:solidFill>
              </a:rPr>
              <a:t>Teaching-Related Awards</a:t>
            </a:r>
          </a:p>
          <a:p>
            <a:endParaRPr lang="en-US" dirty="0"/>
          </a:p>
        </p:txBody>
      </p:sp>
      <p:sp>
        <p:nvSpPr>
          <p:cNvPr id="5" name="Slide Number Placeholder 4"/>
          <p:cNvSpPr>
            <a:spLocks noGrp="1"/>
          </p:cNvSpPr>
          <p:nvPr>
            <p:ph type="sldNum" sz="quarter" idx="12"/>
          </p:nvPr>
        </p:nvSpPr>
        <p:spPr>
          <a:xfrm>
            <a:off x="8610600" y="6400800"/>
            <a:ext cx="381000" cy="365125"/>
          </a:xfrm>
        </p:spPr>
        <p:txBody>
          <a:bodyPr/>
          <a:lstStyle/>
          <a:p>
            <a:fld id="{963B0023-0CED-47F7-85AE-654F0B232C29}" type="slidenum">
              <a:rPr lang="en-US" smtClean="0"/>
              <a:pPr/>
              <a:t>26</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800600"/>
            <a:ext cx="5624342" cy="1879600"/>
          </a:xfrm>
          <a:prstGeom prst="rect">
            <a:avLst/>
          </a:prstGeom>
        </p:spPr>
      </p:pic>
    </p:spTree>
    <p:extLst>
      <p:ext uri="{BB962C8B-B14F-4D97-AF65-F5344CB8AC3E}">
        <p14:creationId xmlns:p14="http://schemas.microsoft.com/office/powerpoint/2010/main" val="24478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85800" y="990600"/>
            <a:ext cx="7742819" cy="5181600"/>
          </a:xfrm>
        </p:spPr>
        <p:txBody>
          <a:bodyPr>
            <a:normAutofit lnSpcReduction="10000"/>
          </a:bodyPr>
          <a:lstStyle/>
          <a:p>
            <a:pPr marL="0" indent="0">
              <a:buNone/>
            </a:pPr>
            <a:r>
              <a:rPr lang="en-US" sz="1600" b="1" dirty="0">
                <a:solidFill>
                  <a:srgbClr val="E46C0A"/>
                </a:solidFill>
              </a:rPr>
              <a:t>Associate to Full Only</a:t>
            </a:r>
            <a:endParaRPr lang="en-US" sz="1600" b="1" i="1" dirty="0">
              <a:solidFill>
                <a:srgbClr val="E46C0A"/>
              </a:solidFill>
            </a:endParaRPr>
          </a:p>
          <a:p>
            <a:pPr marL="0" indent="0">
              <a:buNone/>
            </a:pPr>
            <a:r>
              <a:rPr lang="en-US" sz="1600" i="1" dirty="0">
                <a:solidFill>
                  <a:schemeClr val="accent6"/>
                </a:solidFill>
              </a:rPr>
              <a:t>Examples for informational purposes (not all are required):</a:t>
            </a:r>
            <a:endParaRPr lang="en-US" sz="1600" dirty="0">
              <a:solidFill>
                <a:srgbClr val="000000"/>
              </a:solidFill>
            </a:endParaRPr>
          </a:p>
          <a:p>
            <a:pPr marL="0" indent="0">
              <a:buNone/>
            </a:pPr>
            <a:r>
              <a:rPr lang="en-US" sz="1600" dirty="0">
                <a:solidFill>
                  <a:srgbClr val="000000"/>
                </a:solidFill>
              </a:rPr>
              <a:t>Teaching, pedagogy, or research serving as a model, especially at other universities</a:t>
            </a:r>
          </a:p>
          <a:p>
            <a:pPr marL="0" indent="0">
              <a:buNone/>
            </a:pPr>
            <a:r>
              <a:rPr lang="en-US" sz="1600" dirty="0">
                <a:solidFill>
                  <a:srgbClr val="000000"/>
                </a:solidFill>
              </a:rPr>
              <a:t>Development of new courses/project experiences, laboratory methods</a:t>
            </a:r>
          </a:p>
          <a:p>
            <a:pPr marL="0" indent="0">
              <a:buNone/>
            </a:pPr>
            <a:r>
              <a:rPr lang="en-US" sz="1600" dirty="0">
                <a:solidFill>
                  <a:srgbClr val="000000"/>
                </a:solidFill>
              </a:rPr>
              <a:t>Innovative teaching or project experiences (K-12, outreach, community, peer institutions)</a:t>
            </a:r>
          </a:p>
          <a:p>
            <a:pPr marL="0" indent="0">
              <a:buNone/>
            </a:pPr>
            <a:r>
              <a:rPr lang="en-US" sz="1600" dirty="0">
                <a:solidFill>
                  <a:srgbClr val="000000"/>
                </a:solidFill>
              </a:rPr>
              <a:t>Curricular revisions and other academic initiatives</a:t>
            </a:r>
          </a:p>
          <a:p>
            <a:pPr marL="0" indent="0">
              <a:buNone/>
            </a:pPr>
            <a:r>
              <a:rPr lang="en-US" sz="1600" dirty="0">
                <a:solidFill>
                  <a:srgbClr val="000000"/>
                </a:solidFill>
              </a:rPr>
              <a:t>Grant proposals, funded projects related to teaching</a:t>
            </a:r>
          </a:p>
          <a:p>
            <a:pPr marL="0" indent="0">
              <a:buNone/>
            </a:pPr>
            <a:r>
              <a:rPr lang="en-US" sz="1600" dirty="0">
                <a:solidFill>
                  <a:srgbClr val="000000"/>
                </a:solidFill>
              </a:rPr>
              <a:t>Grant proposals, funded projects, post-docs, lab sustainability (for research faculty) </a:t>
            </a:r>
          </a:p>
          <a:p>
            <a:pPr marL="0" indent="0">
              <a:buNone/>
            </a:pPr>
            <a:r>
              <a:rPr lang="en-US" sz="1600" dirty="0">
                <a:solidFill>
                  <a:srgbClr val="000000"/>
                </a:solidFill>
              </a:rPr>
              <a:t>Publications and presentations</a:t>
            </a:r>
          </a:p>
          <a:p>
            <a:pPr marL="0" indent="0">
              <a:buNone/>
            </a:pPr>
            <a:r>
              <a:rPr lang="en-US" sz="1600" dirty="0">
                <a:solidFill>
                  <a:srgbClr val="000000"/>
                </a:solidFill>
              </a:rPr>
              <a:t>Leadership roles in relevant organizations</a:t>
            </a:r>
          </a:p>
          <a:p>
            <a:pPr marL="0" indent="0">
              <a:buNone/>
            </a:pPr>
            <a:r>
              <a:rPr lang="en-US" sz="1600" dirty="0">
                <a:solidFill>
                  <a:srgbClr val="000000"/>
                </a:solidFill>
              </a:rPr>
              <a:t>External consulting related to academic work</a:t>
            </a:r>
          </a:p>
          <a:p>
            <a:pPr marL="0" indent="0">
              <a:buNone/>
            </a:pPr>
            <a:r>
              <a:rPr lang="en-US" sz="1600" dirty="0">
                <a:solidFill>
                  <a:srgbClr val="000000"/>
                </a:solidFill>
              </a:rPr>
              <a:t>Scholarship along a continuum (valued equally by WPI):</a:t>
            </a:r>
          </a:p>
          <a:p>
            <a:pPr marL="966788" lvl="1">
              <a:buFont typeface="Arial"/>
              <a:buChar char="•"/>
            </a:pPr>
            <a:r>
              <a:rPr lang="en-US" sz="1600" dirty="0">
                <a:solidFill>
                  <a:srgbClr val="000000"/>
                </a:solidFill>
              </a:rPr>
              <a:t>Scholarship of Discovery</a:t>
            </a:r>
          </a:p>
          <a:p>
            <a:pPr marL="966788" lvl="1">
              <a:buFont typeface="Arial"/>
              <a:buChar char="•"/>
            </a:pPr>
            <a:r>
              <a:rPr lang="en-US" sz="1600" dirty="0">
                <a:solidFill>
                  <a:srgbClr val="000000"/>
                </a:solidFill>
              </a:rPr>
              <a:t>Scholarship of Integration</a:t>
            </a:r>
          </a:p>
          <a:p>
            <a:pPr marL="966788" lvl="1">
              <a:buFont typeface="Arial"/>
              <a:buChar char="•"/>
            </a:pPr>
            <a:r>
              <a:rPr lang="en-US" sz="1600" dirty="0">
                <a:solidFill>
                  <a:srgbClr val="000000"/>
                </a:solidFill>
              </a:rPr>
              <a:t>Scholarship of Application and Practice</a:t>
            </a:r>
          </a:p>
          <a:p>
            <a:pPr marL="966788" lvl="1">
              <a:buFont typeface="Arial"/>
              <a:buChar char="•"/>
            </a:pPr>
            <a:r>
              <a:rPr lang="en-US" sz="1600" dirty="0">
                <a:solidFill>
                  <a:srgbClr val="000000"/>
                </a:solidFill>
              </a:rPr>
              <a:t>Scholarship of Teaching and Learning</a:t>
            </a:r>
          </a:p>
          <a:p>
            <a:pPr marL="966788" lvl="1">
              <a:buFont typeface="Arial"/>
              <a:buChar char="•"/>
            </a:pPr>
            <a:r>
              <a:rPr lang="en-US" sz="1600" dirty="0">
                <a:solidFill>
                  <a:srgbClr val="000000"/>
                </a:solidFill>
              </a:rPr>
              <a:t>Scholarship of Engagement</a:t>
            </a:r>
          </a:p>
          <a:p>
            <a:pPr marL="0" indent="0">
              <a:buNone/>
            </a:pPr>
            <a:endParaRPr lang="en-US" sz="1600" dirty="0">
              <a:solidFill>
                <a:srgbClr val="E46C0A"/>
              </a:solidFill>
            </a:endParaRPr>
          </a:p>
          <a:p>
            <a:pPr marL="0" indent="0">
              <a:buNone/>
            </a:pPr>
            <a:r>
              <a:rPr lang="en-US" sz="1600" dirty="0">
                <a:solidFill>
                  <a:srgbClr val="E46C0A"/>
                </a:solidFill>
              </a:rPr>
              <a:t>Also relevant to research leadership</a:t>
            </a:r>
          </a:p>
        </p:txBody>
      </p:sp>
      <p:sp>
        <p:nvSpPr>
          <p:cNvPr id="4" name="Slide Number Placeholder 3"/>
          <p:cNvSpPr>
            <a:spLocks noGrp="1"/>
          </p:cNvSpPr>
          <p:nvPr>
            <p:ph type="sldNum" sz="quarter" idx="12"/>
          </p:nvPr>
        </p:nvSpPr>
        <p:spPr>
          <a:xfrm>
            <a:off x="8458200" y="6324600"/>
            <a:ext cx="533400" cy="365125"/>
          </a:xfrm>
        </p:spPr>
        <p:txBody>
          <a:bodyPr/>
          <a:lstStyle/>
          <a:p>
            <a:pPr>
              <a:defRPr/>
            </a:pPr>
            <a:fld id="{526A9E35-D462-4600-846B-8A3DB57113F8}" type="slidenum">
              <a:rPr lang="en-US" smtClean="0"/>
              <a:pPr>
                <a:defRPr/>
              </a:pPr>
              <a:t>27</a:t>
            </a:fld>
            <a:endParaRPr lang="en-US" dirty="0"/>
          </a:p>
        </p:txBody>
      </p:sp>
      <p:sp>
        <p:nvSpPr>
          <p:cNvPr id="2" name="Title 1"/>
          <p:cNvSpPr>
            <a:spLocks noGrp="1"/>
          </p:cNvSpPr>
          <p:nvPr>
            <p:ph type="title"/>
          </p:nvPr>
        </p:nvSpPr>
        <p:spPr/>
        <p:txBody>
          <a:bodyPr>
            <a:normAutofit/>
          </a:bodyPr>
          <a:lstStyle/>
          <a:p>
            <a:r>
              <a:rPr lang="en-US" sz="3200" b="1" dirty="0">
                <a:solidFill>
                  <a:srgbClr val="F79646"/>
                </a:solidFill>
              </a:rPr>
              <a:t>Evidence of Teaching Leadership</a:t>
            </a:r>
            <a:br>
              <a:rPr lang="en-US" sz="3600" b="1" dirty="0">
                <a:solidFill>
                  <a:srgbClr val="F79646"/>
                </a:solidFill>
              </a:rPr>
            </a:br>
            <a:endParaRPr lang="en-US" sz="2800" b="1"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114800"/>
            <a:ext cx="3071665" cy="1676400"/>
          </a:xfrm>
          <a:prstGeom prst="rect">
            <a:avLst/>
          </a:prstGeom>
        </p:spPr>
      </p:pic>
    </p:spTree>
    <p:extLst>
      <p:ext uri="{BB962C8B-B14F-4D97-AF65-F5344CB8AC3E}">
        <p14:creationId xmlns:p14="http://schemas.microsoft.com/office/powerpoint/2010/main" val="74719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52600"/>
            <a:ext cx="2819400" cy="1869385"/>
          </a:xfrm>
          <a:prstGeom prst="rect">
            <a:avLst/>
          </a:prstGeom>
        </p:spPr>
      </p:pic>
      <p:sp>
        <p:nvSpPr>
          <p:cNvPr id="2" name="Title 1"/>
          <p:cNvSpPr>
            <a:spLocks noGrp="1"/>
          </p:cNvSpPr>
          <p:nvPr>
            <p:ph type="title"/>
          </p:nvPr>
        </p:nvSpPr>
        <p:spPr>
          <a:xfrm>
            <a:off x="457200" y="342900"/>
            <a:ext cx="8686800" cy="800100"/>
          </a:xfrm>
        </p:spPr>
        <p:txBody>
          <a:bodyPr>
            <a:normAutofit/>
          </a:bodyPr>
          <a:lstStyle/>
          <a:p>
            <a:r>
              <a:rPr lang="en-US" sz="3600" b="1" dirty="0">
                <a:solidFill>
                  <a:srgbClr val="F79646"/>
                </a:solidFill>
              </a:rPr>
              <a:t>Evidence of High-Quality Scholarship</a:t>
            </a:r>
            <a:endParaRPr lang="en-US" sz="3600" b="1" dirty="0">
              <a:solidFill>
                <a:schemeClr val="tx1"/>
              </a:solidFill>
            </a:endParaRPr>
          </a:p>
        </p:txBody>
      </p:sp>
      <p:sp>
        <p:nvSpPr>
          <p:cNvPr id="3" name="Content Placeholder 2"/>
          <p:cNvSpPr>
            <a:spLocks noGrp="1"/>
          </p:cNvSpPr>
          <p:nvPr>
            <p:ph idx="1"/>
          </p:nvPr>
        </p:nvSpPr>
        <p:spPr>
          <a:xfrm>
            <a:off x="685800" y="1447800"/>
            <a:ext cx="7696200" cy="3810000"/>
          </a:xfrm>
        </p:spPr>
        <p:txBody>
          <a:bodyPr>
            <a:normAutofit fontScale="85000" lnSpcReduction="20000"/>
          </a:bodyPr>
          <a:lstStyle/>
          <a:p>
            <a:pPr marL="0" lvl="1" indent="0">
              <a:buNone/>
            </a:pPr>
            <a:r>
              <a:rPr lang="en-US" sz="1900" b="1" dirty="0">
                <a:solidFill>
                  <a:srgbClr val="E46C0A"/>
                </a:solidFill>
              </a:rPr>
              <a:t>Required for Research Faculty </a:t>
            </a:r>
          </a:p>
          <a:p>
            <a:pPr marL="0" indent="0">
              <a:buNone/>
            </a:pPr>
            <a:r>
              <a:rPr lang="en-US" sz="1900" i="1" dirty="0">
                <a:solidFill>
                  <a:srgbClr val="E46C0A"/>
                </a:solidFill>
              </a:rPr>
              <a:t>Examples for informational purpose (not all items are required)</a:t>
            </a:r>
            <a:r>
              <a:rPr lang="en-US" sz="1900" i="1" dirty="0">
                <a:solidFill>
                  <a:srgbClr val="000000"/>
                </a:solidFill>
              </a:rPr>
              <a:t> </a:t>
            </a:r>
          </a:p>
          <a:p>
            <a:pPr marL="0" indent="0">
              <a:buNone/>
            </a:pPr>
            <a:endParaRPr lang="en-US" sz="2100" dirty="0">
              <a:solidFill>
                <a:srgbClr val="000000"/>
              </a:solidFill>
            </a:endParaRPr>
          </a:p>
          <a:p>
            <a:pPr marL="0" indent="0">
              <a:buNone/>
            </a:pPr>
            <a:r>
              <a:rPr lang="en-US" sz="1900" dirty="0">
                <a:solidFill>
                  <a:srgbClr val="000000"/>
                </a:solidFill>
              </a:rPr>
              <a:t>Sample Scholarly Artifacts</a:t>
            </a:r>
          </a:p>
          <a:p>
            <a:pPr marL="0" indent="0">
              <a:buNone/>
            </a:pPr>
            <a:r>
              <a:rPr lang="en-US" sz="1900" dirty="0">
                <a:solidFill>
                  <a:srgbClr val="000000"/>
                </a:solidFill>
              </a:rPr>
              <a:t>Peer-Reviewed Publications  </a:t>
            </a:r>
          </a:p>
          <a:p>
            <a:pPr lvl="1">
              <a:buFont typeface="Arial"/>
              <a:buChar char="•"/>
            </a:pPr>
            <a:r>
              <a:rPr lang="en-US" sz="1900" dirty="0">
                <a:solidFill>
                  <a:srgbClr val="000000"/>
                </a:solidFill>
              </a:rPr>
              <a:t>Journal Articles</a:t>
            </a:r>
          </a:p>
          <a:p>
            <a:pPr lvl="1">
              <a:buFont typeface="Arial"/>
              <a:buChar char="•"/>
            </a:pPr>
            <a:r>
              <a:rPr lang="en-US" sz="1900" dirty="0">
                <a:solidFill>
                  <a:srgbClr val="000000"/>
                </a:solidFill>
              </a:rPr>
              <a:t>Quality of Journals</a:t>
            </a:r>
          </a:p>
          <a:p>
            <a:pPr lvl="1">
              <a:buFont typeface="Arial"/>
              <a:buChar char="•"/>
            </a:pPr>
            <a:r>
              <a:rPr lang="en-US" sz="1900" dirty="0">
                <a:solidFill>
                  <a:srgbClr val="000000"/>
                </a:solidFill>
              </a:rPr>
              <a:t>Number of Publications</a:t>
            </a:r>
          </a:p>
          <a:p>
            <a:pPr lvl="1">
              <a:buFont typeface="Arial"/>
              <a:buChar char="•"/>
            </a:pPr>
            <a:r>
              <a:rPr lang="en-US" sz="1900" dirty="0">
                <a:solidFill>
                  <a:srgbClr val="000000"/>
                </a:solidFill>
              </a:rPr>
              <a:t>Role in published work</a:t>
            </a:r>
          </a:p>
          <a:p>
            <a:pPr marL="0" indent="0">
              <a:buNone/>
            </a:pPr>
            <a:r>
              <a:rPr lang="en-US" sz="1900" dirty="0">
                <a:solidFill>
                  <a:srgbClr val="000000"/>
                </a:solidFill>
              </a:rPr>
              <a:t>Conference Papers </a:t>
            </a:r>
          </a:p>
          <a:p>
            <a:pPr marL="0" indent="0">
              <a:buNone/>
            </a:pPr>
            <a:r>
              <a:rPr lang="en-US" sz="1900" dirty="0">
                <a:solidFill>
                  <a:srgbClr val="000000"/>
                </a:solidFill>
              </a:rPr>
              <a:t>Books, Book Chapters</a:t>
            </a:r>
          </a:p>
          <a:p>
            <a:pPr marL="0" indent="0">
              <a:buNone/>
            </a:pPr>
            <a:r>
              <a:rPr lang="en-US" sz="1900" dirty="0">
                <a:solidFill>
                  <a:srgbClr val="000000"/>
                </a:solidFill>
              </a:rPr>
              <a:t>Patents</a:t>
            </a:r>
          </a:p>
          <a:p>
            <a:pPr marL="0" indent="0">
              <a:buNone/>
            </a:pPr>
            <a:r>
              <a:rPr lang="en-US" sz="1900" dirty="0">
                <a:solidFill>
                  <a:srgbClr val="000000"/>
                </a:solidFill>
              </a:rPr>
              <a:t>Exhibitions and Performances</a:t>
            </a:r>
          </a:p>
          <a:p>
            <a:pPr marL="0" indent="0">
              <a:buNone/>
            </a:pPr>
            <a:r>
              <a:rPr lang="en-US" sz="1900" dirty="0">
                <a:solidFill>
                  <a:srgbClr val="000000"/>
                </a:solidFill>
              </a:rPr>
              <a:t>Grant Proposals and Funded Projects</a:t>
            </a:r>
          </a:p>
        </p:txBody>
      </p:sp>
      <p:sp>
        <p:nvSpPr>
          <p:cNvPr id="5" name="Slide Number Placeholder 4"/>
          <p:cNvSpPr>
            <a:spLocks noGrp="1"/>
          </p:cNvSpPr>
          <p:nvPr>
            <p:ph type="sldNum" sz="quarter" idx="12"/>
          </p:nvPr>
        </p:nvSpPr>
        <p:spPr>
          <a:xfrm>
            <a:off x="8610600" y="6324600"/>
            <a:ext cx="381000" cy="365125"/>
          </a:xfrm>
        </p:spPr>
        <p:txBody>
          <a:bodyPr/>
          <a:lstStyle/>
          <a:p>
            <a:fld id="{963B0023-0CED-47F7-85AE-654F0B232C29}" type="slidenum">
              <a:rPr lang="en-US" smtClean="0"/>
              <a:pPr/>
              <a:t>28</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200400"/>
            <a:ext cx="2713404" cy="1295400"/>
          </a:xfrm>
          <a:prstGeom prst="rect">
            <a:avLst/>
          </a:prstGeom>
        </p:spPr>
      </p:pic>
      <p:pic>
        <p:nvPicPr>
          <p:cNvPr id="7" name="Picture 6"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876800"/>
            <a:ext cx="2302746" cy="1289538"/>
          </a:xfrm>
          <a:prstGeom prst="rect">
            <a:avLst/>
          </a:prstGeom>
        </p:spPr>
      </p:pic>
      <p:pic>
        <p:nvPicPr>
          <p:cNvPr id="9" name="Picture 8"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5181600"/>
            <a:ext cx="1656862" cy="1242647"/>
          </a:xfrm>
          <a:prstGeom prst="rect">
            <a:avLst/>
          </a:prstGeom>
        </p:spPr>
      </p:pic>
    </p:spTree>
    <p:extLst>
      <p:ext uri="{BB962C8B-B14F-4D97-AF65-F5344CB8AC3E}">
        <p14:creationId xmlns:p14="http://schemas.microsoft.com/office/powerpoint/2010/main" val="1996025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E46C0A"/>
                </a:solidFill>
              </a:rPr>
              <a:t>Evidence of Research Leadership</a:t>
            </a:r>
          </a:p>
        </p:txBody>
      </p:sp>
      <p:sp>
        <p:nvSpPr>
          <p:cNvPr id="2" name="Content Placeholder 1"/>
          <p:cNvSpPr>
            <a:spLocks noGrp="1"/>
          </p:cNvSpPr>
          <p:nvPr>
            <p:ph idx="1"/>
          </p:nvPr>
        </p:nvSpPr>
        <p:spPr>
          <a:xfrm>
            <a:off x="457200" y="1219200"/>
            <a:ext cx="8229600" cy="914400"/>
          </a:xfrm>
        </p:spPr>
        <p:txBody>
          <a:bodyPr>
            <a:normAutofit fontScale="55000" lnSpcReduction="20000"/>
          </a:bodyPr>
          <a:lstStyle/>
          <a:p>
            <a:pPr marL="0" indent="0" algn="ctr">
              <a:buNone/>
            </a:pPr>
            <a:r>
              <a:rPr lang="en-US" sz="2500" dirty="0">
                <a:solidFill>
                  <a:srgbClr val="000000"/>
                </a:solidFill>
              </a:rPr>
              <a:t>Faculty Handbook, Part Two Section 7F:</a:t>
            </a:r>
          </a:p>
          <a:p>
            <a:pPr marL="0" indent="0" algn="ctr">
              <a:buNone/>
            </a:pPr>
            <a:endParaRPr lang="en-US" sz="1400" dirty="0">
              <a:solidFill>
                <a:srgbClr val="000000"/>
              </a:solidFill>
            </a:endParaRPr>
          </a:p>
          <a:p>
            <a:pPr marL="0" indent="0">
              <a:buNone/>
            </a:pPr>
            <a:r>
              <a:rPr lang="en-US" sz="3300" b="1" dirty="0">
                <a:solidFill>
                  <a:srgbClr val="E46C0A"/>
                </a:solidFill>
              </a:rPr>
              <a:t>Associate to Full Research Professor: </a:t>
            </a:r>
          </a:p>
          <a:p>
            <a:pPr marL="0" indent="0">
              <a:buNone/>
            </a:pPr>
            <a:r>
              <a:rPr lang="en-US" sz="2900" b="1" i="1" dirty="0">
                <a:solidFill>
                  <a:srgbClr val="E46C0A"/>
                </a:solidFill>
              </a:rPr>
              <a:t>Leadership Qualities in research example documentation </a:t>
            </a:r>
          </a:p>
        </p:txBody>
      </p:sp>
      <p:sp>
        <p:nvSpPr>
          <p:cNvPr id="4" name="Slide Number Placeholder 3"/>
          <p:cNvSpPr>
            <a:spLocks noGrp="1"/>
          </p:cNvSpPr>
          <p:nvPr>
            <p:ph type="sldNum" sz="quarter" idx="12"/>
          </p:nvPr>
        </p:nvSpPr>
        <p:spPr>
          <a:xfrm>
            <a:off x="8458200" y="6324600"/>
            <a:ext cx="457200" cy="365125"/>
          </a:xfrm>
        </p:spPr>
        <p:txBody>
          <a:bodyPr/>
          <a:lstStyle/>
          <a:p>
            <a:pPr>
              <a:defRPr/>
            </a:pPr>
            <a:fld id="{526A9E35-D462-4600-846B-8A3DB57113F8}" type="slidenum">
              <a:rPr lang="en-US" smtClean="0"/>
              <a:pPr>
                <a:defRPr/>
              </a:pPr>
              <a:t>29</a:t>
            </a:fld>
            <a:endParaRPr lang="en-US" dirty="0"/>
          </a:p>
        </p:txBody>
      </p:sp>
      <p:sp>
        <p:nvSpPr>
          <p:cNvPr id="3" name="Rectangle 2"/>
          <p:cNvSpPr/>
          <p:nvPr/>
        </p:nvSpPr>
        <p:spPr>
          <a:xfrm>
            <a:off x="457200" y="2209800"/>
            <a:ext cx="8229600" cy="3046988"/>
          </a:xfrm>
          <a:prstGeom prst="rect">
            <a:avLst/>
          </a:prstGeom>
        </p:spPr>
        <p:txBody>
          <a:bodyPr wrap="square">
            <a:spAutoFit/>
          </a:bodyPr>
          <a:lstStyle/>
          <a:p>
            <a:r>
              <a:rPr lang="en-US" sz="1600" dirty="0">
                <a:solidFill>
                  <a:srgbClr val="E46C0A"/>
                </a:solidFill>
              </a:rPr>
              <a:t>Leadership Qualities </a:t>
            </a:r>
            <a:r>
              <a:rPr lang="en-US" sz="1600" dirty="0"/>
              <a:t>can be evidenced in many ways including (but not limited to) </a:t>
            </a:r>
          </a:p>
          <a:p>
            <a:pPr marL="341313"/>
            <a:endParaRPr lang="en-US" sz="1600" dirty="0">
              <a:solidFill>
                <a:srgbClr val="000000"/>
              </a:solidFill>
            </a:endParaRPr>
          </a:p>
          <a:p>
            <a:r>
              <a:rPr lang="en-US" sz="1600" dirty="0">
                <a:solidFill>
                  <a:srgbClr val="000000"/>
                </a:solidFill>
              </a:rPr>
              <a:t>Research that serves as a model for others, especially at other universities</a:t>
            </a:r>
          </a:p>
          <a:p>
            <a:r>
              <a:rPr lang="en-US" sz="1600" dirty="0">
                <a:solidFill>
                  <a:srgbClr val="000000"/>
                </a:solidFill>
              </a:rPr>
              <a:t>Grant proposals and funded projects</a:t>
            </a:r>
          </a:p>
          <a:p>
            <a:r>
              <a:rPr lang="en-US" sz="1600" dirty="0">
                <a:solidFill>
                  <a:srgbClr val="000000"/>
                </a:solidFill>
              </a:rPr>
              <a:t>Post-docs, graduate students, undergraduate research leadership </a:t>
            </a:r>
          </a:p>
          <a:p>
            <a:r>
              <a:rPr lang="en-US" sz="1600" dirty="0">
                <a:solidFill>
                  <a:srgbClr val="000000"/>
                </a:solidFill>
              </a:rPr>
              <a:t>Publications and presentations </a:t>
            </a:r>
          </a:p>
          <a:p>
            <a:r>
              <a:rPr lang="en-US" sz="1600" dirty="0">
                <a:solidFill>
                  <a:srgbClr val="000000"/>
                </a:solidFill>
              </a:rPr>
              <a:t>Leadership roles in research-related organizations</a:t>
            </a:r>
          </a:p>
          <a:p>
            <a:r>
              <a:rPr lang="en-US" sz="1600" dirty="0">
                <a:solidFill>
                  <a:srgbClr val="000000"/>
                </a:solidFill>
              </a:rPr>
              <a:t>External consulting related to research</a:t>
            </a:r>
          </a:p>
          <a:p>
            <a:r>
              <a:rPr lang="en-US" sz="1600" dirty="0">
                <a:solidFill>
                  <a:srgbClr val="000000"/>
                </a:solidFill>
              </a:rPr>
              <a:t>Self-assessment and critical reflection of one’s own contributions</a:t>
            </a:r>
          </a:p>
          <a:p>
            <a:r>
              <a:rPr lang="en-US" sz="1600" dirty="0">
                <a:solidFill>
                  <a:srgbClr val="000000"/>
                </a:solidFill>
              </a:rPr>
              <a:t>Journal editorships and professional society officer positions</a:t>
            </a:r>
          </a:p>
          <a:p>
            <a:endParaRPr lang="en-US" sz="1600" dirty="0">
              <a:solidFill>
                <a:srgbClr val="000000"/>
              </a:solidFill>
            </a:endParaRPr>
          </a:p>
          <a:p>
            <a:r>
              <a:rPr lang="en-US" sz="1600" dirty="0">
                <a:solidFill>
                  <a:srgbClr val="E46C0A"/>
                </a:solidFill>
              </a:rPr>
              <a:t>Also relevant to teaching leadership</a:t>
            </a:r>
          </a:p>
        </p:txBody>
      </p: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98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rPr>
              <a:t>Question Procedure</a:t>
            </a:r>
          </a:p>
        </p:txBody>
      </p:sp>
      <p:sp>
        <p:nvSpPr>
          <p:cNvPr id="3" name="Content Placeholder 2"/>
          <p:cNvSpPr>
            <a:spLocks noGrp="1"/>
          </p:cNvSpPr>
          <p:nvPr>
            <p:ph idx="1"/>
          </p:nvPr>
        </p:nvSpPr>
        <p:spPr/>
        <p:txBody>
          <a:bodyPr>
            <a:normAutofit lnSpcReduction="10000"/>
          </a:bodyPr>
          <a:lstStyle/>
          <a:p>
            <a:pPr marL="0" indent="0">
              <a:buNone/>
            </a:pPr>
            <a:r>
              <a:rPr lang="en-US" dirty="0"/>
              <a:t>We will stop for questions after each section</a:t>
            </a:r>
          </a:p>
          <a:p>
            <a:pPr marL="0" indent="0">
              <a:buNone/>
            </a:pPr>
            <a:endParaRPr lang="en-US" dirty="0"/>
          </a:p>
          <a:p>
            <a:pPr marL="0" indent="0">
              <a:buNone/>
            </a:pPr>
            <a:r>
              <a:rPr lang="en-US" dirty="0"/>
              <a:t>Questions can be made through chat or by raising hand</a:t>
            </a:r>
          </a:p>
          <a:p>
            <a:pPr marL="0" indent="0">
              <a:buNone/>
            </a:pPr>
            <a:endParaRPr lang="en-US" dirty="0"/>
          </a:p>
          <a:p>
            <a:pPr marL="0" indent="0">
              <a:buNone/>
            </a:pPr>
            <a:r>
              <a:rPr lang="en-US" dirty="0"/>
              <a:t>We will try to finish on time</a:t>
            </a:r>
          </a:p>
          <a:p>
            <a:pPr marL="0" indent="0">
              <a:buNone/>
            </a:pPr>
            <a:endParaRPr lang="en-US" dirty="0"/>
          </a:p>
          <a:p>
            <a:pPr marL="0" indent="0">
              <a:buNone/>
            </a:pPr>
            <a:r>
              <a:rPr lang="en-US" dirty="0"/>
              <a:t>There will be more time for questions at end</a:t>
            </a:r>
          </a:p>
        </p:txBody>
      </p:sp>
      <p:sp>
        <p:nvSpPr>
          <p:cNvPr id="4" name="Rectangle 3">
            <a:extLst>
              <a:ext uri="{FF2B5EF4-FFF2-40B4-BE49-F238E27FC236}">
                <a16:creationId xmlns:a16="http://schemas.microsoft.com/office/drawing/2014/main" id="{DE2003D1-63D7-5445-BD60-0F09D323EFB0}"/>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039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79646"/>
                </a:solidFill>
              </a:rPr>
              <a:t>Evidence of External Research </a:t>
            </a:r>
            <a:br>
              <a:rPr lang="en-US" sz="3600" b="1" dirty="0">
                <a:solidFill>
                  <a:srgbClr val="F79646"/>
                </a:solidFill>
              </a:rPr>
            </a:br>
            <a:r>
              <a:rPr lang="en-US" sz="3600" b="1" dirty="0">
                <a:solidFill>
                  <a:srgbClr val="F79646"/>
                </a:solidFill>
              </a:rPr>
              <a:t>Impact Beyond WPI</a:t>
            </a:r>
          </a:p>
        </p:txBody>
      </p:sp>
      <p:sp>
        <p:nvSpPr>
          <p:cNvPr id="3" name="Content Placeholder 2"/>
          <p:cNvSpPr>
            <a:spLocks noGrp="1"/>
          </p:cNvSpPr>
          <p:nvPr>
            <p:ph idx="1"/>
          </p:nvPr>
        </p:nvSpPr>
        <p:spPr>
          <a:xfrm>
            <a:off x="685800" y="1600200"/>
            <a:ext cx="7848600" cy="4495800"/>
          </a:xfrm>
        </p:spPr>
        <p:txBody>
          <a:bodyPr>
            <a:normAutofit fontScale="85000" lnSpcReduction="20000"/>
          </a:bodyPr>
          <a:lstStyle/>
          <a:p>
            <a:pPr marL="0" lvl="1" indent="0">
              <a:buNone/>
            </a:pPr>
            <a:r>
              <a:rPr lang="en-US" sz="1900" b="1" dirty="0">
                <a:solidFill>
                  <a:srgbClr val="E46C0A"/>
                </a:solidFill>
              </a:rPr>
              <a:t>Required for Research Faculty</a:t>
            </a:r>
          </a:p>
          <a:p>
            <a:pPr marL="0" indent="0">
              <a:buNone/>
            </a:pPr>
            <a:r>
              <a:rPr lang="en-US" sz="1800" i="1" dirty="0">
                <a:solidFill>
                  <a:srgbClr val="E46C0A"/>
                </a:solidFill>
              </a:rPr>
              <a:t>Examples for informational purpose (not all items are required)</a:t>
            </a:r>
          </a:p>
          <a:p>
            <a:pPr marL="0" indent="0">
              <a:buNone/>
            </a:pPr>
            <a:endParaRPr lang="en-US" sz="1700" dirty="0">
              <a:solidFill>
                <a:srgbClr val="000000"/>
              </a:solidFill>
            </a:endParaRPr>
          </a:p>
          <a:p>
            <a:pPr marL="0" indent="0">
              <a:buNone/>
            </a:pPr>
            <a:r>
              <a:rPr lang="en-US" sz="1900" dirty="0">
                <a:solidFill>
                  <a:srgbClr val="000000"/>
                </a:solidFill>
              </a:rPr>
              <a:t>External Reviewers’ Comments on Sample Scholarly Artifacts and Dossier</a:t>
            </a:r>
          </a:p>
          <a:p>
            <a:pPr marL="0" indent="0">
              <a:buNone/>
            </a:pPr>
            <a:r>
              <a:rPr lang="en-US" sz="1900" dirty="0">
                <a:solidFill>
                  <a:srgbClr val="000000"/>
                </a:solidFill>
              </a:rPr>
              <a:t>Peer-reviewed Publications</a:t>
            </a:r>
          </a:p>
          <a:p>
            <a:pPr lvl="1">
              <a:buFont typeface="Arial"/>
              <a:buChar char="•"/>
            </a:pPr>
            <a:r>
              <a:rPr lang="en-US" sz="1900" dirty="0">
                <a:solidFill>
                  <a:srgbClr val="000000"/>
                </a:solidFill>
              </a:rPr>
              <a:t>Journal Articles</a:t>
            </a:r>
          </a:p>
          <a:p>
            <a:pPr lvl="1">
              <a:buFont typeface="Arial"/>
              <a:buChar char="•"/>
            </a:pPr>
            <a:r>
              <a:rPr lang="en-US" sz="1900" dirty="0">
                <a:solidFill>
                  <a:srgbClr val="000000"/>
                </a:solidFill>
              </a:rPr>
              <a:t>Quality of Journals</a:t>
            </a:r>
          </a:p>
          <a:p>
            <a:pPr lvl="1">
              <a:buFont typeface="Arial"/>
              <a:buChar char="•"/>
            </a:pPr>
            <a:r>
              <a:rPr lang="en-US" sz="1900" dirty="0">
                <a:solidFill>
                  <a:srgbClr val="000000"/>
                </a:solidFill>
              </a:rPr>
              <a:t>Number of Publications</a:t>
            </a:r>
          </a:p>
          <a:p>
            <a:pPr marL="0" indent="0">
              <a:buNone/>
            </a:pPr>
            <a:r>
              <a:rPr lang="en-US" sz="1900" dirty="0">
                <a:solidFill>
                  <a:srgbClr val="000000"/>
                </a:solidFill>
              </a:rPr>
              <a:t>Number of Citations</a:t>
            </a:r>
          </a:p>
          <a:p>
            <a:pPr marL="0" indent="0">
              <a:buNone/>
            </a:pPr>
            <a:r>
              <a:rPr lang="en-US" sz="1900" dirty="0">
                <a:solidFill>
                  <a:srgbClr val="000000"/>
                </a:solidFill>
              </a:rPr>
              <a:t>Protocols, policy development, market implementation </a:t>
            </a:r>
          </a:p>
          <a:p>
            <a:pPr marL="0" indent="0">
              <a:buNone/>
            </a:pPr>
            <a:r>
              <a:rPr lang="en-US" sz="1900" i="1" dirty="0">
                <a:solidFill>
                  <a:srgbClr val="000000"/>
                </a:solidFill>
              </a:rPr>
              <a:t>h</a:t>
            </a:r>
            <a:r>
              <a:rPr lang="en-US" sz="1900" dirty="0">
                <a:solidFill>
                  <a:srgbClr val="000000"/>
                </a:solidFill>
              </a:rPr>
              <a:t>-index, </a:t>
            </a:r>
            <a:r>
              <a:rPr lang="en-US" sz="1900" i="1" dirty="0">
                <a:solidFill>
                  <a:srgbClr val="000000"/>
                </a:solidFill>
              </a:rPr>
              <a:t>i</a:t>
            </a:r>
            <a:r>
              <a:rPr lang="en-US" sz="1900" dirty="0">
                <a:solidFill>
                  <a:srgbClr val="000000"/>
                </a:solidFill>
              </a:rPr>
              <a:t>10-index</a:t>
            </a:r>
          </a:p>
          <a:p>
            <a:pPr marL="0" indent="0">
              <a:buNone/>
            </a:pPr>
            <a:r>
              <a:rPr lang="en-US" sz="1900" dirty="0">
                <a:solidFill>
                  <a:srgbClr val="000000"/>
                </a:solidFill>
              </a:rPr>
              <a:t>Reviews</a:t>
            </a:r>
          </a:p>
          <a:p>
            <a:pPr marL="0" indent="0">
              <a:buNone/>
            </a:pPr>
            <a:r>
              <a:rPr lang="en-US" sz="1900" dirty="0">
                <a:solidFill>
                  <a:srgbClr val="000000"/>
                </a:solidFill>
              </a:rPr>
              <a:t>Press and Media Coverage</a:t>
            </a:r>
          </a:p>
          <a:p>
            <a:pPr marL="0" indent="0">
              <a:buNone/>
            </a:pPr>
            <a:r>
              <a:rPr lang="en-US" sz="1900" dirty="0">
                <a:solidFill>
                  <a:srgbClr val="000000"/>
                </a:solidFill>
              </a:rPr>
              <a:t>Invited Talks at Professional Meetings</a:t>
            </a:r>
          </a:p>
          <a:p>
            <a:pPr marL="0" indent="0">
              <a:buNone/>
            </a:pPr>
            <a:r>
              <a:rPr lang="en-US" sz="1900" dirty="0">
                <a:solidFill>
                  <a:srgbClr val="000000"/>
                </a:solidFill>
              </a:rPr>
              <a:t>Scholarship Related Awards</a:t>
            </a:r>
          </a:p>
          <a:p>
            <a:pPr marL="0" indent="0">
              <a:buNone/>
            </a:pPr>
            <a:r>
              <a:rPr lang="en-US" sz="1900" dirty="0">
                <a:solidFill>
                  <a:srgbClr val="000000"/>
                </a:solidFill>
              </a:rPr>
              <a:t>Associate and External Reviewer letters</a:t>
            </a:r>
          </a:p>
          <a:p>
            <a:pPr marL="0" indent="0">
              <a:buNone/>
            </a:pPr>
            <a:r>
              <a:rPr lang="en-US" sz="1900" dirty="0">
                <a:solidFill>
                  <a:srgbClr val="000000"/>
                </a:solidFill>
              </a:rPr>
              <a:t>Letters of endorsement and engagement</a:t>
            </a:r>
          </a:p>
          <a:p>
            <a:pPr marL="0" indent="0">
              <a:buNone/>
            </a:pPr>
            <a:r>
              <a:rPr lang="en-US" sz="1900" dirty="0">
                <a:solidFill>
                  <a:srgbClr val="000000"/>
                </a:solidFill>
              </a:rPr>
              <a:t>Organizations adopting research findings </a:t>
            </a:r>
          </a:p>
          <a:p>
            <a:pPr marL="0" indent="0">
              <a:buNone/>
            </a:pPr>
            <a:endParaRPr lang="en-US" sz="1900" dirty="0">
              <a:solidFill>
                <a:srgbClr val="000000"/>
              </a:solidFill>
            </a:endParaRPr>
          </a:p>
          <a:p>
            <a:endParaRPr lang="en-US" dirty="0"/>
          </a:p>
        </p:txBody>
      </p:sp>
      <p:sp>
        <p:nvSpPr>
          <p:cNvPr id="5" name="Slide Number Placeholder 4"/>
          <p:cNvSpPr>
            <a:spLocks noGrp="1"/>
          </p:cNvSpPr>
          <p:nvPr>
            <p:ph type="sldNum" sz="quarter" idx="12"/>
          </p:nvPr>
        </p:nvSpPr>
        <p:spPr>
          <a:xfrm>
            <a:off x="8610600" y="6324600"/>
            <a:ext cx="381000" cy="365125"/>
          </a:xfrm>
        </p:spPr>
        <p:txBody>
          <a:bodyPr/>
          <a:lstStyle/>
          <a:p>
            <a:fld id="{963B0023-0CED-47F7-85AE-654F0B232C29}" type="slidenum">
              <a:rPr lang="en-US" smtClean="0"/>
              <a:pPr/>
              <a:t>30</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419600"/>
            <a:ext cx="4102100" cy="1981200"/>
          </a:xfrm>
          <a:prstGeom prst="rect">
            <a:avLst/>
          </a:prstGeom>
        </p:spPr>
      </p:pic>
    </p:spTree>
    <p:extLst>
      <p:ext uri="{BB962C8B-B14F-4D97-AF65-F5344CB8AC3E}">
        <p14:creationId xmlns:p14="http://schemas.microsoft.com/office/powerpoint/2010/main" val="152837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868362"/>
          </a:xfrm>
        </p:spPr>
        <p:txBody>
          <a:bodyPr>
            <a:normAutofit/>
          </a:bodyPr>
          <a:lstStyle/>
          <a:p>
            <a:r>
              <a:rPr lang="en-US" sz="3600" b="1" dirty="0">
                <a:solidFill>
                  <a:srgbClr val="F79646"/>
                </a:solidFill>
              </a:rPr>
              <a:t>External Reviewers</a:t>
            </a:r>
            <a:endParaRPr lang="en-US" sz="2800" dirty="0"/>
          </a:p>
        </p:txBody>
      </p:sp>
      <p:sp>
        <p:nvSpPr>
          <p:cNvPr id="3" name="Content Placeholder 2"/>
          <p:cNvSpPr>
            <a:spLocks noGrp="1"/>
          </p:cNvSpPr>
          <p:nvPr>
            <p:ph idx="1"/>
          </p:nvPr>
        </p:nvSpPr>
        <p:spPr>
          <a:xfrm>
            <a:off x="381000" y="1295400"/>
            <a:ext cx="8229600" cy="4114800"/>
          </a:xfrm>
        </p:spPr>
        <p:txBody>
          <a:bodyPr>
            <a:noAutofit/>
          </a:bodyPr>
          <a:lstStyle/>
          <a:p>
            <a:pPr marL="0" indent="0">
              <a:lnSpc>
                <a:spcPct val="120000"/>
              </a:lnSpc>
              <a:buNone/>
            </a:pPr>
            <a:r>
              <a:rPr lang="en-US" sz="1600" b="1" dirty="0">
                <a:solidFill>
                  <a:srgbClr val="E46C0A"/>
                </a:solidFill>
              </a:rPr>
              <a:t>Required Associate to Full Research Faculty Only </a:t>
            </a:r>
          </a:p>
          <a:p>
            <a:pPr>
              <a:lnSpc>
                <a:spcPct val="120000"/>
              </a:lnSpc>
            </a:pPr>
            <a:r>
              <a:rPr lang="en-US" sz="1600" dirty="0"/>
              <a:t>Selected by the JPC usually </a:t>
            </a:r>
            <a:r>
              <a:rPr lang="en-US" sz="1600" u="sng" dirty="0"/>
              <a:t>after</a:t>
            </a:r>
            <a:r>
              <a:rPr lang="en-US" sz="1600" dirty="0"/>
              <a:t> the candidate identifies 6 Professional Associates</a:t>
            </a:r>
          </a:p>
          <a:p>
            <a:r>
              <a:rPr lang="en-US" sz="1600" dirty="0"/>
              <a:t>Competent to judge the candidate’s dossier with high recognition in the field</a:t>
            </a:r>
          </a:p>
          <a:p>
            <a:r>
              <a:rPr lang="en-US" sz="1600" dirty="0"/>
              <a:t>“Arms-length” reviewers: no conflicts of interests or close personal ties to the candidate (such as co-author, co-PI, co-advisor, former advisor etc.)  </a:t>
            </a:r>
          </a:p>
          <a:p>
            <a:r>
              <a:rPr lang="en-US" sz="1600" dirty="0"/>
              <a:t>Equal to (Full) or above sought rank.</a:t>
            </a:r>
          </a:p>
          <a:p>
            <a:r>
              <a:rPr lang="en-US" sz="1600" dirty="0"/>
              <a:t>JPC </a:t>
            </a:r>
            <a:r>
              <a:rPr lang="en-US" sz="1600" i="1" dirty="0"/>
              <a:t>must receive </a:t>
            </a:r>
            <a:r>
              <a:rPr lang="en-US" sz="1600" dirty="0"/>
              <a:t>5-6 acceptable (e.g. no perceived COIs) External Reviewer letters</a:t>
            </a:r>
          </a:p>
          <a:p>
            <a:r>
              <a:rPr lang="en-US" sz="1600" dirty="0"/>
              <a:t>Candidate must not know who agreed to review and must not contact</a:t>
            </a:r>
          </a:p>
          <a:p>
            <a:endParaRPr lang="en-US" sz="1600" dirty="0"/>
          </a:p>
          <a:p>
            <a:pPr marL="0" lvl="1" indent="0">
              <a:buNone/>
            </a:pPr>
            <a:r>
              <a:rPr lang="en-US" sz="1400" dirty="0"/>
              <a:t>“We would appreciate receiving a letter from you that summarizes the nature of your professional relationship with the candidate, if any, and appraises the candidate’s professional achievements. We are not asking you to make a recommendation for or against promotion, and we ask you </a:t>
            </a:r>
            <a:r>
              <a:rPr lang="en-US" sz="1400" u="sng" dirty="0"/>
              <a:t>not</a:t>
            </a:r>
            <a:r>
              <a:rPr lang="en-US" sz="1400" dirty="0"/>
              <a:t> to speculate about whether the candidate might be promoted at another institution. Rather, we would like you to share with us your assessment of the candidate’s strengths and weaknesses.”</a:t>
            </a:r>
            <a:endParaRPr lang="en-US" sz="1400" dirty="0">
              <a:solidFill>
                <a:srgbClr val="000000"/>
              </a:solidFill>
            </a:endParaRPr>
          </a:p>
          <a:p>
            <a:pPr marL="0" indent="0">
              <a:buNone/>
            </a:pPr>
            <a:endParaRPr lang="en-US" sz="1600" dirty="0"/>
          </a:p>
        </p:txBody>
      </p:sp>
      <p:sp>
        <p:nvSpPr>
          <p:cNvPr id="4"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31</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9837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F79646"/>
                </a:solidFill>
              </a:rPr>
              <a:t>Questions about Candidate Dossiers</a:t>
            </a:r>
          </a:p>
        </p:txBody>
      </p:sp>
      <p:sp>
        <p:nvSpPr>
          <p:cNvPr id="14" name="Content Placeholder 13">
            <a:extLst>
              <a:ext uri="{FF2B5EF4-FFF2-40B4-BE49-F238E27FC236}">
                <a16:creationId xmlns:a16="http://schemas.microsoft.com/office/drawing/2014/main" id="{64E34120-F076-CA47-BD6F-3586F1E8B65B}"/>
              </a:ext>
            </a:extLst>
          </p:cNvPr>
          <p:cNvSpPr>
            <a:spLocks noGrp="1"/>
          </p:cNvSpPr>
          <p:nvPr>
            <p:ph idx="1"/>
          </p:nvPr>
        </p:nvSpPr>
        <p:spPr>
          <a:xfrm>
            <a:off x="3810000" y="1981200"/>
            <a:ext cx="1752600" cy="2743200"/>
          </a:xfrm>
        </p:spPr>
        <p:txBody>
          <a:bodyPr>
            <a:normAutofit/>
          </a:bodyPr>
          <a:lstStyle/>
          <a:p>
            <a:pPr marL="0" indent="0">
              <a:buNone/>
            </a:pPr>
            <a:r>
              <a:rPr lang="en-US" sz="16600" dirty="0">
                <a:solidFill>
                  <a:srgbClr val="F79646"/>
                </a:solidFill>
              </a:rPr>
              <a:t>?</a:t>
            </a:r>
          </a:p>
        </p:txBody>
      </p:sp>
      <p:sp>
        <p:nvSpPr>
          <p:cNvPr id="5" name="Rectangle 4">
            <a:extLst>
              <a:ext uri="{FF2B5EF4-FFF2-40B4-BE49-F238E27FC236}">
                <a16:creationId xmlns:a16="http://schemas.microsoft.com/office/drawing/2014/main" id="{B7DCE3D2-AB89-2441-8E86-82A356D3C75E}"/>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0073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chemeClr val="accent4">
                    <a:lumMod val="75000"/>
                  </a:schemeClr>
                </a:solidFill>
              </a:rPr>
              <a:t>Guide</a:t>
            </a:r>
          </a:p>
        </p:txBody>
      </p:sp>
      <p:sp>
        <p:nvSpPr>
          <p:cNvPr id="17410" name="Rectangle 3"/>
          <p:cNvSpPr>
            <a:spLocks noGrp="1" noChangeArrowheads="1"/>
          </p:cNvSpPr>
          <p:nvPr>
            <p:ph idx="1"/>
          </p:nvPr>
        </p:nvSpPr>
        <p:spPr>
          <a:xfrm>
            <a:off x="1524000" y="1219200"/>
            <a:ext cx="7010400" cy="5334000"/>
          </a:xfrm>
        </p:spPr>
        <p:txBody>
          <a:bodyPr>
            <a:noAutofit/>
          </a:bodyPr>
          <a:lstStyle/>
          <a:p>
            <a:pPr marL="746125" indent="-746125">
              <a:spcBef>
                <a:spcPts val="0"/>
              </a:spcBef>
              <a:spcAft>
                <a:spcPts val="300"/>
              </a:spcAft>
              <a:buFont typeface="+mj-lt"/>
              <a:buAutoNum type="arabicPeriod"/>
            </a:pPr>
            <a:r>
              <a:rPr lang="en-US" dirty="0">
                <a:solidFill>
                  <a:schemeClr val="accent4">
                    <a:lumMod val="40000"/>
                    <a:lumOff val="60000"/>
                  </a:schemeClr>
                </a:solidFill>
                <a:cs typeface="Arial" pitchFamily="34" charset="0"/>
              </a:rPr>
              <a:t>COAP Overview</a:t>
            </a:r>
          </a:p>
          <a:p>
            <a:pPr marL="742950" indent="-742950">
              <a:spcBef>
                <a:spcPts val="0"/>
              </a:spcBef>
              <a:spcAft>
                <a:spcPts val="300"/>
              </a:spcAft>
              <a:buFont typeface="+mj-lt"/>
              <a:buAutoNum type="arabicPeriod" startAt="2"/>
            </a:pPr>
            <a:r>
              <a:rPr lang="en-US" dirty="0">
                <a:solidFill>
                  <a:schemeClr val="accent4">
                    <a:lumMod val="40000"/>
                    <a:lumOff val="60000"/>
                  </a:schemeClr>
                </a:solidFill>
                <a:cs typeface="Arial" pitchFamily="34" charset="0"/>
              </a:rPr>
              <a:t>WPI Promotion Criteria</a:t>
            </a:r>
          </a:p>
          <a:p>
            <a:pPr marL="742950" indent="-742950">
              <a:spcBef>
                <a:spcPts val="0"/>
              </a:spcBef>
              <a:spcAft>
                <a:spcPts val="300"/>
              </a:spcAft>
              <a:buFont typeface="+mj-lt"/>
              <a:buAutoNum type="arabicPeriod" startAt="2"/>
            </a:pPr>
            <a:r>
              <a:rPr lang="en-US" dirty="0">
                <a:solidFill>
                  <a:schemeClr val="accent4">
                    <a:lumMod val="40000"/>
                    <a:lumOff val="60000"/>
                  </a:schemeClr>
                </a:solidFill>
                <a:cs typeface="Arial" pitchFamily="34" charset="0"/>
              </a:rPr>
              <a:t>Candidate Dossier</a:t>
            </a:r>
          </a:p>
          <a:p>
            <a:pPr marL="742950" indent="-742950">
              <a:spcBef>
                <a:spcPts val="0"/>
              </a:spcBef>
              <a:spcAft>
                <a:spcPts val="300"/>
              </a:spcAft>
              <a:buFont typeface="+mj-lt"/>
              <a:buAutoNum type="arabicPeriod" startAt="2"/>
            </a:pPr>
            <a:r>
              <a:rPr lang="en-US" b="1" dirty="0">
                <a:solidFill>
                  <a:schemeClr val="accent4">
                    <a:lumMod val="75000"/>
                  </a:schemeClr>
                </a:solidFill>
                <a:cs typeface="Arial" pitchFamily="34" charset="0"/>
              </a:rPr>
              <a:t>Promotion Schedules</a:t>
            </a:r>
          </a:p>
          <a:p>
            <a:pPr marL="742950" indent="-742950">
              <a:spcBef>
                <a:spcPts val="0"/>
              </a:spcBef>
              <a:spcAft>
                <a:spcPts val="300"/>
              </a:spcAft>
              <a:buFont typeface="+mj-lt"/>
              <a:buAutoNum type="arabicPeriod" startAt="2"/>
            </a:pPr>
            <a:r>
              <a:rPr lang="en-US" dirty="0">
                <a:solidFill>
                  <a:schemeClr val="accent4">
                    <a:lumMod val="75000"/>
                  </a:schemeClr>
                </a:solidFill>
                <a:cs typeface="Arial" pitchFamily="34" charset="0"/>
              </a:rPr>
              <a:t>Promotion Procedures</a:t>
            </a:r>
            <a:endParaRPr lang="en-US" b="1" dirty="0">
              <a:solidFill>
                <a:schemeClr val="accent4">
                  <a:lumMod val="75000"/>
                </a:schemeClr>
              </a:solidFill>
              <a:cs typeface="Arial" pitchFamily="34" charset="0"/>
            </a:endParaRPr>
          </a:p>
          <a:p>
            <a:pPr marL="742950" indent="-742950">
              <a:spcBef>
                <a:spcPts val="0"/>
              </a:spcBef>
              <a:spcAft>
                <a:spcPts val="300"/>
              </a:spcAft>
              <a:buFont typeface="+mj-lt"/>
              <a:buAutoNum type="arabicPeriod" startAt="2"/>
            </a:pPr>
            <a:r>
              <a:rPr lang="en-US" dirty="0">
                <a:solidFill>
                  <a:schemeClr val="accent4">
                    <a:lumMod val="75000"/>
                  </a:schemeClr>
                </a:solidFill>
                <a:cs typeface="Arial" pitchFamily="34" charset="0"/>
              </a:rPr>
              <a:t>FAQs</a:t>
            </a:r>
          </a:p>
          <a:p>
            <a:pPr>
              <a:spcBef>
                <a:spcPts val="0"/>
              </a:spcBef>
              <a:spcAft>
                <a:spcPts val="300"/>
              </a:spcAft>
            </a:pPr>
            <a:endParaRPr lang="en-US" dirty="0">
              <a:solidFill>
                <a:schemeClr val="tx1"/>
              </a:solidFill>
              <a:cs typeface="Arial" pitchFamily="34" charset="0"/>
            </a:endParaRPr>
          </a:p>
        </p:txBody>
      </p:sp>
      <p:sp>
        <p:nvSpPr>
          <p:cNvPr id="2" name="Slide Number Placeholder 1"/>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33</a:t>
            </a:fld>
            <a:endParaRPr lang="en-US" dirty="0"/>
          </a:p>
        </p:txBody>
      </p:sp>
      <p:cxnSp>
        <p:nvCxnSpPr>
          <p:cNvPr id="5" name="Straight Arrow Connector 4"/>
          <p:cNvCxnSpPr/>
          <p:nvPr/>
        </p:nvCxnSpPr>
        <p:spPr>
          <a:xfrm>
            <a:off x="609600" y="3124200"/>
            <a:ext cx="838200" cy="0"/>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038600"/>
            <a:ext cx="3606800" cy="2247900"/>
          </a:xfrm>
          <a:prstGeom prst="rect">
            <a:avLst/>
          </a:prstGeom>
        </p:spPr>
      </p:pic>
    </p:spTree>
    <p:extLst>
      <p:ext uri="{BB962C8B-B14F-4D97-AF65-F5344CB8AC3E}">
        <p14:creationId xmlns:p14="http://schemas.microsoft.com/office/powerpoint/2010/main" val="2760016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2900"/>
            <a:ext cx="8458200" cy="800100"/>
          </a:xfrm>
        </p:spPr>
        <p:txBody>
          <a:bodyPr>
            <a:normAutofit/>
          </a:bodyPr>
          <a:lstStyle/>
          <a:p>
            <a:r>
              <a:rPr lang="en-US" sz="3600" b="1" dirty="0">
                <a:solidFill>
                  <a:srgbClr val="604A7B"/>
                </a:solidFill>
              </a:rPr>
              <a:t>TRT Promotion Schedule</a:t>
            </a:r>
          </a:p>
        </p:txBody>
      </p:sp>
      <p:sp>
        <p:nvSpPr>
          <p:cNvPr id="27650" name="Rectangle 3"/>
          <p:cNvSpPr>
            <a:spLocks noGrp="1" noChangeArrowheads="1"/>
          </p:cNvSpPr>
          <p:nvPr>
            <p:ph idx="1"/>
          </p:nvPr>
        </p:nvSpPr>
        <p:spPr>
          <a:xfrm>
            <a:off x="602972" y="1335741"/>
            <a:ext cx="8312428" cy="5051923"/>
          </a:xfrm>
        </p:spPr>
        <p:txBody>
          <a:bodyPr>
            <a:normAutofit/>
          </a:bodyPr>
          <a:lstStyle/>
          <a:p>
            <a:pPr marL="0" indent="0">
              <a:spcBef>
                <a:spcPts val="0"/>
              </a:spcBef>
              <a:buNone/>
            </a:pPr>
            <a:r>
              <a:rPr lang="en-US" sz="1600" b="1" dirty="0">
                <a:solidFill>
                  <a:srgbClr val="604A7B"/>
                </a:solidFill>
              </a:rPr>
              <a:t>April 15</a:t>
            </a:r>
            <a:r>
              <a:rPr lang="en-US" sz="1600" dirty="0">
                <a:solidFill>
                  <a:srgbClr val="604A7B"/>
                </a:solidFill>
              </a:rPr>
              <a:t>: </a:t>
            </a:r>
            <a:r>
              <a:rPr lang="en-US" sz="1600" dirty="0"/>
              <a:t>Initial email nomination alert to Faculty Governance Coordinator from DH/PD</a:t>
            </a:r>
            <a:endParaRPr lang="en-US" sz="1600" b="1" dirty="0">
              <a:solidFill>
                <a:schemeClr val="accent4">
                  <a:lumMod val="50000"/>
                </a:schemeClr>
              </a:solidFill>
            </a:endParaRPr>
          </a:p>
          <a:p>
            <a:pPr marL="0" indent="0">
              <a:spcBef>
                <a:spcPts val="0"/>
              </a:spcBef>
              <a:buNone/>
            </a:pPr>
            <a:r>
              <a:rPr lang="en-US" sz="1600" b="1" dirty="0">
                <a:solidFill>
                  <a:schemeClr val="accent4">
                    <a:lumMod val="75000"/>
                  </a:schemeClr>
                </a:solidFill>
              </a:rPr>
              <a:t>May 1: </a:t>
            </a:r>
            <a:r>
              <a:rPr lang="en-US" sz="1600" dirty="0">
                <a:solidFill>
                  <a:srgbClr val="000000"/>
                </a:solidFill>
              </a:rPr>
              <a:t>Professional Associates / External Reviewers list submitted </a:t>
            </a:r>
          </a:p>
          <a:p>
            <a:pPr marL="744538" indent="-285750">
              <a:lnSpc>
                <a:spcPct val="80000"/>
              </a:lnSpc>
            </a:pPr>
            <a:r>
              <a:rPr lang="en-US" sz="1600" dirty="0">
                <a:solidFill>
                  <a:srgbClr val="000000"/>
                </a:solidFill>
              </a:rPr>
              <a:t>Research Track: External Reviewers submitted by nominator</a:t>
            </a:r>
          </a:p>
          <a:p>
            <a:pPr lvl="1">
              <a:lnSpc>
                <a:spcPct val="80000"/>
              </a:lnSpc>
              <a:buFont typeface="Arial"/>
              <a:buChar char="•"/>
            </a:pPr>
            <a:r>
              <a:rPr lang="en-US" sz="1600" dirty="0">
                <a:solidFill>
                  <a:srgbClr val="000000"/>
                </a:solidFill>
              </a:rPr>
              <a:t>Teaching Track: only for promotion to Full submitted by candidate</a:t>
            </a:r>
          </a:p>
          <a:p>
            <a:pPr marL="0" indent="0">
              <a:lnSpc>
                <a:spcPct val="80000"/>
              </a:lnSpc>
              <a:buNone/>
            </a:pPr>
            <a:r>
              <a:rPr lang="en-US" sz="1600" b="1" dirty="0">
                <a:solidFill>
                  <a:srgbClr val="604A7B"/>
                </a:solidFill>
              </a:rPr>
              <a:t>May 1</a:t>
            </a:r>
            <a:r>
              <a:rPr lang="en-US" sz="1600" dirty="0">
                <a:solidFill>
                  <a:srgbClr val="604A7B"/>
                </a:solidFill>
              </a:rPr>
              <a:t>: </a:t>
            </a:r>
            <a:r>
              <a:rPr lang="en-US" sz="1600" dirty="0">
                <a:solidFill>
                  <a:srgbClr val="000000"/>
                </a:solidFill>
              </a:rPr>
              <a:t>Deadline for the candidate to provide:</a:t>
            </a:r>
          </a:p>
          <a:p>
            <a:pPr lvl="1">
              <a:lnSpc>
                <a:spcPct val="80000"/>
              </a:lnSpc>
              <a:buFont typeface="Arial"/>
              <a:buChar char="•"/>
            </a:pPr>
            <a:r>
              <a:rPr lang="en-US" sz="1600" dirty="0">
                <a:solidFill>
                  <a:srgbClr val="000000"/>
                </a:solidFill>
              </a:rPr>
              <a:t>Name of Advocate </a:t>
            </a:r>
          </a:p>
          <a:p>
            <a:pPr lvl="1">
              <a:lnSpc>
                <a:spcPct val="80000"/>
              </a:lnSpc>
              <a:buFont typeface="Arial"/>
              <a:buChar char="•"/>
            </a:pPr>
            <a:r>
              <a:rPr lang="en-US" sz="1600" dirty="0">
                <a:solidFill>
                  <a:srgbClr val="000000"/>
                </a:solidFill>
              </a:rPr>
              <a:t>List of 6 Professional Associates (for promotion to full Teaching / Research Professor)</a:t>
            </a:r>
          </a:p>
          <a:p>
            <a:pPr marL="0" lvl="1" indent="0">
              <a:lnSpc>
                <a:spcPct val="80000"/>
              </a:lnSpc>
              <a:buNone/>
            </a:pPr>
            <a:r>
              <a:rPr lang="en-US" sz="1600" b="1" dirty="0">
                <a:solidFill>
                  <a:srgbClr val="604A7B"/>
                </a:solidFill>
              </a:rPr>
              <a:t>July 1</a:t>
            </a:r>
            <a:r>
              <a:rPr lang="en-US" sz="1600" dirty="0">
                <a:solidFill>
                  <a:srgbClr val="604A7B"/>
                </a:solidFill>
              </a:rPr>
              <a:t>: </a:t>
            </a:r>
            <a:r>
              <a:rPr lang="en-US" sz="1600" dirty="0">
                <a:solidFill>
                  <a:srgbClr val="000000"/>
                </a:solidFill>
              </a:rPr>
              <a:t>Candidate submits promotion dossier</a:t>
            </a:r>
          </a:p>
          <a:p>
            <a:pPr marL="0" indent="0">
              <a:buNone/>
            </a:pPr>
            <a:r>
              <a:rPr lang="en-US" sz="1600" b="1" dirty="0">
                <a:solidFill>
                  <a:srgbClr val="604A7B"/>
                </a:solidFill>
              </a:rPr>
              <a:t>Summer: </a:t>
            </a:r>
            <a:r>
              <a:rPr lang="en-US" sz="1600" dirty="0"/>
              <a:t>Faculty Governance</a:t>
            </a:r>
          </a:p>
          <a:p>
            <a:pPr lvl="1">
              <a:spcBef>
                <a:spcPts val="0"/>
              </a:spcBef>
              <a:buFont typeface="Arial"/>
              <a:buChar char="•"/>
            </a:pPr>
            <a:r>
              <a:rPr lang="en-US" sz="1600" dirty="0">
                <a:solidFill>
                  <a:srgbClr val="000000"/>
                </a:solidFill>
              </a:rPr>
              <a:t>COAP sends to Professional Associates / External Reviewers a cover letter, candidate’s dossier, and promotion criteria</a:t>
            </a:r>
          </a:p>
          <a:p>
            <a:pPr lvl="1">
              <a:spcBef>
                <a:spcPts val="0"/>
              </a:spcBef>
              <a:buFont typeface="Arial"/>
              <a:buChar char="•"/>
            </a:pPr>
            <a:r>
              <a:rPr lang="en-US" sz="1600" dirty="0">
                <a:solidFill>
                  <a:srgbClr val="000000"/>
                </a:solidFill>
              </a:rPr>
              <a:t>Faculty Governance Office solicits student evaluations from former students and alumni</a:t>
            </a:r>
          </a:p>
          <a:p>
            <a:pPr marL="0" indent="0">
              <a:spcBef>
                <a:spcPts val="600"/>
              </a:spcBef>
              <a:buNone/>
            </a:pPr>
            <a:r>
              <a:rPr lang="en-US" sz="1600" b="1" dirty="0">
                <a:solidFill>
                  <a:srgbClr val="604A7B"/>
                </a:solidFill>
              </a:rPr>
              <a:t>Aug. 15</a:t>
            </a:r>
            <a:r>
              <a:rPr lang="en-US" sz="1600" dirty="0">
                <a:solidFill>
                  <a:srgbClr val="604A7B"/>
                </a:solidFill>
              </a:rPr>
              <a:t>: </a:t>
            </a:r>
            <a:r>
              <a:rPr lang="en-US" sz="1600" dirty="0">
                <a:solidFill>
                  <a:srgbClr val="000000"/>
                </a:solidFill>
              </a:rPr>
              <a:t>Deadline for receipt of all letters of appraisal</a:t>
            </a:r>
          </a:p>
          <a:p>
            <a:pPr marL="0" indent="0">
              <a:spcBef>
                <a:spcPts val="600"/>
              </a:spcBef>
              <a:buNone/>
            </a:pPr>
            <a:r>
              <a:rPr lang="en-US" sz="1600" b="1" dirty="0">
                <a:solidFill>
                  <a:schemeClr val="accent4">
                    <a:lumMod val="75000"/>
                  </a:schemeClr>
                </a:solidFill>
              </a:rPr>
              <a:t>A/B/C Terms: </a:t>
            </a:r>
            <a:r>
              <a:rPr lang="en-US" sz="1600" dirty="0"/>
              <a:t>JPC Reviews</a:t>
            </a:r>
          </a:p>
          <a:p>
            <a:pPr marL="0" indent="0">
              <a:spcBef>
                <a:spcPts val="600"/>
              </a:spcBef>
              <a:buNone/>
            </a:pPr>
            <a:r>
              <a:rPr lang="en-US" sz="1600" b="1" dirty="0">
                <a:solidFill>
                  <a:schemeClr val="accent4">
                    <a:lumMod val="75000"/>
                  </a:schemeClr>
                </a:solidFill>
              </a:rPr>
              <a:t>C Term: </a:t>
            </a:r>
            <a:r>
              <a:rPr lang="en-US" sz="1600" dirty="0"/>
              <a:t>Decision made and announced</a:t>
            </a:r>
          </a:p>
          <a:p>
            <a:pPr marL="0" indent="0">
              <a:spcBef>
                <a:spcPts val="600"/>
              </a:spcBef>
              <a:buNone/>
            </a:pPr>
            <a:endParaRPr lang="en-US" sz="1600" b="1" dirty="0"/>
          </a:p>
          <a:p>
            <a:pPr marL="0" indent="0">
              <a:spcBef>
                <a:spcPts val="600"/>
              </a:spcBef>
              <a:buNone/>
            </a:pPr>
            <a:r>
              <a:rPr lang="en-US" sz="1400" b="1" i="1" dirty="0">
                <a:solidFill>
                  <a:srgbClr val="000000"/>
                </a:solidFill>
              </a:rPr>
              <a:t>Note: Moving schedule up in 2021-22</a:t>
            </a:r>
          </a:p>
          <a:p>
            <a:pPr marL="0" indent="0">
              <a:spcBef>
                <a:spcPts val="600"/>
              </a:spcBef>
              <a:buNone/>
            </a:pPr>
            <a:r>
              <a:rPr lang="en-US" sz="1400" b="1" i="1" dirty="0">
                <a:solidFill>
                  <a:srgbClr val="000000"/>
                </a:solidFill>
              </a:rPr>
              <a:t>to align with TTT Promotion</a:t>
            </a:r>
          </a:p>
          <a:p>
            <a:pPr marL="320040" lvl="1" indent="0" eaLnBrk="1" hangingPunct="1">
              <a:spcBef>
                <a:spcPts val="0"/>
              </a:spcBef>
              <a:buNone/>
            </a:pPr>
            <a:endParaRPr lang="en-US" sz="16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34</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876800"/>
            <a:ext cx="3171825" cy="1308719"/>
          </a:xfrm>
          <a:prstGeom prst="rect">
            <a:avLst/>
          </a:prstGeom>
        </p:spPr>
      </p:pic>
    </p:spTree>
    <p:extLst>
      <p:ext uri="{BB962C8B-B14F-4D97-AF65-F5344CB8AC3E}">
        <p14:creationId xmlns:p14="http://schemas.microsoft.com/office/powerpoint/2010/main" val="3393654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604A7B"/>
                </a:solidFill>
              </a:rPr>
              <a:t>PoP Reappointment Schedule</a:t>
            </a:r>
          </a:p>
        </p:txBody>
      </p:sp>
      <p:sp>
        <p:nvSpPr>
          <p:cNvPr id="3" name="Content Placeholder 2"/>
          <p:cNvSpPr>
            <a:spLocks noGrp="1"/>
          </p:cNvSpPr>
          <p:nvPr>
            <p:ph idx="1"/>
          </p:nvPr>
        </p:nvSpPr>
        <p:spPr>
          <a:xfrm>
            <a:off x="685800" y="1524000"/>
            <a:ext cx="7772400" cy="5029200"/>
          </a:xfrm>
        </p:spPr>
        <p:txBody>
          <a:bodyPr>
            <a:normAutofit/>
          </a:bodyPr>
          <a:lstStyle/>
          <a:p>
            <a:pPr marL="0" indent="0">
              <a:spcBef>
                <a:spcPts val="0"/>
              </a:spcBef>
              <a:buNone/>
            </a:pPr>
            <a:r>
              <a:rPr lang="en-US" sz="1600" b="1" dirty="0">
                <a:solidFill>
                  <a:srgbClr val="604A7B"/>
                </a:solidFill>
              </a:rPr>
              <a:t>September 20: </a:t>
            </a:r>
            <a:r>
              <a:rPr lang="en-US" sz="1600" dirty="0"/>
              <a:t>Initial nomination by Department Head / Program Director</a:t>
            </a:r>
          </a:p>
          <a:p>
            <a:pPr lvl="1">
              <a:lnSpc>
                <a:spcPct val="115000"/>
              </a:lnSpc>
              <a:buFont typeface="Arial"/>
              <a:buChar char="•"/>
            </a:pPr>
            <a:r>
              <a:rPr lang="en-US" sz="1600" dirty="0">
                <a:solidFill>
                  <a:srgbClr val="000000"/>
                </a:solidFill>
              </a:rPr>
              <a:t>Faculty Governance office solicits student evaluations from former students and alumni during the fall</a:t>
            </a:r>
          </a:p>
          <a:p>
            <a:pPr marL="0" indent="0">
              <a:lnSpc>
                <a:spcPct val="80000"/>
              </a:lnSpc>
              <a:buNone/>
            </a:pPr>
            <a:r>
              <a:rPr lang="en-US" sz="1600" b="1" dirty="0">
                <a:solidFill>
                  <a:srgbClr val="604A7B"/>
                </a:solidFill>
              </a:rPr>
              <a:t>October 20: </a:t>
            </a:r>
            <a:r>
              <a:rPr lang="en-US" sz="1600" dirty="0">
                <a:solidFill>
                  <a:srgbClr val="604A7B"/>
                </a:solidFill>
              </a:rPr>
              <a:t>Candidate for reappointment provides:</a:t>
            </a:r>
          </a:p>
          <a:p>
            <a:pPr lvl="1">
              <a:lnSpc>
                <a:spcPct val="80000"/>
              </a:lnSpc>
              <a:buFont typeface="Arial"/>
              <a:buChar char="•"/>
            </a:pPr>
            <a:r>
              <a:rPr lang="en-US" sz="1600" dirty="0">
                <a:solidFill>
                  <a:srgbClr val="000000"/>
                </a:solidFill>
              </a:rPr>
              <a:t>Name of Advocate </a:t>
            </a:r>
          </a:p>
          <a:p>
            <a:pPr lvl="1">
              <a:lnSpc>
                <a:spcPct val="80000"/>
              </a:lnSpc>
              <a:buFont typeface="Arial"/>
              <a:buChar char="•"/>
            </a:pPr>
            <a:r>
              <a:rPr lang="en-US" sz="1600" dirty="0">
                <a:solidFill>
                  <a:srgbClr val="000000"/>
                </a:solidFill>
              </a:rPr>
              <a:t>List of 6 Professional Associates</a:t>
            </a:r>
          </a:p>
          <a:p>
            <a:pPr lvl="1">
              <a:lnSpc>
                <a:spcPct val="80000"/>
              </a:lnSpc>
              <a:buFont typeface="Arial"/>
              <a:buChar char="•"/>
            </a:pPr>
            <a:r>
              <a:rPr lang="en-US" sz="1600" dirty="0">
                <a:solidFill>
                  <a:srgbClr val="000000"/>
                </a:solidFill>
              </a:rPr>
              <a:t>Re-appointment Review Dossier </a:t>
            </a:r>
          </a:p>
          <a:p>
            <a:pPr marL="0" indent="0">
              <a:buNone/>
            </a:pPr>
            <a:r>
              <a:rPr lang="en-US" sz="1600" b="1" dirty="0">
                <a:solidFill>
                  <a:srgbClr val="604A7B"/>
                </a:solidFill>
              </a:rPr>
              <a:t>October:</a:t>
            </a:r>
          </a:p>
          <a:p>
            <a:pPr lvl="1">
              <a:buFont typeface="Arial"/>
              <a:buChar char="•"/>
            </a:pPr>
            <a:r>
              <a:rPr lang="en-US" sz="1600" dirty="0"/>
              <a:t>COAP sends to Professional Associates a cover letter, candidate’s dossier, and re-appointment criteria</a:t>
            </a:r>
          </a:p>
          <a:p>
            <a:pPr marL="0" indent="0">
              <a:buNone/>
            </a:pPr>
            <a:r>
              <a:rPr lang="en-US" sz="1600" b="1" dirty="0">
                <a:solidFill>
                  <a:srgbClr val="604A7B"/>
                </a:solidFill>
              </a:rPr>
              <a:t>December 20: </a:t>
            </a:r>
          </a:p>
          <a:p>
            <a:pPr lvl="1">
              <a:buFont typeface="Arial"/>
              <a:buChar char="•"/>
            </a:pPr>
            <a:r>
              <a:rPr lang="en-US" sz="1600" dirty="0">
                <a:solidFill>
                  <a:srgbClr val="000000"/>
                </a:solidFill>
              </a:rPr>
              <a:t>Deadline for receipt of letters of appraisal from Nominator and Professional Associates </a:t>
            </a:r>
          </a:p>
          <a:p>
            <a:pPr marL="0" indent="0">
              <a:buNone/>
            </a:pPr>
            <a:r>
              <a:rPr lang="en-US" sz="1600" b="1" dirty="0">
                <a:solidFill>
                  <a:srgbClr val="604A7B"/>
                </a:solidFill>
              </a:rPr>
              <a:t>Term C: </a:t>
            </a:r>
            <a:r>
              <a:rPr lang="en-US" sz="1600" dirty="0">
                <a:solidFill>
                  <a:srgbClr val="000000"/>
                </a:solidFill>
              </a:rPr>
              <a:t>COAP meets with Nominator and Advocate</a:t>
            </a:r>
          </a:p>
          <a:p>
            <a:pPr marL="0" indent="0">
              <a:lnSpc>
                <a:spcPct val="120000"/>
              </a:lnSpc>
              <a:buNone/>
            </a:pPr>
            <a:r>
              <a:rPr lang="en-US" sz="1600" b="1" dirty="0">
                <a:solidFill>
                  <a:srgbClr val="604A7B"/>
                </a:solidFill>
              </a:rPr>
              <a:t>March: </a:t>
            </a:r>
            <a:r>
              <a:rPr lang="en-US" sz="1600" dirty="0">
                <a:solidFill>
                  <a:srgbClr val="000000"/>
                </a:solidFill>
              </a:rPr>
              <a:t>COAP sends recommendation to Provost, Dean and Nominator</a:t>
            </a:r>
          </a:p>
          <a:p>
            <a:pPr marL="0" indent="0">
              <a:buNone/>
            </a:pPr>
            <a:r>
              <a:rPr lang="en-US" sz="1600" b="1" dirty="0">
                <a:solidFill>
                  <a:srgbClr val="604A7B"/>
                </a:solidFill>
              </a:rPr>
              <a:t>May 1: </a:t>
            </a:r>
            <a:r>
              <a:rPr lang="en-US" sz="1600" dirty="0">
                <a:solidFill>
                  <a:srgbClr val="000000"/>
                </a:solidFill>
              </a:rPr>
              <a:t>Reappointment letters</a:t>
            </a:r>
            <a:endParaRPr lang="en-US" sz="1600" b="1" dirty="0">
              <a:solidFill>
                <a:srgbClr val="000000"/>
              </a:solidFill>
            </a:endParaRPr>
          </a:p>
          <a:p>
            <a:endParaRPr lang="en-US" dirty="0"/>
          </a:p>
        </p:txBody>
      </p:sp>
      <p:sp>
        <p:nvSpPr>
          <p:cNvPr id="4"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35</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5502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604A7B"/>
                </a:solidFill>
              </a:rPr>
              <a:t>Questions about Promotion Schedules</a:t>
            </a:r>
          </a:p>
        </p:txBody>
      </p:sp>
      <p:sp>
        <p:nvSpPr>
          <p:cNvPr id="14" name="Content Placeholder 13">
            <a:extLst>
              <a:ext uri="{FF2B5EF4-FFF2-40B4-BE49-F238E27FC236}">
                <a16:creationId xmlns:a16="http://schemas.microsoft.com/office/drawing/2014/main" id="{64E34120-F076-CA47-BD6F-3586F1E8B65B}"/>
              </a:ext>
            </a:extLst>
          </p:cNvPr>
          <p:cNvSpPr>
            <a:spLocks noGrp="1"/>
          </p:cNvSpPr>
          <p:nvPr>
            <p:ph idx="1"/>
          </p:nvPr>
        </p:nvSpPr>
        <p:spPr>
          <a:xfrm>
            <a:off x="3810000" y="1981200"/>
            <a:ext cx="1752600" cy="2743200"/>
          </a:xfrm>
        </p:spPr>
        <p:txBody>
          <a:bodyPr>
            <a:normAutofit/>
          </a:bodyPr>
          <a:lstStyle/>
          <a:p>
            <a:pPr marL="0" indent="0">
              <a:buNone/>
            </a:pPr>
            <a:r>
              <a:rPr lang="en-US" sz="16600" dirty="0">
                <a:solidFill>
                  <a:srgbClr val="604A7B"/>
                </a:solidFill>
              </a:rPr>
              <a:t>?</a:t>
            </a:r>
          </a:p>
        </p:txBody>
      </p:sp>
      <p:sp>
        <p:nvSpPr>
          <p:cNvPr id="5" name="Rectangle 4">
            <a:extLst>
              <a:ext uri="{FF2B5EF4-FFF2-40B4-BE49-F238E27FC236}">
                <a16:creationId xmlns:a16="http://schemas.microsoft.com/office/drawing/2014/main" id="{41F27B7F-AACD-5841-B006-D25F2ED6CAB9}"/>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9415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Guide</a:t>
            </a:r>
          </a:p>
        </p:txBody>
      </p:sp>
      <p:sp>
        <p:nvSpPr>
          <p:cNvPr id="17410" name="Rectangle 3"/>
          <p:cNvSpPr>
            <a:spLocks noGrp="1" noChangeArrowheads="1"/>
          </p:cNvSpPr>
          <p:nvPr>
            <p:ph idx="1"/>
          </p:nvPr>
        </p:nvSpPr>
        <p:spPr>
          <a:xfrm>
            <a:off x="1524000" y="1219200"/>
            <a:ext cx="7010400" cy="5334000"/>
          </a:xfrm>
        </p:spPr>
        <p:txBody>
          <a:bodyPr>
            <a:noAutofit/>
          </a:bodyPr>
          <a:lstStyle/>
          <a:p>
            <a:pPr marL="746125" indent="-746125">
              <a:spcBef>
                <a:spcPts val="0"/>
              </a:spcBef>
              <a:spcAft>
                <a:spcPts val="300"/>
              </a:spcAft>
              <a:buFont typeface="+mj-lt"/>
              <a:buAutoNum type="arabicPeriod"/>
            </a:pPr>
            <a:r>
              <a:rPr lang="en-US" dirty="0">
                <a:solidFill>
                  <a:schemeClr val="tx1"/>
                </a:solidFill>
                <a:cs typeface="Arial" pitchFamily="34" charset="0"/>
              </a:rPr>
              <a:t>COAP Overview</a:t>
            </a:r>
          </a:p>
          <a:p>
            <a:pPr marL="742950" indent="-742950">
              <a:spcBef>
                <a:spcPts val="0"/>
              </a:spcBef>
              <a:spcAft>
                <a:spcPts val="300"/>
              </a:spcAft>
              <a:buFont typeface="+mj-lt"/>
              <a:buAutoNum type="arabicPeriod" startAt="2"/>
            </a:pPr>
            <a:r>
              <a:rPr lang="en-US" dirty="0">
                <a:cs typeface="Arial" pitchFamily="34" charset="0"/>
              </a:rPr>
              <a:t>WPI Promotion Criteria</a:t>
            </a:r>
          </a:p>
          <a:p>
            <a:pPr marL="742950" indent="-742950">
              <a:spcBef>
                <a:spcPts val="0"/>
              </a:spcBef>
              <a:spcAft>
                <a:spcPts val="300"/>
              </a:spcAft>
              <a:buFont typeface="+mj-lt"/>
              <a:buAutoNum type="arabicPeriod" startAt="2"/>
            </a:pPr>
            <a:r>
              <a:rPr lang="en-US" dirty="0">
                <a:cs typeface="Arial" pitchFamily="34" charset="0"/>
              </a:rPr>
              <a:t>Candidate Dossier</a:t>
            </a:r>
          </a:p>
          <a:p>
            <a:pPr marL="742950" indent="-742950">
              <a:spcBef>
                <a:spcPts val="0"/>
              </a:spcBef>
              <a:spcAft>
                <a:spcPts val="300"/>
              </a:spcAft>
              <a:buFont typeface="+mj-lt"/>
              <a:buAutoNum type="arabicPeriod" startAt="2"/>
            </a:pPr>
            <a:r>
              <a:rPr lang="en-US" dirty="0">
                <a:cs typeface="Arial" pitchFamily="34" charset="0"/>
              </a:rPr>
              <a:t>Promotion Schedules</a:t>
            </a:r>
          </a:p>
          <a:p>
            <a:pPr marL="742950" indent="-742950">
              <a:spcBef>
                <a:spcPts val="0"/>
              </a:spcBef>
              <a:spcAft>
                <a:spcPts val="300"/>
              </a:spcAft>
              <a:buFont typeface="+mj-lt"/>
              <a:buAutoNum type="arabicPeriod" startAt="2"/>
            </a:pPr>
            <a:r>
              <a:rPr lang="en-US" b="1" dirty="0">
                <a:cs typeface="Arial" pitchFamily="34" charset="0"/>
              </a:rPr>
              <a:t>Promotion Procedures</a:t>
            </a:r>
          </a:p>
          <a:p>
            <a:pPr marL="742950" indent="-742950">
              <a:spcBef>
                <a:spcPts val="0"/>
              </a:spcBef>
              <a:spcAft>
                <a:spcPts val="300"/>
              </a:spcAft>
              <a:buFont typeface="+mj-lt"/>
              <a:buAutoNum type="arabicPeriod" startAt="2"/>
            </a:pPr>
            <a:r>
              <a:rPr lang="en-US" dirty="0">
                <a:cs typeface="Arial" pitchFamily="34" charset="0"/>
              </a:rPr>
              <a:t>FAQs</a:t>
            </a:r>
          </a:p>
          <a:p>
            <a:pPr>
              <a:spcBef>
                <a:spcPts val="0"/>
              </a:spcBef>
              <a:spcAft>
                <a:spcPts val="300"/>
              </a:spcAft>
            </a:pPr>
            <a:endParaRPr lang="en-US"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37</a:t>
            </a:fld>
            <a:endParaRPr lang="en-US" dirty="0"/>
          </a:p>
        </p:txBody>
      </p:sp>
      <p:cxnSp>
        <p:nvCxnSpPr>
          <p:cNvPr id="5" name="Straight Arrow Connector 4"/>
          <p:cNvCxnSpPr/>
          <p:nvPr/>
        </p:nvCxnSpPr>
        <p:spPr>
          <a:xfrm>
            <a:off x="609600" y="3657600"/>
            <a:ext cx="838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14800"/>
            <a:ext cx="2819400" cy="2882900"/>
          </a:xfrm>
          <a:prstGeom prst="rect">
            <a:avLst/>
          </a:prstGeom>
        </p:spPr>
      </p:pic>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0640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t>Materials Collected by COAP</a:t>
            </a:r>
          </a:p>
        </p:txBody>
      </p:sp>
      <p:sp>
        <p:nvSpPr>
          <p:cNvPr id="3" name="Content Placeholder 2"/>
          <p:cNvSpPr>
            <a:spLocks noGrp="1"/>
          </p:cNvSpPr>
          <p:nvPr>
            <p:ph idx="1"/>
          </p:nvPr>
        </p:nvSpPr>
        <p:spPr>
          <a:xfrm>
            <a:off x="609600" y="1676400"/>
            <a:ext cx="7742819" cy="2286000"/>
          </a:xfrm>
        </p:spPr>
        <p:txBody>
          <a:bodyPr>
            <a:noAutofit/>
          </a:bodyPr>
          <a:lstStyle/>
          <a:p>
            <a:pPr marL="514350" indent="-514350">
              <a:buFont typeface="+mj-lt"/>
              <a:buAutoNum type="arabicPeriod"/>
            </a:pPr>
            <a:r>
              <a:rPr lang="en-US" sz="2000" dirty="0">
                <a:solidFill>
                  <a:srgbClr val="000000"/>
                </a:solidFill>
              </a:rPr>
              <a:t>Summary student ratings for courses and projects</a:t>
            </a:r>
          </a:p>
          <a:p>
            <a:pPr marL="514350" indent="-514350">
              <a:buFont typeface="+mj-lt"/>
              <a:buAutoNum type="arabicPeriod"/>
            </a:pPr>
            <a:r>
              <a:rPr lang="en-US" sz="2000" dirty="0">
                <a:solidFill>
                  <a:srgbClr val="000000"/>
                </a:solidFill>
              </a:rPr>
              <a:t>Teaching evaluations from former students and alumni</a:t>
            </a:r>
          </a:p>
          <a:p>
            <a:pPr marL="514350" indent="-514350">
              <a:buFont typeface="+mj-lt"/>
              <a:buAutoNum type="arabicPeriod"/>
            </a:pPr>
            <a:r>
              <a:rPr lang="en-US" sz="2000" dirty="0">
                <a:solidFill>
                  <a:srgbClr val="000000"/>
                </a:solidFill>
              </a:rPr>
              <a:t>Instructional and Sponsored Activity Reports</a:t>
            </a:r>
          </a:p>
          <a:p>
            <a:pPr marL="514350" indent="-514350">
              <a:buFont typeface="+mj-lt"/>
              <a:buAutoNum type="arabicPeriod"/>
            </a:pPr>
            <a:r>
              <a:rPr lang="en-US" sz="2000" dirty="0">
                <a:solidFill>
                  <a:srgbClr val="000000"/>
                </a:solidFill>
              </a:rPr>
              <a:t>For Associate to Full, letters of appraisal from Professional Associates and for Research Faculty External Reviewers  </a:t>
            </a:r>
          </a:p>
        </p:txBody>
      </p:sp>
      <p:sp>
        <p:nvSpPr>
          <p:cNvPr id="4"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38</a:t>
            </a:fld>
            <a:endParaRPr lang="en-US" dirty="0"/>
          </a:p>
        </p:txBody>
      </p:sp>
      <p:pic>
        <p:nvPicPr>
          <p:cNvPr id="2" name="Picture 1"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38" y="3954585"/>
            <a:ext cx="3403600" cy="2387600"/>
          </a:xfrm>
          <a:prstGeom prst="rect">
            <a:avLst/>
          </a:prstGeom>
        </p:spPr>
      </p:pic>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6749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229600" cy="1143000"/>
          </a:xfrm>
        </p:spPr>
        <p:txBody>
          <a:bodyPr>
            <a:normAutofit/>
          </a:bodyPr>
          <a:lstStyle/>
          <a:p>
            <a:r>
              <a:rPr lang="en-US" sz="3600" b="1" dirty="0"/>
              <a:t>Nominator &amp; Advocate</a:t>
            </a:r>
          </a:p>
        </p:txBody>
      </p:sp>
      <p:sp>
        <p:nvSpPr>
          <p:cNvPr id="3" name="Content Placeholder 2"/>
          <p:cNvSpPr>
            <a:spLocks noGrp="1"/>
          </p:cNvSpPr>
          <p:nvPr>
            <p:ph idx="1"/>
          </p:nvPr>
        </p:nvSpPr>
        <p:spPr>
          <a:xfrm>
            <a:off x="609600" y="1600200"/>
            <a:ext cx="3810000" cy="2133599"/>
          </a:xfrm>
        </p:spPr>
        <p:txBody>
          <a:bodyPr/>
          <a:lstStyle/>
          <a:p>
            <a:pPr marL="0" indent="0">
              <a:buNone/>
            </a:pPr>
            <a:r>
              <a:rPr lang="en-US" sz="2000" dirty="0"/>
              <a:t>Nominator</a:t>
            </a:r>
          </a:p>
          <a:p>
            <a:pPr marL="0" indent="0">
              <a:buNone/>
            </a:pPr>
            <a:r>
              <a:rPr lang="en-US" sz="1400" dirty="0"/>
              <a:t>Provides initial statement of nomination   	</a:t>
            </a:r>
          </a:p>
          <a:p>
            <a:pPr marL="0" indent="0">
              <a:buNone/>
            </a:pPr>
            <a:r>
              <a:rPr lang="en-US" sz="1400" dirty="0"/>
              <a:t>	Leads to formation of Joint 	</a:t>
            </a:r>
          </a:p>
          <a:p>
            <a:pPr marL="0" indent="0">
              <a:buNone/>
            </a:pPr>
            <a:r>
              <a:rPr lang="en-US" sz="1400" dirty="0"/>
              <a:t>	Promotion Committee</a:t>
            </a:r>
          </a:p>
          <a:p>
            <a:pPr marL="0" indent="0">
              <a:buNone/>
            </a:pPr>
            <a:r>
              <a:rPr lang="en-US" sz="1400" dirty="0"/>
              <a:t>Writes detailed letter of nomination</a:t>
            </a:r>
          </a:p>
          <a:p>
            <a:pPr marL="0" indent="0">
              <a:buNone/>
            </a:pPr>
            <a:r>
              <a:rPr lang="en-US" sz="1400" dirty="0"/>
              <a:t>Makes 5-10 minute summary presentation to JPC </a:t>
            </a:r>
          </a:p>
          <a:p>
            <a:pPr marL="0" indent="0">
              <a:buNone/>
            </a:pPr>
            <a:r>
              <a:rPr lang="en-US" sz="1400" dirty="0"/>
              <a:t>Gathers additional material if necessary </a:t>
            </a:r>
          </a:p>
          <a:p>
            <a:endParaRPr lang="en-US" dirty="0"/>
          </a:p>
        </p:txBody>
      </p:sp>
      <p:sp>
        <p:nvSpPr>
          <p:cNvPr id="4" name="Slide Number Placeholder 3"/>
          <p:cNvSpPr>
            <a:spLocks noGrp="1"/>
          </p:cNvSpPr>
          <p:nvPr>
            <p:ph type="sldNum" sz="quarter" idx="12"/>
          </p:nvPr>
        </p:nvSpPr>
        <p:spPr>
          <a:xfrm>
            <a:off x="8534400" y="6324600"/>
            <a:ext cx="381000" cy="365125"/>
          </a:xfrm>
        </p:spPr>
        <p:txBody>
          <a:bodyPr/>
          <a:lstStyle/>
          <a:p>
            <a:pPr>
              <a:defRPr/>
            </a:pPr>
            <a:fld id="{526A9E35-D462-4600-846B-8A3DB57113F8}" type="slidenum">
              <a:rPr lang="en-US" smtClean="0"/>
              <a:pPr>
                <a:defRPr/>
              </a:pPr>
              <a:t>39</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4191000"/>
            <a:ext cx="2540000" cy="1583028"/>
          </a:xfrm>
          <a:prstGeom prst="rect">
            <a:avLst/>
          </a:prstGeom>
        </p:spPr>
      </p:pic>
      <p:sp>
        <p:nvSpPr>
          <p:cNvPr id="7" name="Content Placeholder 2"/>
          <p:cNvSpPr txBox="1">
            <a:spLocks/>
          </p:cNvSpPr>
          <p:nvPr/>
        </p:nvSpPr>
        <p:spPr>
          <a:xfrm>
            <a:off x="4800600" y="1600200"/>
            <a:ext cx="3657600" cy="23622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a:t>Advocate</a:t>
            </a:r>
          </a:p>
          <a:p>
            <a:pPr marL="0" indent="0">
              <a:buFont typeface="Arial"/>
              <a:buNone/>
            </a:pPr>
            <a:r>
              <a:rPr lang="en-US" sz="1500" dirty="0"/>
              <a:t>Typically has more subject area expertise than nominator</a:t>
            </a:r>
          </a:p>
          <a:p>
            <a:pPr marL="0" indent="0">
              <a:buFont typeface="Arial"/>
              <a:buNone/>
            </a:pPr>
            <a:r>
              <a:rPr lang="en-US" sz="1500" dirty="0"/>
              <a:t>May write a letter in support of promotion</a:t>
            </a:r>
          </a:p>
          <a:p>
            <a:pPr marL="0" indent="0">
              <a:buFont typeface="Arial"/>
              <a:buNone/>
            </a:pPr>
            <a:r>
              <a:rPr lang="en-US" sz="1500" dirty="0"/>
              <a:t>Makes 5 minute summary presentation to JPC </a:t>
            </a:r>
          </a:p>
          <a:p>
            <a:pPr marL="0" indent="0">
              <a:buFont typeface="Arial"/>
              <a:buNone/>
            </a:pPr>
            <a:r>
              <a:rPr lang="en-US" sz="1500" dirty="0"/>
              <a:t>Functions to clarify and advocate on behalf of candidate</a:t>
            </a:r>
          </a:p>
          <a:p>
            <a:pPr marL="0" indent="0">
              <a:buFont typeface="Arial"/>
              <a:buNone/>
            </a:pPr>
            <a:r>
              <a:rPr lang="en-US" sz="1500" dirty="0"/>
              <a:t>Works with nominator to gather additional material if necessary </a:t>
            </a:r>
          </a:p>
          <a:p>
            <a:endParaRPr lang="en-US" dirty="0"/>
          </a:p>
        </p:txBody>
      </p:sp>
    </p:spTree>
    <p:extLst>
      <p:ext uri="{BB962C8B-B14F-4D97-AF65-F5344CB8AC3E}">
        <p14:creationId xmlns:p14="http://schemas.microsoft.com/office/powerpoint/2010/main" val="156552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rPr>
              <a:t>Guide</a:t>
            </a:r>
          </a:p>
        </p:txBody>
      </p:sp>
      <p:sp>
        <p:nvSpPr>
          <p:cNvPr id="17410" name="Rectangle 3"/>
          <p:cNvSpPr>
            <a:spLocks noGrp="1" noChangeArrowheads="1"/>
          </p:cNvSpPr>
          <p:nvPr>
            <p:ph idx="1"/>
          </p:nvPr>
        </p:nvSpPr>
        <p:spPr>
          <a:xfrm>
            <a:off x="1371600" y="1371600"/>
            <a:ext cx="7057172" cy="5310554"/>
          </a:xfrm>
        </p:spPr>
        <p:txBody>
          <a:bodyPr>
            <a:normAutofit/>
          </a:bodyPr>
          <a:lstStyle/>
          <a:p>
            <a:pPr marL="746125" indent="-746125">
              <a:spcBef>
                <a:spcPts val="0"/>
              </a:spcBef>
              <a:spcAft>
                <a:spcPts val="300"/>
              </a:spcAft>
              <a:buFont typeface="+mj-lt"/>
              <a:buAutoNum type="arabicPeriod"/>
            </a:pPr>
            <a:r>
              <a:rPr lang="en-US" b="1" dirty="0">
                <a:solidFill>
                  <a:srgbClr val="0000FF"/>
                </a:solidFill>
                <a:cs typeface="Arial" pitchFamily="34" charset="0"/>
              </a:rPr>
              <a:t>COAP Overview</a:t>
            </a:r>
          </a:p>
          <a:p>
            <a:pPr marL="0" indent="0">
              <a:spcBef>
                <a:spcPts val="0"/>
              </a:spcBef>
              <a:spcAft>
                <a:spcPts val="300"/>
              </a:spcAft>
              <a:buNone/>
            </a:pPr>
            <a:r>
              <a:rPr lang="en-US" dirty="0"/>
              <a:t>	</a:t>
            </a:r>
            <a:r>
              <a:rPr lang="en-US" u="sng" dirty="0">
                <a:solidFill>
                  <a:srgbClr val="0000FF"/>
                </a:solidFill>
              </a:rPr>
              <a:t>Faculty Handbook:</a:t>
            </a:r>
            <a:br>
              <a:rPr lang="en-US" dirty="0">
                <a:solidFill>
                  <a:srgbClr val="0000FF"/>
                </a:solidFill>
              </a:rPr>
            </a:br>
            <a:r>
              <a:rPr lang="en-US" dirty="0">
                <a:solidFill>
                  <a:srgbClr val="0000FF"/>
                </a:solidFill>
              </a:rPr>
              <a:t>	</a:t>
            </a:r>
            <a:r>
              <a:rPr lang="en-US" u="sng" dirty="0">
                <a:solidFill>
                  <a:srgbClr val="0000FF"/>
                </a:solidFill>
              </a:rPr>
              <a:t>Part One: Constitution/Bylaws:</a:t>
            </a:r>
            <a:br>
              <a:rPr lang="en-US" dirty="0">
                <a:solidFill>
                  <a:srgbClr val="0000FF"/>
                </a:solidFill>
              </a:rPr>
            </a:br>
            <a:r>
              <a:rPr lang="en-US" dirty="0">
                <a:solidFill>
                  <a:srgbClr val="0000FF"/>
                </a:solidFill>
              </a:rPr>
              <a:t>	Bylaw 1.VI</a:t>
            </a:r>
            <a:endParaRPr lang="en-US" b="1" dirty="0">
              <a:solidFill>
                <a:srgbClr val="0000FF"/>
              </a:solidFill>
              <a:cs typeface="Arial" pitchFamily="34" charset="0"/>
            </a:endParaRPr>
          </a:p>
          <a:p>
            <a:pPr marL="742950" indent="-742950">
              <a:spcBef>
                <a:spcPts val="0"/>
              </a:spcBef>
              <a:spcAft>
                <a:spcPts val="300"/>
              </a:spcAft>
              <a:buFont typeface="+mj-lt"/>
              <a:buAutoNum type="arabicPeriod" startAt="2"/>
            </a:pPr>
            <a:r>
              <a:rPr lang="en-US" dirty="0">
                <a:cs typeface="Arial" pitchFamily="34" charset="0"/>
              </a:rPr>
              <a:t>WPI Promotion Criteria</a:t>
            </a:r>
          </a:p>
          <a:p>
            <a:pPr marL="746125" indent="-746125">
              <a:spcBef>
                <a:spcPts val="0"/>
              </a:spcBef>
              <a:spcAft>
                <a:spcPts val="300"/>
              </a:spcAft>
              <a:buFont typeface="+mj-lt"/>
              <a:buAutoNum type="arabicPeriod" startAt="2"/>
            </a:pPr>
            <a:r>
              <a:rPr lang="en-US" dirty="0">
                <a:cs typeface="Arial" pitchFamily="34" charset="0"/>
              </a:rPr>
              <a:t>Candidate Dossier</a:t>
            </a:r>
          </a:p>
          <a:p>
            <a:pPr marL="746125" indent="-746125">
              <a:spcBef>
                <a:spcPts val="0"/>
              </a:spcBef>
              <a:spcAft>
                <a:spcPts val="300"/>
              </a:spcAft>
              <a:buFont typeface="+mj-lt"/>
              <a:buAutoNum type="arabicPeriod" startAt="2"/>
            </a:pPr>
            <a:r>
              <a:rPr lang="en-US" dirty="0">
                <a:cs typeface="Arial" pitchFamily="34" charset="0"/>
              </a:rPr>
              <a:t>Promotion Procedures</a:t>
            </a:r>
          </a:p>
          <a:p>
            <a:pPr marL="746125" indent="-746125">
              <a:spcBef>
                <a:spcPts val="0"/>
              </a:spcBef>
              <a:spcAft>
                <a:spcPts val="300"/>
              </a:spcAft>
              <a:buFont typeface="+mj-lt"/>
              <a:buAutoNum type="arabicPeriod" startAt="2"/>
            </a:pPr>
            <a:r>
              <a:rPr lang="en-US" dirty="0">
                <a:cs typeface="Arial" pitchFamily="34" charset="0"/>
              </a:rPr>
              <a:t>Promotion Schedules</a:t>
            </a:r>
          </a:p>
          <a:p>
            <a:pPr marL="746125" indent="-746125">
              <a:spcBef>
                <a:spcPts val="0"/>
              </a:spcBef>
              <a:spcAft>
                <a:spcPts val="300"/>
              </a:spcAft>
              <a:buFont typeface="+mj-lt"/>
              <a:buAutoNum type="arabicPeriod" startAt="2"/>
            </a:pPr>
            <a:r>
              <a:rPr lang="en-US" dirty="0">
                <a:cs typeface="Arial" pitchFamily="34" charset="0"/>
              </a:rPr>
              <a:t>FAQs</a:t>
            </a:r>
          </a:p>
          <a:p>
            <a:pPr>
              <a:spcBef>
                <a:spcPts val="0"/>
              </a:spcBef>
              <a:spcAft>
                <a:spcPts val="300"/>
              </a:spcAft>
            </a:pPr>
            <a:endParaRPr lang="en-US" sz="3600"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a:t>
            </a:fld>
            <a:endParaRPr lang="en-US" dirty="0"/>
          </a:p>
        </p:txBody>
      </p:sp>
      <p:cxnSp>
        <p:nvCxnSpPr>
          <p:cNvPr id="5" name="Straight Arrow Connector 4"/>
          <p:cNvCxnSpPr/>
          <p:nvPr/>
        </p:nvCxnSpPr>
        <p:spPr>
          <a:xfrm>
            <a:off x="381000" y="1676400"/>
            <a:ext cx="762000" cy="0"/>
          </a:xfrm>
          <a:prstGeom prst="straightConnector1">
            <a:avLst/>
          </a:prstGeom>
          <a:ln w="571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354" y="4953000"/>
            <a:ext cx="3276600" cy="2044700"/>
          </a:xfrm>
          <a:prstGeom prst="rect">
            <a:avLst/>
          </a:prstGeom>
        </p:spPr>
      </p:pic>
      <p:sp>
        <p:nvSpPr>
          <p:cNvPr id="9" name="Rectangle 8"/>
          <p:cNvSpPr/>
          <p:nvPr/>
        </p:nvSpPr>
        <p:spPr>
          <a:xfrm>
            <a:off x="152400" y="152400"/>
            <a:ext cx="8991600" cy="67056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5979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t>Professional Associates</a:t>
            </a:r>
            <a:br>
              <a:rPr lang="en-US" sz="3600" b="1" dirty="0"/>
            </a:br>
            <a:r>
              <a:rPr lang="en-US" sz="3100" b="1" dirty="0">
                <a:solidFill>
                  <a:srgbClr val="000000"/>
                </a:solidFill>
              </a:rPr>
              <a:t>Associate to Full Promotion</a:t>
            </a:r>
          </a:p>
        </p:txBody>
      </p:sp>
      <p:sp>
        <p:nvSpPr>
          <p:cNvPr id="3" name="Content Placeholder 2"/>
          <p:cNvSpPr>
            <a:spLocks noGrp="1"/>
          </p:cNvSpPr>
          <p:nvPr>
            <p:ph idx="1"/>
          </p:nvPr>
        </p:nvSpPr>
        <p:spPr>
          <a:xfrm>
            <a:off x="457200" y="1524000"/>
            <a:ext cx="8610600" cy="4648200"/>
          </a:xfrm>
        </p:spPr>
        <p:txBody>
          <a:bodyPr>
            <a:normAutofit/>
          </a:bodyPr>
          <a:lstStyle/>
          <a:p>
            <a:pPr marL="0" indent="0">
              <a:buNone/>
            </a:pPr>
            <a:r>
              <a:rPr lang="en-US" sz="2000" dirty="0"/>
              <a:t>Peers contacted by the candidate and must agree at that time to supply a letter of appraisal when asked by JPC</a:t>
            </a:r>
          </a:p>
          <a:p>
            <a:pPr marL="0" indent="0">
              <a:buNone/>
            </a:pPr>
            <a:endParaRPr lang="en-US" sz="2000" dirty="0"/>
          </a:p>
          <a:p>
            <a:pPr marL="0" indent="0">
              <a:buNone/>
            </a:pPr>
            <a:r>
              <a:rPr lang="en-US" sz="2000" b="1" u="sng" dirty="0"/>
              <a:t>Six (6)</a:t>
            </a:r>
            <a:r>
              <a:rPr lang="en-US" sz="2000" dirty="0"/>
              <a:t> professional associates are required </a:t>
            </a:r>
          </a:p>
          <a:p>
            <a:pPr marL="0" indent="0">
              <a:buNone/>
            </a:pPr>
            <a:endParaRPr lang="en-US" sz="2000" i="1" dirty="0"/>
          </a:p>
          <a:p>
            <a:pPr marL="0" indent="0">
              <a:buNone/>
            </a:pPr>
            <a:r>
              <a:rPr lang="en-US" sz="2000" i="1" dirty="0"/>
              <a:t>External peers</a:t>
            </a:r>
            <a:r>
              <a:rPr lang="en-US" sz="2000" dirty="0"/>
              <a:t> in the candidate’s areas of expertise may be included but are not required </a:t>
            </a:r>
          </a:p>
          <a:p>
            <a:pPr marL="0" indent="0">
              <a:buNone/>
            </a:pPr>
            <a:endParaRPr lang="en-US" sz="2000" dirty="0"/>
          </a:p>
          <a:p>
            <a:pPr marL="0" indent="0">
              <a:buNone/>
            </a:pPr>
            <a:r>
              <a:rPr lang="en-US" sz="2000" dirty="0"/>
              <a:t>Must be qualified to evaluate the candidate’s promotion dossier</a:t>
            </a:r>
          </a:p>
          <a:p>
            <a:pPr marL="0" indent="0">
              <a:buNone/>
            </a:pPr>
            <a:endParaRPr lang="en-US" sz="2000" dirty="0"/>
          </a:p>
          <a:p>
            <a:pPr marL="0" indent="0">
              <a:buNone/>
            </a:pPr>
            <a:r>
              <a:rPr lang="en-US" sz="2000" dirty="0"/>
              <a:t>Choose Associates who will give you a positive review; </a:t>
            </a:r>
            <a:r>
              <a:rPr lang="en-US" sz="2000" i="1" dirty="0"/>
              <a:t>do not assume, ask if they will do so</a:t>
            </a:r>
          </a:p>
          <a:p>
            <a:endParaRPr lang="en-US" dirty="0"/>
          </a:p>
        </p:txBody>
      </p:sp>
      <p:sp>
        <p:nvSpPr>
          <p:cNvPr id="4"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40</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1372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066800"/>
            <a:ext cx="8610600" cy="54230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rPr>
              <a:t>Joint Promotion Committee (JPC) Deliberations</a:t>
            </a:r>
          </a:p>
          <a:p>
            <a:pPr lvl="1">
              <a:lnSpc>
                <a:spcPct val="110000"/>
              </a:lnSpc>
            </a:pPr>
            <a:r>
              <a:rPr lang="en-US" sz="1600" dirty="0">
                <a:solidFill>
                  <a:srgbClr val="000000"/>
                </a:solidFill>
              </a:rPr>
              <a:t>All committee members present</a:t>
            </a:r>
          </a:p>
          <a:p>
            <a:pPr lvl="1">
              <a:lnSpc>
                <a:spcPct val="110000"/>
              </a:lnSpc>
            </a:pPr>
            <a:r>
              <a:rPr lang="en-US" sz="1600" dirty="0">
                <a:solidFill>
                  <a:srgbClr val="000000"/>
                </a:solidFill>
              </a:rPr>
              <a:t>Discussion of criteria, dossier and any updates or additional information. </a:t>
            </a:r>
          </a:p>
          <a:p>
            <a:pPr lvl="1">
              <a:lnSpc>
                <a:spcPct val="110000"/>
              </a:lnSpc>
            </a:pPr>
            <a:r>
              <a:rPr lang="en-US" sz="1600" dirty="0">
                <a:solidFill>
                  <a:srgbClr val="000000"/>
                </a:solidFill>
              </a:rPr>
              <a:t>If not ready, schedule another meeting</a:t>
            </a:r>
          </a:p>
          <a:p>
            <a:pPr lvl="1">
              <a:lnSpc>
                <a:spcPct val="110000"/>
              </a:lnSpc>
            </a:pPr>
            <a:r>
              <a:rPr lang="en-US" sz="1600" dirty="0">
                <a:solidFill>
                  <a:srgbClr val="000000"/>
                </a:solidFill>
              </a:rPr>
              <a:t>If ready, vote by secret ballot:</a:t>
            </a:r>
          </a:p>
          <a:p>
            <a:pPr lvl="2">
              <a:lnSpc>
                <a:spcPct val="110000"/>
              </a:lnSpc>
              <a:spcBef>
                <a:spcPts val="0"/>
              </a:spcBef>
            </a:pPr>
            <a:r>
              <a:rPr lang="en-US" sz="1600" dirty="0">
                <a:solidFill>
                  <a:srgbClr val="000000"/>
                </a:solidFill>
              </a:rPr>
              <a:t>Secretary counts the 6 ballots until either </a:t>
            </a:r>
            <a:r>
              <a:rPr lang="en-US" sz="1600" b="1" dirty="0">
                <a:solidFill>
                  <a:srgbClr val="000000"/>
                </a:solidFill>
              </a:rPr>
              <a:t>4 Yes </a:t>
            </a:r>
            <a:r>
              <a:rPr lang="en-US" sz="1600" dirty="0">
                <a:solidFill>
                  <a:srgbClr val="000000"/>
                </a:solidFill>
              </a:rPr>
              <a:t>votes (majority), or </a:t>
            </a:r>
            <a:r>
              <a:rPr lang="en-US" sz="1600" b="1" dirty="0">
                <a:solidFill>
                  <a:srgbClr val="000000"/>
                </a:solidFill>
              </a:rPr>
              <a:t>3 No </a:t>
            </a:r>
            <a:r>
              <a:rPr lang="en-US" sz="1600" dirty="0">
                <a:solidFill>
                  <a:srgbClr val="000000"/>
                </a:solidFill>
              </a:rPr>
              <a:t>votes are seen. Only these ballots are shown to the JPC</a:t>
            </a:r>
          </a:p>
          <a:p>
            <a:pPr lvl="2">
              <a:lnSpc>
                <a:spcPct val="110000"/>
              </a:lnSpc>
            </a:pPr>
            <a:r>
              <a:rPr lang="en-US" sz="1600" dirty="0">
                <a:solidFill>
                  <a:srgbClr val="000000"/>
                </a:solidFill>
              </a:rPr>
              <a:t>This determines the unitary recommendation for or against promotion</a:t>
            </a:r>
          </a:p>
          <a:p>
            <a:pPr lvl="1">
              <a:lnSpc>
                <a:spcPct val="110000"/>
              </a:lnSpc>
            </a:pPr>
            <a:r>
              <a:rPr lang="en-US" sz="1600" dirty="0">
                <a:solidFill>
                  <a:srgbClr val="000000"/>
                </a:solidFill>
              </a:rPr>
              <a:t>The committee sends a letter to Provost conveying its recommendation and summarizing the salient reasons (signed by entire JPC)</a:t>
            </a:r>
          </a:p>
          <a:p>
            <a:pPr>
              <a:defRPr/>
            </a:pPr>
            <a:endParaRPr lang="en-US" sz="1600" dirty="0">
              <a:solidFill>
                <a:srgbClr val="604A7B"/>
              </a:solidFill>
            </a:endParaRPr>
          </a:p>
          <a:p>
            <a:pPr>
              <a:defRPr/>
            </a:pPr>
            <a:r>
              <a:rPr lang="en-US" sz="1600" b="1" dirty="0">
                <a:solidFill>
                  <a:srgbClr val="000000"/>
                </a:solidFill>
              </a:rPr>
              <a:t>Recommendation Goes to Provost for Final Decision</a:t>
            </a:r>
            <a:endParaRPr lang="en-US" sz="1600" dirty="0">
              <a:solidFill>
                <a:srgbClr val="000000"/>
              </a:solidFill>
            </a:endParaRPr>
          </a:p>
          <a:p>
            <a:pPr marL="458788" lvl="0">
              <a:defRPr/>
            </a:pPr>
            <a:r>
              <a:rPr lang="en-US" sz="1600" dirty="0">
                <a:solidFill>
                  <a:srgbClr val="000000"/>
                </a:solidFill>
              </a:rPr>
              <a:t>Provost reviews dossier and JPC analysis </a:t>
            </a:r>
          </a:p>
          <a:p>
            <a:pPr marL="458788" lvl="0">
              <a:defRPr/>
            </a:pPr>
            <a:r>
              <a:rPr lang="en-US" sz="1600" dirty="0">
                <a:solidFill>
                  <a:srgbClr val="000000"/>
                </a:solidFill>
              </a:rPr>
              <a:t>Provost meets with JPC in cases of disagreement</a:t>
            </a:r>
          </a:p>
          <a:p>
            <a:pPr marL="458788">
              <a:defRPr/>
            </a:pPr>
            <a:r>
              <a:rPr lang="en-US" sz="1600" dirty="0">
                <a:solidFill>
                  <a:srgbClr val="000000"/>
                </a:solidFill>
              </a:rPr>
              <a:t>Provost sends positive promotion recommendations only to the Board of Trustees (APC) for approval at the next BoT meeting </a:t>
            </a:r>
          </a:p>
          <a:p>
            <a:pPr marL="458788" lvl="0">
              <a:defRPr/>
            </a:pPr>
            <a:endParaRPr lang="en-US" sz="1600" dirty="0">
              <a:solidFill>
                <a:srgbClr val="000000"/>
              </a:solidFill>
            </a:endParaRPr>
          </a:p>
          <a:p>
            <a:pPr marL="458788" lvl="0">
              <a:defRPr/>
            </a:pPr>
            <a:r>
              <a:rPr lang="en-US" sz="1600" dirty="0">
                <a:solidFill>
                  <a:srgbClr val="000000"/>
                </a:solidFill>
              </a:rPr>
              <a:t>Following the Board meeting, candidates are notified officially by the Provost</a:t>
            </a:r>
          </a:p>
          <a:p>
            <a:pPr marL="458788" lvl="0">
              <a:defRPr/>
            </a:pPr>
            <a:endParaRPr kumimoji="0" lang="en-US" sz="1600" i="0" u="none" strike="noStrike" kern="1200" cap="none" spc="0" normalizeH="0" baseline="0" noProof="0" dirty="0">
              <a:ln>
                <a:noFill/>
              </a:ln>
              <a:solidFill>
                <a:srgbClr val="000000"/>
              </a:solidFill>
              <a:effectLst/>
              <a:uLnTx/>
              <a:uFillTx/>
              <a:ea typeface="+mn-ea"/>
              <a:cs typeface="+mn-cs"/>
            </a:endParaRPr>
          </a:p>
          <a:p>
            <a:pPr marL="458788" lvl="0">
              <a:defRPr/>
            </a:pPr>
            <a:endParaRPr kumimoji="0" lang="en-US" sz="14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endParaRPr>
          </a:p>
        </p:txBody>
      </p:sp>
      <p:sp>
        <p:nvSpPr>
          <p:cNvPr id="17" name="TextBox 16"/>
          <p:cNvSpPr txBox="1"/>
          <p:nvPr/>
        </p:nvSpPr>
        <p:spPr>
          <a:xfrm>
            <a:off x="990600" y="457200"/>
            <a:ext cx="74148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ea typeface="+mn-ea"/>
                <a:cs typeface="+mn-cs"/>
              </a:rPr>
              <a:t>TRT Promotion Procedure</a:t>
            </a:r>
            <a:endParaRPr kumimoji="0" lang="en-US" sz="1400" b="1" i="0" u="none" strike="noStrike" kern="1200" cap="none" spc="0" normalizeH="0" baseline="0" noProof="0" dirty="0">
              <a:ln>
                <a:noFill/>
              </a:ln>
              <a:solidFill>
                <a:srgbClr val="000000"/>
              </a:solidFill>
              <a:effectLst/>
              <a:uLnTx/>
              <a:uFillTx/>
              <a:ea typeface="+mn-ea"/>
              <a:cs typeface="+mn-cs"/>
            </a:endParaRPr>
          </a:p>
        </p:txBody>
      </p:sp>
      <p:sp>
        <p:nvSpPr>
          <p:cNvPr id="30" name="Slide Number Placeholder 3">
            <a:extLst>
              <a:ext uri="{FF2B5EF4-FFF2-40B4-BE49-F238E27FC236}">
                <a16:creationId xmlns:a16="http://schemas.microsoft.com/office/drawing/2014/main" id="{B3D40187-6EDD-9E44-8D44-FBFFE6E2C7E7}"/>
              </a:ext>
            </a:extLst>
          </p:cNvPr>
          <p:cNvSpPr txBox="1">
            <a:spLocks/>
          </p:cNvSpPr>
          <p:nvPr/>
        </p:nvSpPr>
        <p:spPr>
          <a:xfrm>
            <a:off x="8686800" y="6400800"/>
            <a:ext cx="381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26A9E35-D462-4600-846B-8A3DB57113F8}" type="slidenum">
              <a:rPr lang="en-US" sz="1200" smtClean="0">
                <a:solidFill>
                  <a:schemeClr val="bg1">
                    <a:lumMod val="50000"/>
                  </a:schemeClr>
                </a:solidFill>
              </a:rPr>
              <a:pPr>
                <a:defRPr/>
              </a:pPr>
              <a:t>41</a:t>
            </a:fld>
            <a:endParaRPr lang="en-US" sz="1200" dirty="0">
              <a:solidFill>
                <a:schemeClr val="bg1">
                  <a:lumMod val="50000"/>
                </a:schemeClr>
              </a:solidFill>
            </a:endParaRPr>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133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Questions about Promotion Procedures</a:t>
            </a:r>
          </a:p>
        </p:txBody>
      </p:sp>
      <p:sp>
        <p:nvSpPr>
          <p:cNvPr id="14" name="Content Placeholder 13">
            <a:extLst>
              <a:ext uri="{FF2B5EF4-FFF2-40B4-BE49-F238E27FC236}">
                <a16:creationId xmlns:a16="http://schemas.microsoft.com/office/drawing/2014/main" id="{64E34120-F076-CA47-BD6F-3586F1E8B65B}"/>
              </a:ext>
            </a:extLst>
          </p:cNvPr>
          <p:cNvSpPr>
            <a:spLocks noGrp="1"/>
          </p:cNvSpPr>
          <p:nvPr>
            <p:ph idx="1"/>
          </p:nvPr>
        </p:nvSpPr>
        <p:spPr>
          <a:xfrm>
            <a:off x="3810000" y="1981200"/>
            <a:ext cx="1752600" cy="2743200"/>
          </a:xfrm>
        </p:spPr>
        <p:txBody>
          <a:bodyPr>
            <a:normAutofit/>
          </a:bodyPr>
          <a:lstStyle/>
          <a:p>
            <a:pPr marL="0" indent="0">
              <a:buNone/>
            </a:pPr>
            <a:r>
              <a:rPr lang="en-US" sz="16600" dirty="0"/>
              <a:t>?</a:t>
            </a:r>
          </a:p>
        </p:txBody>
      </p:sp>
      <p:sp>
        <p:nvSpPr>
          <p:cNvPr id="5" name="Rectangle 4">
            <a:extLst>
              <a:ext uri="{FF2B5EF4-FFF2-40B4-BE49-F238E27FC236}">
                <a16:creationId xmlns:a16="http://schemas.microsoft.com/office/drawing/2014/main" id="{079328DB-0228-E547-A964-003FFFA352B1}"/>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855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Guide</a:t>
            </a:r>
          </a:p>
        </p:txBody>
      </p:sp>
      <p:sp>
        <p:nvSpPr>
          <p:cNvPr id="17410" name="Rectangle 3"/>
          <p:cNvSpPr>
            <a:spLocks noGrp="1" noChangeArrowheads="1"/>
          </p:cNvSpPr>
          <p:nvPr>
            <p:ph idx="1"/>
          </p:nvPr>
        </p:nvSpPr>
        <p:spPr>
          <a:xfrm>
            <a:off x="1524000" y="1219200"/>
            <a:ext cx="7010400" cy="5334000"/>
          </a:xfrm>
        </p:spPr>
        <p:txBody>
          <a:bodyPr>
            <a:noAutofit/>
          </a:bodyPr>
          <a:lstStyle/>
          <a:p>
            <a:pPr marL="746125" indent="-746125">
              <a:spcBef>
                <a:spcPts val="0"/>
              </a:spcBef>
              <a:spcAft>
                <a:spcPts val="300"/>
              </a:spcAft>
              <a:buFont typeface="+mj-lt"/>
              <a:buAutoNum type="arabicPeriod"/>
            </a:pPr>
            <a:r>
              <a:rPr lang="en-US" dirty="0">
                <a:solidFill>
                  <a:schemeClr val="tx1"/>
                </a:solidFill>
                <a:cs typeface="Arial" pitchFamily="34" charset="0"/>
              </a:rPr>
              <a:t>COAP Overview</a:t>
            </a:r>
          </a:p>
          <a:p>
            <a:pPr marL="742950" indent="-742950">
              <a:spcBef>
                <a:spcPts val="0"/>
              </a:spcBef>
              <a:spcAft>
                <a:spcPts val="300"/>
              </a:spcAft>
              <a:buFont typeface="+mj-lt"/>
              <a:buAutoNum type="arabicPeriod" startAt="2"/>
            </a:pPr>
            <a:r>
              <a:rPr lang="en-US" dirty="0">
                <a:cs typeface="Arial" pitchFamily="34" charset="0"/>
              </a:rPr>
              <a:t>WPI Promotion Criteria</a:t>
            </a:r>
          </a:p>
          <a:p>
            <a:pPr marL="742950" indent="-742950">
              <a:spcBef>
                <a:spcPts val="0"/>
              </a:spcBef>
              <a:spcAft>
                <a:spcPts val="300"/>
              </a:spcAft>
              <a:buFont typeface="+mj-lt"/>
              <a:buAutoNum type="arabicPeriod" startAt="2"/>
            </a:pPr>
            <a:r>
              <a:rPr lang="en-US" dirty="0">
                <a:cs typeface="Arial" pitchFamily="34" charset="0"/>
              </a:rPr>
              <a:t>Candidate Dossier</a:t>
            </a:r>
          </a:p>
          <a:p>
            <a:pPr marL="742950" indent="-742950">
              <a:spcBef>
                <a:spcPts val="0"/>
              </a:spcBef>
              <a:spcAft>
                <a:spcPts val="300"/>
              </a:spcAft>
              <a:buFont typeface="+mj-lt"/>
              <a:buAutoNum type="arabicPeriod" startAt="2"/>
            </a:pPr>
            <a:r>
              <a:rPr lang="en-US" dirty="0">
                <a:cs typeface="Arial" pitchFamily="34" charset="0"/>
              </a:rPr>
              <a:t>Promotion Schedules</a:t>
            </a:r>
          </a:p>
          <a:p>
            <a:pPr marL="742950" indent="-742950">
              <a:spcBef>
                <a:spcPts val="0"/>
              </a:spcBef>
              <a:spcAft>
                <a:spcPts val="300"/>
              </a:spcAft>
              <a:buFont typeface="+mj-lt"/>
              <a:buAutoNum type="arabicPeriod" startAt="2"/>
            </a:pPr>
            <a:r>
              <a:rPr lang="en-US" dirty="0">
                <a:cs typeface="Arial" pitchFamily="34" charset="0"/>
              </a:rPr>
              <a:t>Promotion Procedures</a:t>
            </a:r>
          </a:p>
          <a:p>
            <a:pPr marL="742950" indent="-742950">
              <a:spcBef>
                <a:spcPts val="0"/>
              </a:spcBef>
              <a:spcAft>
                <a:spcPts val="300"/>
              </a:spcAft>
              <a:buFont typeface="+mj-lt"/>
              <a:buAutoNum type="arabicPeriod" startAt="2"/>
            </a:pPr>
            <a:r>
              <a:rPr lang="en-US" b="1" dirty="0">
                <a:cs typeface="Arial" pitchFamily="34" charset="0"/>
              </a:rPr>
              <a:t>FAQs</a:t>
            </a:r>
          </a:p>
          <a:p>
            <a:pPr>
              <a:spcBef>
                <a:spcPts val="0"/>
              </a:spcBef>
              <a:spcAft>
                <a:spcPts val="300"/>
              </a:spcAft>
            </a:pPr>
            <a:endParaRPr lang="en-US"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43</a:t>
            </a:fld>
            <a:endParaRPr lang="en-US" dirty="0"/>
          </a:p>
        </p:txBody>
      </p:sp>
      <p:cxnSp>
        <p:nvCxnSpPr>
          <p:cNvPr id="5" name="Straight Arrow Connector 4"/>
          <p:cNvCxnSpPr/>
          <p:nvPr/>
        </p:nvCxnSpPr>
        <p:spPr>
          <a:xfrm>
            <a:off x="609600" y="4114800"/>
            <a:ext cx="838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images.jpg">
            <a:extLst>
              <a:ext uri="{FF2B5EF4-FFF2-40B4-BE49-F238E27FC236}">
                <a16:creationId xmlns:a16="http://schemas.microsoft.com/office/drawing/2014/main" id="{CEAE06CB-D015-CE4C-8301-89272C29F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114800"/>
            <a:ext cx="2623478" cy="2100873"/>
          </a:xfrm>
          <a:prstGeom prst="rect">
            <a:avLst/>
          </a:prstGeom>
        </p:spPr>
      </p:pic>
    </p:spTree>
    <p:extLst>
      <p:ext uri="{BB962C8B-B14F-4D97-AF65-F5344CB8AC3E}">
        <p14:creationId xmlns:p14="http://schemas.microsoft.com/office/powerpoint/2010/main" val="1093023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FAQ: Eligibility</a:t>
            </a:r>
          </a:p>
        </p:txBody>
      </p:sp>
      <p:sp>
        <p:nvSpPr>
          <p:cNvPr id="39938" name="Rectangle 3"/>
          <p:cNvSpPr>
            <a:spLocks noGrp="1" noChangeArrowheads="1"/>
          </p:cNvSpPr>
          <p:nvPr>
            <p:ph idx="1"/>
          </p:nvPr>
        </p:nvSpPr>
        <p:spPr>
          <a:xfrm>
            <a:off x="685800" y="1361114"/>
            <a:ext cx="7772400" cy="5420686"/>
          </a:xfrm>
        </p:spPr>
        <p:txBody>
          <a:bodyPr>
            <a:normAutofit/>
          </a:bodyPr>
          <a:lstStyle/>
          <a:p>
            <a:pPr marL="0" indent="0">
              <a:lnSpc>
                <a:spcPct val="120000"/>
              </a:lnSpc>
              <a:buNone/>
            </a:pPr>
            <a:r>
              <a:rPr lang="en-US" sz="2400" i="1" dirty="0">
                <a:solidFill>
                  <a:srgbClr val="AC2B37"/>
                </a:solidFill>
              </a:rPr>
              <a:t>Is it necessary to be in rank for 5 years before being considered for promotion?  </a:t>
            </a:r>
          </a:p>
          <a:p>
            <a:pPr marL="457200" lvl="1" indent="0">
              <a:lnSpc>
                <a:spcPct val="120000"/>
              </a:lnSpc>
              <a:buNone/>
            </a:pPr>
            <a:endParaRPr lang="en-US" sz="1600" dirty="0">
              <a:solidFill>
                <a:srgbClr val="000000"/>
              </a:solidFill>
            </a:endParaRPr>
          </a:p>
          <a:p>
            <a:pPr marL="457200" lvl="1" indent="0">
              <a:lnSpc>
                <a:spcPct val="120000"/>
              </a:lnSpc>
              <a:buNone/>
            </a:pPr>
            <a:r>
              <a:rPr lang="en-US" sz="1600" dirty="0">
                <a:solidFill>
                  <a:srgbClr val="000000"/>
                </a:solidFill>
              </a:rPr>
              <a:t>No. However, it is rare that an associate professor can demonstrate “considerable professional growth” (Section D.2.2) in a much shorter period.</a:t>
            </a:r>
          </a:p>
          <a:p>
            <a:pPr marL="457200" lvl="1" indent="0">
              <a:lnSpc>
                <a:spcPct val="120000"/>
              </a:lnSpc>
              <a:buNone/>
            </a:pPr>
            <a:endParaRPr lang="en-US" sz="1600" dirty="0"/>
          </a:p>
          <a:p>
            <a:pPr marL="457200" lvl="1" indent="0">
              <a:lnSpc>
                <a:spcPct val="120000"/>
              </a:lnSpc>
              <a:buNone/>
            </a:pPr>
            <a:r>
              <a:rPr lang="en-US" sz="1600" dirty="0"/>
              <a:t>Thus, COAP looks at both the </a:t>
            </a:r>
            <a:r>
              <a:rPr lang="en-US" sz="1600" u="sng" dirty="0"/>
              <a:t>cumulative</a:t>
            </a:r>
            <a:r>
              <a:rPr lang="en-US" sz="1600" dirty="0"/>
              <a:t> contributions, including since appointment (for Assistant to Associate) or promotion to Associate, and a record of </a:t>
            </a:r>
            <a:r>
              <a:rPr lang="en-US" sz="1600" u="sng" dirty="0"/>
              <a:t>continuing high-quality</a:t>
            </a:r>
            <a:r>
              <a:rPr lang="en-US" sz="1600" dirty="0"/>
              <a:t> teaching, leadership (for Associate to Full) or research (for Research Faculty).</a:t>
            </a:r>
            <a:endParaRPr lang="en-US" sz="1600" dirty="0">
              <a:solidFill>
                <a:srgbClr val="000000"/>
              </a:solidFill>
            </a:endParaRPr>
          </a:p>
        </p:txBody>
      </p:sp>
      <p:sp>
        <p:nvSpPr>
          <p:cNvPr id="2" name="Slide Number Placeholder 1"/>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44</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7712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FAQ: Professional Associates</a:t>
            </a:r>
          </a:p>
        </p:txBody>
      </p:sp>
      <p:sp>
        <p:nvSpPr>
          <p:cNvPr id="39938" name="Rectangle 3"/>
          <p:cNvSpPr>
            <a:spLocks noGrp="1" noChangeArrowheads="1"/>
          </p:cNvSpPr>
          <p:nvPr>
            <p:ph idx="1"/>
          </p:nvPr>
        </p:nvSpPr>
        <p:spPr>
          <a:xfrm>
            <a:off x="685800" y="1361114"/>
            <a:ext cx="7772400" cy="4658686"/>
          </a:xfrm>
        </p:spPr>
        <p:txBody>
          <a:bodyPr>
            <a:normAutofit fontScale="92500"/>
          </a:bodyPr>
          <a:lstStyle/>
          <a:p>
            <a:pPr marL="0" indent="0">
              <a:spcBef>
                <a:spcPts val="0"/>
              </a:spcBef>
              <a:buNone/>
            </a:pPr>
            <a:r>
              <a:rPr lang="en-US" sz="2600" i="1" dirty="0">
                <a:solidFill>
                  <a:srgbClr val="AC2B37"/>
                </a:solidFill>
              </a:rPr>
              <a:t>How many Professional Associates should be on my list?  </a:t>
            </a:r>
          </a:p>
          <a:p>
            <a:pPr marL="457200" lvl="1" indent="0">
              <a:spcBef>
                <a:spcPts val="0"/>
              </a:spcBef>
              <a:buNone/>
            </a:pPr>
            <a:r>
              <a:rPr lang="en-US" sz="1700" dirty="0">
                <a:solidFill>
                  <a:srgbClr val="000000"/>
                </a:solidFill>
              </a:rPr>
              <a:t>COAP will ask for 6. These </a:t>
            </a:r>
            <a:r>
              <a:rPr lang="en-US" sz="1700" u="sng" dirty="0">
                <a:solidFill>
                  <a:srgbClr val="000000"/>
                </a:solidFill>
              </a:rPr>
              <a:t>must</a:t>
            </a:r>
            <a:r>
              <a:rPr lang="en-US" sz="1700" dirty="0">
                <a:solidFill>
                  <a:srgbClr val="000000"/>
                </a:solidFill>
              </a:rPr>
              <a:t> include colleagues at WPI. PA at other institutions are welcome but not required. </a:t>
            </a:r>
          </a:p>
          <a:p>
            <a:pPr marL="457200" lvl="1" indent="0">
              <a:spcBef>
                <a:spcPts val="0"/>
              </a:spcBef>
              <a:buNone/>
            </a:pPr>
            <a:endParaRPr lang="en-US" sz="1700" dirty="0">
              <a:solidFill>
                <a:srgbClr val="000000"/>
              </a:solidFill>
            </a:endParaRPr>
          </a:p>
          <a:p>
            <a:pPr marL="0" indent="0">
              <a:spcBef>
                <a:spcPts val="0"/>
              </a:spcBef>
              <a:buNone/>
            </a:pPr>
            <a:r>
              <a:rPr lang="en-US" sz="2600" i="1" dirty="0">
                <a:solidFill>
                  <a:srgbClr val="AB192D"/>
                </a:solidFill>
              </a:rPr>
              <a:t>Why should I have letters from colleagues at WPI?</a:t>
            </a:r>
            <a:r>
              <a:rPr lang="en-US" sz="2600" i="1" dirty="0">
                <a:solidFill>
                  <a:srgbClr val="000000"/>
                </a:solidFill>
              </a:rPr>
              <a:t> </a:t>
            </a:r>
          </a:p>
          <a:p>
            <a:pPr marL="457200" lvl="1" indent="0">
              <a:spcBef>
                <a:spcPts val="0"/>
              </a:spcBef>
              <a:buNone/>
            </a:pPr>
            <a:r>
              <a:rPr lang="en-US" sz="1700" dirty="0">
                <a:solidFill>
                  <a:srgbClr val="000000"/>
                </a:solidFill>
              </a:rPr>
              <a:t>Letters from colleagues at WPI help to demonstrate the candidate has met the criteria for promotion</a:t>
            </a:r>
          </a:p>
          <a:p>
            <a:pPr marL="457200" lvl="1" indent="0">
              <a:spcBef>
                <a:spcPts val="0"/>
              </a:spcBef>
              <a:buNone/>
            </a:pPr>
            <a:endParaRPr lang="en-US" sz="1700" dirty="0">
              <a:solidFill>
                <a:srgbClr val="000000"/>
              </a:solidFill>
            </a:endParaRPr>
          </a:p>
          <a:p>
            <a:pPr marL="0" indent="0">
              <a:spcBef>
                <a:spcPts val="0"/>
              </a:spcBef>
              <a:buNone/>
            </a:pPr>
            <a:r>
              <a:rPr lang="en-US" sz="2600" i="1" dirty="0">
                <a:solidFill>
                  <a:srgbClr val="AC2B37"/>
                </a:solidFill>
              </a:rPr>
              <a:t>Am I allowed to view the Professional Associates’ letters?</a:t>
            </a:r>
            <a:r>
              <a:rPr lang="en-US" sz="3100" i="1" dirty="0">
                <a:solidFill>
                  <a:srgbClr val="AC2B37"/>
                </a:solidFill>
              </a:rPr>
              <a:t>  </a:t>
            </a:r>
          </a:p>
          <a:p>
            <a:pPr marL="457200" lvl="1" indent="0">
              <a:spcBef>
                <a:spcPts val="0"/>
              </a:spcBef>
              <a:buNone/>
            </a:pPr>
            <a:r>
              <a:rPr lang="en-US" sz="1700" dirty="0">
                <a:solidFill>
                  <a:srgbClr val="000000"/>
                </a:solidFill>
              </a:rPr>
              <a:t>No. All letters received are confidential; the candidates should </a:t>
            </a:r>
            <a:r>
              <a:rPr lang="en-US" sz="1700" u="sng" dirty="0">
                <a:solidFill>
                  <a:srgbClr val="000000"/>
                </a:solidFill>
              </a:rPr>
              <a:t>not</a:t>
            </a:r>
            <a:r>
              <a:rPr lang="en-US" sz="1700" dirty="0">
                <a:solidFill>
                  <a:srgbClr val="000000"/>
                </a:solidFill>
              </a:rPr>
              <a:t> ask associates to see the letters after they agree to write</a:t>
            </a:r>
          </a:p>
          <a:p>
            <a:pPr marL="457200" lvl="1" indent="0">
              <a:spcBef>
                <a:spcPts val="0"/>
              </a:spcBef>
              <a:buNone/>
            </a:pPr>
            <a:endParaRPr lang="en-US" sz="1700" dirty="0">
              <a:solidFill>
                <a:srgbClr val="000000"/>
              </a:solidFill>
            </a:endParaRPr>
          </a:p>
          <a:p>
            <a:pPr marL="0" indent="0">
              <a:spcBef>
                <a:spcPts val="0"/>
              </a:spcBef>
              <a:buNone/>
            </a:pPr>
            <a:r>
              <a:rPr lang="en-US" sz="2400" i="1" dirty="0">
                <a:solidFill>
                  <a:srgbClr val="AC2B37"/>
                </a:solidFill>
              </a:rPr>
              <a:t>Do I provide material to my Professional Associates?  </a:t>
            </a:r>
          </a:p>
          <a:p>
            <a:pPr marL="457200" lvl="1" indent="0">
              <a:spcBef>
                <a:spcPts val="0"/>
              </a:spcBef>
              <a:buNone/>
            </a:pPr>
            <a:r>
              <a:rPr lang="en-US" sz="1700" dirty="0">
                <a:solidFill>
                  <a:srgbClr val="000000"/>
                </a:solidFill>
              </a:rPr>
              <a:t>No. Faculty Governance sends a cover letter and electronic copies of the criteria and the promotion dossier to all reviewers. If the candidate wishes to make more material available, put it online, with links in the dossier, so that all peer reviewers have access</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45</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656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tx1"/>
                </a:solidFill>
              </a:rPr>
              <a:t>FAQ: External Reviewers</a:t>
            </a:r>
            <a:br>
              <a:rPr lang="en-US" sz="3600" dirty="0">
                <a:solidFill>
                  <a:schemeClr val="tx1"/>
                </a:solidFill>
              </a:rPr>
            </a:br>
            <a:r>
              <a:rPr lang="en-US" sz="2400" dirty="0"/>
              <a:t>for Research Faculty Promotion to Full Professor </a:t>
            </a:r>
            <a:endParaRPr lang="en-US" sz="3600" dirty="0"/>
          </a:p>
        </p:txBody>
      </p:sp>
      <p:sp>
        <p:nvSpPr>
          <p:cNvPr id="39938" name="Rectangle 3"/>
          <p:cNvSpPr>
            <a:spLocks noGrp="1" noChangeArrowheads="1"/>
          </p:cNvSpPr>
          <p:nvPr>
            <p:ph idx="1"/>
          </p:nvPr>
        </p:nvSpPr>
        <p:spPr>
          <a:xfrm>
            <a:off x="643070" y="1453248"/>
            <a:ext cx="7772400" cy="5310248"/>
          </a:xfrm>
        </p:spPr>
        <p:txBody>
          <a:bodyPr>
            <a:normAutofit/>
          </a:bodyPr>
          <a:lstStyle/>
          <a:p>
            <a:pPr marL="0" indent="0">
              <a:lnSpc>
                <a:spcPct val="80000"/>
              </a:lnSpc>
              <a:buNone/>
            </a:pPr>
            <a:r>
              <a:rPr lang="en-US" sz="2400" i="1" dirty="0">
                <a:solidFill>
                  <a:srgbClr val="AC2B37"/>
                </a:solidFill>
              </a:rPr>
              <a:t>Am I allowed to view the External Reviewer List?</a:t>
            </a:r>
          </a:p>
          <a:p>
            <a:pPr marL="457200" lvl="1" indent="0">
              <a:lnSpc>
                <a:spcPct val="100000"/>
              </a:lnSpc>
              <a:buNone/>
            </a:pPr>
            <a:r>
              <a:rPr lang="en-US" sz="1600" dirty="0">
                <a:solidFill>
                  <a:srgbClr val="000000"/>
                </a:solidFill>
              </a:rPr>
              <a:t>No. The candidate may provide a list of people </a:t>
            </a:r>
            <a:r>
              <a:rPr lang="en-US" sz="1600" u="sng" dirty="0">
                <a:solidFill>
                  <a:srgbClr val="000000"/>
                </a:solidFill>
              </a:rPr>
              <a:t>not</a:t>
            </a:r>
            <a:r>
              <a:rPr lang="en-US" sz="1600" dirty="0">
                <a:solidFill>
                  <a:srgbClr val="000000"/>
                </a:solidFill>
              </a:rPr>
              <a:t> to ask, with an explanation. The candidate should not be asked to suggest names for external reviewers</a:t>
            </a:r>
          </a:p>
          <a:p>
            <a:pPr marL="457200" lvl="1" indent="0">
              <a:lnSpc>
                <a:spcPct val="100000"/>
              </a:lnSpc>
              <a:buNone/>
            </a:pPr>
            <a:endParaRPr lang="en-US" sz="1600" dirty="0">
              <a:solidFill>
                <a:srgbClr val="000000"/>
              </a:solidFill>
            </a:endParaRPr>
          </a:p>
          <a:p>
            <a:pPr marL="0" indent="0">
              <a:lnSpc>
                <a:spcPct val="80000"/>
              </a:lnSpc>
              <a:buNone/>
            </a:pPr>
            <a:r>
              <a:rPr lang="en-US" sz="2400" i="1" dirty="0">
                <a:solidFill>
                  <a:srgbClr val="AC2B37"/>
                </a:solidFill>
              </a:rPr>
              <a:t>What will the External Reviewers see?  </a:t>
            </a:r>
          </a:p>
          <a:p>
            <a:pPr marL="457200" lvl="1" indent="0">
              <a:lnSpc>
                <a:spcPct val="100000"/>
              </a:lnSpc>
              <a:buNone/>
            </a:pPr>
            <a:r>
              <a:rPr lang="en-US" sz="1600" dirty="0">
                <a:solidFill>
                  <a:srgbClr val="000000"/>
                </a:solidFill>
              </a:rPr>
              <a:t>Cover letter, the promotion criteria, and the candidate’s promotion dossier. If the candidate wishes to make more material available, put it online, with links in the dossier, so that all peer reviewers have access</a:t>
            </a:r>
          </a:p>
          <a:p>
            <a:pPr marL="457200" lvl="1" indent="0">
              <a:lnSpc>
                <a:spcPct val="100000"/>
              </a:lnSpc>
              <a:buNone/>
            </a:pPr>
            <a:endParaRPr lang="en-US" sz="1600" dirty="0">
              <a:solidFill>
                <a:srgbClr val="000000"/>
              </a:solidFill>
            </a:endParaRPr>
          </a:p>
          <a:p>
            <a:pPr marL="0" indent="0">
              <a:lnSpc>
                <a:spcPct val="100000"/>
              </a:lnSpc>
              <a:buNone/>
            </a:pPr>
            <a:r>
              <a:rPr lang="en-US" sz="2400" i="1" dirty="0">
                <a:solidFill>
                  <a:srgbClr val="AB192D"/>
                </a:solidFill>
              </a:rPr>
              <a:t>How many External Reviewers are there? </a:t>
            </a:r>
          </a:p>
          <a:p>
            <a:pPr marL="457200" lvl="1" indent="0">
              <a:lnSpc>
                <a:spcPct val="100000"/>
              </a:lnSpc>
              <a:buNone/>
            </a:pPr>
            <a:r>
              <a:rPr lang="en-US" sz="1600" dirty="0">
                <a:solidFill>
                  <a:srgbClr val="000000"/>
                </a:solidFill>
              </a:rPr>
              <a:t>At least 5 letters must be </a:t>
            </a:r>
            <a:r>
              <a:rPr lang="en-US" sz="1600" u="sng" dirty="0">
                <a:solidFill>
                  <a:srgbClr val="000000"/>
                </a:solidFill>
              </a:rPr>
              <a:t>received</a:t>
            </a:r>
            <a:r>
              <a:rPr lang="en-US" sz="1600" dirty="0">
                <a:solidFill>
                  <a:srgbClr val="000000"/>
                </a:solidFill>
              </a:rPr>
              <a:t> from qualified external reviewers</a:t>
            </a:r>
          </a:p>
          <a:p>
            <a:pPr>
              <a:lnSpc>
                <a:spcPct val="100000"/>
              </a:lnSpc>
            </a:pPr>
            <a:endParaRPr lang="en-US" sz="2400" dirty="0">
              <a:solidFill>
                <a:srgbClr val="000000"/>
              </a:solidFill>
            </a:endParaRPr>
          </a:p>
          <a:p>
            <a:pPr lvl="1">
              <a:lnSpc>
                <a:spcPct val="100000"/>
              </a:lnSpc>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46</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72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tx1"/>
                </a:solidFill>
              </a:rPr>
              <a:t>FAQ: External Reviewers</a:t>
            </a:r>
            <a:br>
              <a:rPr lang="en-US" sz="3600" dirty="0">
                <a:solidFill>
                  <a:schemeClr val="tx1"/>
                </a:solidFill>
              </a:rPr>
            </a:br>
            <a:r>
              <a:rPr lang="en-US" sz="2400" dirty="0"/>
              <a:t>for Research Faculty Promotion to Full Professor</a:t>
            </a:r>
            <a:endParaRPr lang="en-US" sz="3600" dirty="0"/>
          </a:p>
        </p:txBody>
      </p:sp>
      <p:sp>
        <p:nvSpPr>
          <p:cNvPr id="39938" name="Rectangle 3"/>
          <p:cNvSpPr>
            <a:spLocks noGrp="1" noChangeArrowheads="1"/>
          </p:cNvSpPr>
          <p:nvPr>
            <p:ph idx="1"/>
          </p:nvPr>
        </p:nvSpPr>
        <p:spPr>
          <a:xfrm>
            <a:off x="643070" y="1453248"/>
            <a:ext cx="7772400" cy="5310248"/>
          </a:xfrm>
        </p:spPr>
        <p:txBody>
          <a:bodyPr>
            <a:normAutofit/>
          </a:bodyPr>
          <a:lstStyle/>
          <a:p>
            <a:pPr marL="0" indent="0">
              <a:lnSpc>
                <a:spcPct val="100000"/>
              </a:lnSpc>
              <a:buNone/>
            </a:pPr>
            <a:r>
              <a:rPr lang="en-US" sz="2400" i="1" dirty="0">
                <a:solidFill>
                  <a:srgbClr val="AB192D"/>
                </a:solidFill>
              </a:rPr>
              <a:t>What are External Reviewers asked to provide? </a:t>
            </a:r>
          </a:p>
          <a:p>
            <a:pPr marL="457200" lvl="1" indent="0">
              <a:lnSpc>
                <a:spcPct val="110000"/>
              </a:lnSpc>
              <a:buNone/>
            </a:pPr>
            <a:endParaRPr lang="en-US" sz="1600" dirty="0"/>
          </a:p>
          <a:p>
            <a:pPr marL="457200" lvl="1" indent="0">
              <a:lnSpc>
                <a:spcPct val="110000"/>
              </a:lnSpc>
              <a:buNone/>
            </a:pPr>
            <a:r>
              <a:rPr lang="en-US" sz="1600" dirty="0"/>
              <a:t>An independent critical assessment of the candidate’s contributions to, and standing in, the professional community; the quality of the scholarly artifacts; and the candidate’s research strengths and weaknesses.</a:t>
            </a:r>
          </a:p>
          <a:p>
            <a:pPr marL="457200" lvl="1" indent="0">
              <a:lnSpc>
                <a:spcPct val="120000"/>
              </a:lnSpc>
              <a:buNone/>
            </a:pPr>
            <a:endParaRPr lang="en-US" sz="1600" dirty="0"/>
          </a:p>
          <a:p>
            <a:pPr marL="457200" lvl="1" indent="0">
              <a:lnSpc>
                <a:spcPct val="120000"/>
              </a:lnSpc>
              <a:buNone/>
            </a:pPr>
            <a:r>
              <a:rPr lang="en-US" sz="1600" dirty="0"/>
              <a:t>“We would appreciate receiving a letter from you that summarizes the nature of your professional relationship with the candidate, if any, and appraises the candidate’s professional achievements. We are not asking you to make a recommendation for or against promotion, and we ask you </a:t>
            </a:r>
            <a:r>
              <a:rPr lang="en-US" sz="1600" u="sng" dirty="0"/>
              <a:t>not</a:t>
            </a:r>
            <a:r>
              <a:rPr lang="en-US" sz="1600" dirty="0"/>
              <a:t> to speculate about whether the candidate might be promoted at another institution. Rather, we would like you to share with us your assessment of the candidate’s strengths and weaknesses.”</a:t>
            </a:r>
            <a:endParaRPr lang="en-US" sz="1600" dirty="0">
              <a:solidFill>
                <a:srgbClr val="000000"/>
              </a:solidFill>
            </a:endParaRPr>
          </a:p>
          <a:p>
            <a:pPr lvl="1">
              <a:lnSpc>
                <a:spcPct val="100000"/>
              </a:lnSpc>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47</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9680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44562"/>
          </a:xfrm>
        </p:spPr>
        <p:txBody>
          <a:bodyPr>
            <a:normAutofit fontScale="90000"/>
          </a:bodyPr>
          <a:lstStyle/>
          <a:p>
            <a:r>
              <a:rPr lang="en-US" sz="4000" dirty="0"/>
              <a:t>FAQ: External Reviewers</a:t>
            </a:r>
            <a:br>
              <a:rPr lang="en-US" sz="4800" dirty="0"/>
            </a:br>
            <a:r>
              <a:rPr lang="en-US" sz="2700" dirty="0"/>
              <a:t>for Research Faculty Promotion to Full Professor</a:t>
            </a:r>
            <a:r>
              <a:rPr lang="en-US" sz="3600" dirty="0"/>
              <a:t> </a:t>
            </a:r>
            <a:endParaRPr lang="en-US" sz="3600" b="1" dirty="0"/>
          </a:p>
        </p:txBody>
      </p:sp>
      <p:sp>
        <p:nvSpPr>
          <p:cNvPr id="24578" name="Rectangle 3"/>
          <p:cNvSpPr>
            <a:spLocks noGrp="1" noChangeArrowheads="1"/>
          </p:cNvSpPr>
          <p:nvPr>
            <p:ph idx="1"/>
          </p:nvPr>
        </p:nvSpPr>
        <p:spPr>
          <a:xfrm>
            <a:off x="591342" y="1332145"/>
            <a:ext cx="8110527" cy="5418279"/>
          </a:xfrm>
        </p:spPr>
        <p:txBody>
          <a:bodyPr>
            <a:normAutofit/>
          </a:bodyPr>
          <a:lstStyle/>
          <a:p>
            <a:pPr marL="0" indent="0" eaLnBrk="1" hangingPunct="1">
              <a:buNone/>
            </a:pPr>
            <a:r>
              <a:rPr lang="en-US" sz="2400" i="1" dirty="0">
                <a:solidFill>
                  <a:srgbClr val="AB192D"/>
                </a:solidFill>
                <a:cs typeface="Arial" pitchFamily="34" charset="0"/>
              </a:rPr>
              <a:t>Who does what with the reviewers?</a:t>
            </a:r>
          </a:p>
          <a:p>
            <a:pPr marL="0" indent="0" eaLnBrk="1" hangingPunct="1">
              <a:buNone/>
            </a:pPr>
            <a:endParaRPr lang="en-US" sz="1600" i="1" dirty="0">
              <a:solidFill>
                <a:srgbClr val="AB192D"/>
              </a:solidFill>
              <a:cs typeface="Arial" pitchFamily="34" charset="0"/>
            </a:endParaRPr>
          </a:p>
          <a:p>
            <a:pPr marL="457200" lvl="1" indent="0" eaLnBrk="1" hangingPunct="1">
              <a:spcBef>
                <a:spcPts val="0"/>
              </a:spcBef>
              <a:buNone/>
            </a:pPr>
            <a:r>
              <a:rPr lang="en-US" sz="1600" dirty="0">
                <a:solidFill>
                  <a:srgbClr val="000000"/>
                </a:solidFill>
                <a:cs typeface="Arial" pitchFamily="34" charset="0"/>
              </a:rPr>
              <a:t>The Candidate (Full Promotion only) contacts Professional Associates to ask if they are willing to write a positive letter; purpose is support and not critical assessment.</a:t>
            </a:r>
          </a:p>
          <a:p>
            <a:pPr marL="457200" lvl="1" indent="0" eaLnBrk="1" hangingPunct="1">
              <a:spcBef>
                <a:spcPts val="0"/>
              </a:spcBef>
              <a:buNone/>
            </a:pPr>
            <a:endParaRPr lang="en-US" sz="1600" dirty="0">
              <a:solidFill>
                <a:srgbClr val="000000"/>
              </a:solidFill>
              <a:cs typeface="Arial" pitchFamily="34" charset="0"/>
            </a:endParaRPr>
          </a:p>
          <a:p>
            <a:pPr marL="457200" lvl="1" indent="0" eaLnBrk="1" hangingPunct="1">
              <a:spcBef>
                <a:spcPts val="0"/>
              </a:spcBef>
              <a:buNone/>
            </a:pPr>
            <a:r>
              <a:rPr lang="en-US" sz="1600" dirty="0">
                <a:solidFill>
                  <a:srgbClr val="000000"/>
                </a:solidFill>
                <a:cs typeface="Arial" pitchFamily="34" charset="0"/>
              </a:rPr>
              <a:t>The Joint Promotion Committee, including the Nominator and Advocate, identifies and contacts External Reviewers for Research Faculty.</a:t>
            </a:r>
          </a:p>
          <a:p>
            <a:pPr marL="457200" lvl="1" indent="0" eaLnBrk="1" hangingPunct="1">
              <a:spcBef>
                <a:spcPts val="0"/>
              </a:spcBef>
              <a:buNone/>
            </a:pPr>
            <a:endParaRPr lang="en-US" sz="1600" dirty="0">
              <a:solidFill>
                <a:srgbClr val="000000"/>
              </a:solidFill>
              <a:cs typeface="Arial" pitchFamily="34" charset="0"/>
            </a:endParaRPr>
          </a:p>
          <a:p>
            <a:pPr marL="457200" lvl="1" indent="0" eaLnBrk="1" hangingPunct="1">
              <a:spcBef>
                <a:spcPts val="0"/>
              </a:spcBef>
              <a:buNone/>
            </a:pPr>
            <a:r>
              <a:rPr lang="en-US" sz="1600" dirty="0">
                <a:solidFill>
                  <a:srgbClr val="000000"/>
                </a:solidFill>
                <a:cs typeface="Arial" pitchFamily="34" charset="0"/>
              </a:rPr>
              <a:t>The Faculty Governance Office (Penny Rock) sends all peer reviewers a cover letter and electronic copies of the promotion criteria, and the candidates’ dossier—including the candidate’s sample scholarly artifacts.</a:t>
            </a:r>
          </a:p>
          <a:p>
            <a:pPr marL="457200" lvl="1" indent="0" eaLnBrk="1" hangingPunct="1">
              <a:spcBef>
                <a:spcPts val="0"/>
              </a:spcBef>
              <a:buNone/>
            </a:pPr>
            <a:endParaRPr lang="en-US" sz="1600" dirty="0">
              <a:solidFill>
                <a:srgbClr val="000000"/>
              </a:solidFill>
              <a:cs typeface="Arial" pitchFamily="34" charset="0"/>
            </a:endParaRPr>
          </a:p>
          <a:p>
            <a:pPr marL="457200" lvl="1" indent="0" eaLnBrk="1" hangingPunct="1">
              <a:spcBef>
                <a:spcPts val="0"/>
              </a:spcBef>
              <a:buNone/>
            </a:pPr>
            <a:r>
              <a:rPr lang="en-US" sz="1600" dirty="0">
                <a:solidFill>
                  <a:srgbClr val="000000"/>
                </a:solidFill>
                <a:cs typeface="Arial" pitchFamily="34" charset="0"/>
              </a:rPr>
              <a:t>Reminders to peer reviewers for late letters should come </a:t>
            </a:r>
            <a:r>
              <a:rPr lang="en-US" sz="1600" u="sng" dirty="0">
                <a:solidFill>
                  <a:srgbClr val="000000"/>
                </a:solidFill>
                <a:cs typeface="Arial" pitchFamily="34" charset="0"/>
              </a:rPr>
              <a:t>only</a:t>
            </a:r>
            <a:r>
              <a:rPr lang="en-US" sz="1600" dirty="0">
                <a:solidFill>
                  <a:srgbClr val="000000"/>
                </a:solidFill>
                <a:cs typeface="Arial" pitchFamily="34" charset="0"/>
              </a:rPr>
              <a:t> from the Faculty Governance Office or members of the Joint Promotion Committee.</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48</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3883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FAQ: Dossier Scholarly Artifacts</a:t>
            </a:r>
          </a:p>
        </p:txBody>
      </p:sp>
      <p:sp>
        <p:nvSpPr>
          <p:cNvPr id="39938" name="Rectangle 3"/>
          <p:cNvSpPr>
            <a:spLocks noGrp="1" noChangeArrowheads="1"/>
          </p:cNvSpPr>
          <p:nvPr>
            <p:ph idx="1"/>
          </p:nvPr>
        </p:nvSpPr>
        <p:spPr>
          <a:xfrm>
            <a:off x="643070" y="1453248"/>
            <a:ext cx="7772400" cy="2966352"/>
          </a:xfrm>
        </p:spPr>
        <p:txBody>
          <a:bodyPr>
            <a:normAutofit/>
          </a:bodyPr>
          <a:lstStyle/>
          <a:p>
            <a:pPr marL="0" indent="0">
              <a:lnSpc>
                <a:spcPct val="100000"/>
              </a:lnSpc>
              <a:buNone/>
            </a:pPr>
            <a:r>
              <a:rPr lang="en-US" sz="2400" i="1" dirty="0">
                <a:solidFill>
                  <a:srgbClr val="AB192D"/>
                </a:solidFill>
              </a:rPr>
              <a:t>My main scholarly artifact is a book. Will COAP buy copies of my book for all the reviewers? </a:t>
            </a:r>
          </a:p>
          <a:p>
            <a:pPr marL="0" indent="0">
              <a:lnSpc>
                <a:spcPct val="100000"/>
              </a:lnSpc>
              <a:buNone/>
            </a:pPr>
            <a:endParaRPr lang="en-US" sz="2400" i="1" dirty="0">
              <a:solidFill>
                <a:srgbClr val="AB192D"/>
              </a:solidFill>
            </a:endParaRPr>
          </a:p>
          <a:p>
            <a:pPr marL="457200" lvl="1" indent="0">
              <a:lnSpc>
                <a:spcPct val="100000"/>
              </a:lnSpc>
              <a:buNone/>
            </a:pPr>
            <a:r>
              <a:rPr lang="en-US" sz="1600" dirty="0">
                <a:solidFill>
                  <a:srgbClr val="000000"/>
                </a:solidFill>
              </a:rPr>
              <a:t>No. The candidate is responsible for providing electronic copies of all the material for the promotion dossier. If a scholarly artifact is best presented through a hard-copy (a book or something else), then the candidate is responsible for providing a sufficient number of hard copies of the artifact for all of the peer reviewers (Professional Associates and External Reviewers) as well as several copies for the Joint Promotion Committee.</a:t>
            </a:r>
          </a:p>
          <a:p>
            <a:pPr marL="0" indent="0">
              <a:lnSpc>
                <a:spcPct val="80000"/>
              </a:lnSpc>
              <a:buNone/>
            </a:pPr>
            <a:endParaRPr lang="en-US" sz="28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49</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42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FF"/>
                </a:solidFill>
              </a:rPr>
              <a:t>COAP Responsibilities</a:t>
            </a:r>
            <a:endParaRPr lang="en-US" b="1" dirty="0">
              <a:solidFill>
                <a:srgbClr val="0000FF"/>
              </a:solidFill>
            </a:endParaRPr>
          </a:p>
        </p:txBody>
      </p:sp>
      <p:sp>
        <p:nvSpPr>
          <p:cNvPr id="3" name="Content Placeholder 2"/>
          <p:cNvSpPr>
            <a:spLocks noGrp="1"/>
          </p:cNvSpPr>
          <p:nvPr>
            <p:ph idx="1"/>
          </p:nvPr>
        </p:nvSpPr>
        <p:spPr>
          <a:xfrm>
            <a:off x="381000" y="1066800"/>
            <a:ext cx="7315200" cy="5334000"/>
          </a:xfrm>
        </p:spPr>
        <p:txBody>
          <a:bodyPr>
            <a:normAutofit/>
          </a:bodyPr>
          <a:lstStyle/>
          <a:p>
            <a:pPr marL="0" indent="0" algn="ctr">
              <a:buNone/>
            </a:pPr>
            <a:r>
              <a:rPr lang="en-US" sz="1600" dirty="0">
                <a:solidFill>
                  <a:srgbClr val="000000"/>
                </a:solidFill>
                <a:latin typeface="+mn-lt"/>
              </a:rPr>
              <a:t>COAP reviews dossiers following the WPI </a:t>
            </a:r>
            <a:r>
              <a:rPr lang="en-US" sz="1600" i="1" dirty="0">
                <a:solidFill>
                  <a:srgbClr val="000000"/>
                </a:solidFill>
              </a:rPr>
              <a:t>F</a:t>
            </a:r>
            <a:r>
              <a:rPr lang="en-US" sz="1600" i="1" dirty="0">
                <a:solidFill>
                  <a:srgbClr val="000000"/>
                </a:solidFill>
                <a:latin typeface="+mn-lt"/>
              </a:rPr>
              <a:t>aculty </a:t>
            </a:r>
            <a:r>
              <a:rPr lang="en-US" sz="1600" i="1" dirty="0">
                <a:solidFill>
                  <a:srgbClr val="000000"/>
                </a:solidFill>
              </a:rPr>
              <a:t>H</a:t>
            </a:r>
            <a:r>
              <a:rPr lang="en-US" sz="1600" i="1" dirty="0">
                <a:solidFill>
                  <a:srgbClr val="000000"/>
                </a:solidFill>
                <a:latin typeface="+mn-lt"/>
              </a:rPr>
              <a:t>andbook </a:t>
            </a:r>
            <a:r>
              <a:rPr lang="en-US" sz="1600" dirty="0">
                <a:solidFill>
                  <a:srgbClr val="000000"/>
                </a:solidFill>
                <a:latin typeface="+mn-lt"/>
              </a:rPr>
              <a:t>criteria and makes unitary recommendations to </a:t>
            </a:r>
            <a:r>
              <a:rPr lang="en-US" sz="1600" dirty="0">
                <a:solidFill>
                  <a:srgbClr val="000000"/>
                </a:solidFill>
              </a:rPr>
              <a:t>P</a:t>
            </a:r>
            <a:r>
              <a:rPr lang="en-US" sz="1600" dirty="0">
                <a:solidFill>
                  <a:srgbClr val="000000"/>
                </a:solidFill>
                <a:latin typeface="+mn-lt"/>
              </a:rPr>
              <a:t>rovost on:</a:t>
            </a:r>
          </a:p>
          <a:p>
            <a:pPr marL="0" indent="0">
              <a:buNone/>
            </a:pPr>
            <a:r>
              <a:rPr lang="en-US" sz="1600" b="1" dirty="0">
                <a:solidFill>
                  <a:srgbClr val="000000"/>
                </a:solidFill>
                <a:latin typeface="+mn-lt"/>
              </a:rPr>
              <a:t>Promotion:</a:t>
            </a:r>
            <a:r>
              <a:rPr lang="en-US" sz="1600" dirty="0">
                <a:solidFill>
                  <a:srgbClr val="000000"/>
                </a:solidFill>
                <a:latin typeface="+mn-lt"/>
              </a:rPr>
              <a:t>  </a:t>
            </a:r>
          </a:p>
          <a:p>
            <a:pPr lvl="1">
              <a:buFont typeface="Arial"/>
              <a:buChar char="•"/>
            </a:pPr>
            <a:r>
              <a:rPr lang="en-US" sz="1600" dirty="0">
                <a:solidFill>
                  <a:srgbClr val="000000"/>
                </a:solidFill>
              </a:rPr>
              <a:t>TTT: Associate to Full Professor</a:t>
            </a:r>
          </a:p>
          <a:p>
            <a:pPr lvl="1">
              <a:buFont typeface="Arial"/>
              <a:buChar char="•"/>
            </a:pPr>
            <a:r>
              <a:rPr lang="en-US" sz="1600" dirty="0">
                <a:solidFill>
                  <a:srgbClr val="000000"/>
                </a:solidFill>
              </a:rPr>
              <a:t>TRT: Assistant to Associate; Associate to Full Professor</a:t>
            </a:r>
          </a:p>
          <a:p>
            <a:pPr marL="320040" lvl="1" indent="0">
              <a:buNone/>
            </a:pPr>
            <a:r>
              <a:rPr lang="en-US" sz="1600" i="1" dirty="0">
                <a:solidFill>
                  <a:srgbClr val="000000"/>
                </a:solidFill>
              </a:rPr>
              <a:t>COAP’s role: Support faculty promotion when the dossier, reviewers, nominator, and advocate provide evidence that promotion in rank has been earned.</a:t>
            </a:r>
          </a:p>
          <a:p>
            <a:pPr marL="0" indent="0">
              <a:buNone/>
            </a:pPr>
            <a:endParaRPr lang="en-US" sz="1600" b="1" dirty="0">
              <a:solidFill>
                <a:srgbClr val="000000"/>
              </a:solidFill>
            </a:endParaRPr>
          </a:p>
          <a:p>
            <a:pPr marL="0" indent="0">
              <a:buNone/>
            </a:pPr>
            <a:r>
              <a:rPr lang="en-US" sz="1600" b="1" dirty="0">
                <a:solidFill>
                  <a:srgbClr val="000000"/>
                </a:solidFill>
              </a:rPr>
              <a:t>Reappointment reviews: </a:t>
            </a:r>
            <a:r>
              <a:rPr lang="en-US" sz="1600" dirty="0">
                <a:solidFill>
                  <a:srgbClr val="000000"/>
                </a:solidFill>
                <a:latin typeface="+mn-lt"/>
              </a:rPr>
              <a:t>Prof of Practice (PoP) </a:t>
            </a:r>
          </a:p>
          <a:p>
            <a:pPr marL="0" indent="0">
              <a:buNone/>
            </a:pPr>
            <a:r>
              <a:rPr lang="en-US" sz="1600" b="1" dirty="0">
                <a:solidFill>
                  <a:srgbClr val="000000"/>
                </a:solidFill>
                <a:latin typeface="+mn-lt"/>
              </a:rPr>
              <a:t>Initial appointments: </a:t>
            </a:r>
            <a:r>
              <a:rPr lang="en-US" sz="1600" dirty="0">
                <a:solidFill>
                  <a:srgbClr val="000000"/>
                </a:solidFill>
                <a:latin typeface="+mn-lt"/>
              </a:rPr>
              <a:t>Above Assistant Professor </a:t>
            </a:r>
          </a:p>
          <a:p>
            <a:pPr marL="0" indent="0">
              <a:buNone/>
            </a:pPr>
            <a:r>
              <a:rPr lang="en-US" sz="1600" b="1" dirty="0">
                <a:solidFill>
                  <a:srgbClr val="000000"/>
                </a:solidFill>
                <a:latin typeface="+mn-lt"/>
              </a:rPr>
              <a:t>Department Heads: </a:t>
            </a:r>
          </a:p>
          <a:p>
            <a:pPr lvl="1" indent="-293688">
              <a:buFont typeface="Arial"/>
              <a:buChar char="•"/>
            </a:pPr>
            <a:r>
              <a:rPr lang="en-US" sz="1600" dirty="0">
                <a:solidFill>
                  <a:srgbClr val="000000"/>
                </a:solidFill>
              </a:rPr>
              <a:t>COAP member on DH Search Committees</a:t>
            </a:r>
          </a:p>
          <a:p>
            <a:pPr lvl="1" indent="-293688" defTabSz="-1139825">
              <a:spcBef>
                <a:spcPts val="0"/>
              </a:spcBef>
              <a:buFont typeface="Arial"/>
              <a:buChar char="•"/>
            </a:pPr>
            <a:r>
              <a:rPr lang="en-US" sz="1600" dirty="0">
                <a:solidFill>
                  <a:srgbClr val="000000"/>
                </a:solidFill>
              </a:rPr>
              <a:t>COAP surveys department faculty during DH </a:t>
            </a:r>
          </a:p>
          <a:p>
            <a:pPr lvl="1" indent="-293688" defTabSz="-1139825">
              <a:spcBef>
                <a:spcPts val="0"/>
              </a:spcBef>
              <a:buNone/>
            </a:pPr>
            <a:r>
              <a:rPr lang="en-US" sz="1600" dirty="0">
                <a:solidFill>
                  <a:srgbClr val="000000"/>
                </a:solidFill>
              </a:rPr>
              <a:t>	 Reviews and reports to Dean and Provost. </a:t>
            </a:r>
          </a:p>
          <a:p>
            <a:pPr lvl="1" indent="-293688" defTabSz="-1139825">
              <a:buFont typeface="Arial"/>
              <a:buChar char="•"/>
            </a:pPr>
            <a:r>
              <a:rPr lang="en-US" sz="1600" dirty="0">
                <a:solidFill>
                  <a:srgbClr val="000000"/>
                </a:solidFill>
              </a:rPr>
              <a:t>May interview faculty if deemed necessary</a:t>
            </a:r>
          </a:p>
        </p:txBody>
      </p:sp>
      <p:sp>
        <p:nvSpPr>
          <p:cNvPr id="4" name="Slide Number Placeholder 3"/>
          <p:cNvSpPr>
            <a:spLocks noGrp="1"/>
          </p:cNvSpPr>
          <p:nvPr>
            <p:ph type="sldNum" sz="quarter" idx="12"/>
          </p:nvPr>
        </p:nvSpPr>
        <p:spPr>
          <a:xfrm>
            <a:off x="8305800" y="6356350"/>
            <a:ext cx="381000" cy="365125"/>
          </a:xfrm>
        </p:spPr>
        <p:txBody>
          <a:bodyPr/>
          <a:lstStyle/>
          <a:p>
            <a:pPr>
              <a:defRPr/>
            </a:pPr>
            <a:fld id="{526A9E35-D462-4600-846B-8A3DB57113F8}" type="slidenum">
              <a:rPr lang="en-US" smtClean="0"/>
              <a:pPr>
                <a:defRPr/>
              </a:pPr>
              <a:t>5</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429000"/>
            <a:ext cx="3543300" cy="2298700"/>
          </a:xfrm>
          <a:prstGeom prst="rect">
            <a:avLst/>
          </a:prstGeom>
        </p:spPr>
      </p:pic>
    </p:spTree>
    <p:extLst>
      <p:ext uri="{BB962C8B-B14F-4D97-AF65-F5344CB8AC3E}">
        <p14:creationId xmlns:p14="http://schemas.microsoft.com/office/powerpoint/2010/main" val="4098800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FAQ: More</a:t>
            </a:r>
          </a:p>
        </p:txBody>
      </p:sp>
      <p:sp>
        <p:nvSpPr>
          <p:cNvPr id="39938" name="Rectangle 3"/>
          <p:cNvSpPr>
            <a:spLocks noGrp="1" noChangeArrowheads="1"/>
          </p:cNvSpPr>
          <p:nvPr>
            <p:ph idx="1"/>
          </p:nvPr>
        </p:nvSpPr>
        <p:spPr>
          <a:xfrm>
            <a:off x="643070" y="1453248"/>
            <a:ext cx="7772400" cy="2890152"/>
          </a:xfrm>
        </p:spPr>
        <p:txBody>
          <a:bodyPr>
            <a:normAutofit/>
          </a:bodyPr>
          <a:lstStyle/>
          <a:p>
            <a:pPr marL="0" indent="0">
              <a:lnSpc>
                <a:spcPct val="80000"/>
              </a:lnSpc>
              <a:buNone/>
            </a:pPr>
            <a:r>
              <a:rPr lang="en-US" sz="2400" i="1" dirty="0">
                <a:solidFill>
                  <a:srgbClr val="AC2B37"/>
                </a:solidFill>
              </a:rPr>
              <a:t>What if I don’t get promoted?</a:t>
            </a:r>
          </a:p>
          <a:p>
            <a:pPr marL="0" indent="0">
              <a:lnSpc>
                <a:spcPct val="80000"/>
              </a:lnSpc>
              <a:buNone/>
            </a:pPr>
            <a:endParaRPr lang="en-US" sz="1600" i="1" dirty="0">
              <a:solidFill>
                <a:srgbClr val="AC2B37"/>
              </a:solidFill>
            </a:endParaRPr>
          </a:p>
          <a:p>
            <a:pPr marL="457200" lvl="1" indent="0">
              <a:lnSpc>
                <a:spcPct val="100000"/>
              </a:lnSpc>
              <a:buNone/>
            </a:pPr>
            <a:r>
              <a:rPr lang="en-US" sz="1600" dirty="0">
                <a:solidFill>
                  <a:srgbClr val="000000"/>
                </a:solidFill>
              </a:rPr>
              <a:t>A letter from</a:t>
            </a:r>
            <a:r>
              <a:rPr lang="en-US" sz="1600" dirty="0"/>
              <a:t> the Provost should provide constructive advice to the candidate so that they may address any issues and resubmit the case for promotion consideration in the future.</a:t>
            </a:r>
          </a:p>
          <a:p>
            <a:pPr marL="457200" lvl="1" indent="0">
              <a:lnSpc>
                <a:spcPct val="100000"/>
              </a:lnSpc>
              <a:buNone/>
            </a:pPr>
            <a:endParaRPr lang="en-US" sz="1600" dirty="0">
              <a:solidFill>
                <a:srgbClr val="000000"/>
              </a:solidFill>
            </a:endParaRPr>
          </a:p>
          <a:p>
            <a:pPr marL="457200" lvl="1" indent="0">
              <a:lnSpc>
                <a:spcPct val="100000"/>
              </a:lnSpc>
              <a:buNone/>
            </a:pPr>
            <a:r>
              <a:rPr lang="en-US" sz="1600" dirty="0">
                <a:solidFill>
                  <a:srgbClr val="000000"/>
                </a:solidFill>
              </a:rPr>
              <a:t>Usually wait 2-3 years, then you may be nominated again.</a:t>
            </a:r>
          </a:p>
          <a:p>
            <a:pPr marL="457200" lvl="1" indent="0">
              <a:lnSpc>
                <a:spcPct val="100000"/>
              </a:lnSpc>
              <a:buNone/>
            </a:pPr>
            <a:endParaRPr lang="en-US" sz="1600" dirty="0">
              <a:solidFill>
                <a:srgbClr val="000000"/>
              </a:solidFill>
            </a:endParaRPr>
          </a:p>
          <a:p>
            <a:pPr marL="457200" lvl="1" indent="0">
              <a:lnSpc>
                <a:spcPct val="100000"/>
              </a:lnSpc>
              <a:buNone/>
            </a:pPr>
            <a:r>
              <a:rPr lang="en-US" sz="1600" dirty="0">
                <a:solidFill>
                  <a:srgbClr val="000000"/>
                </a:solidFill>
              </a:rPr>
              <a:t>Discuss a strategy with your Department Head and department promotions committee</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50</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651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Questions</a:t>
            </a:r>
            <a:r>
              <a:rPr lang="en-US" sz="3600" b="1" dirty="0">
                <a:solidFill>
                  <a:srgbClr val="AC2B37"/>
                </a:solidFill>
              </a:rPr>
              <a:t>?</a:t>
            </a:r>
          </a:p>
        </p:txBody>
      </p:sp>
      <p:sp>
        <p:nvSpPr>
          <p:cNvPr id="3" name="Content Placeholder 2"/>
          <p:cNvSpPr>
            <a:spLocks noGrp="1"/>
          </p:cNvSpPr>
          <p:nvPr>
            <p:ph idx="1"/>
          </p:nvPr>
        </p:nvSpPr>
        <p:spPr>
          <a:xfrm>
            <a:off x="533400" y="1600200"/>
            <a:ext cx="8229600" cy="4525963"/>
          </a:xfrm>
        </p:spPr>
        <p:txBody>
          <a:bodyPr>
            <a:normAutofit fontScale="77500" lnSpcReduction="20000"/>
          </a:bodyPr>
          <a:lstStyle/>
          <a:p>
            <a:pPr marL="0" lvl="1" indent="0" eaLnBrk="1" hangingPunct="1">
              <a:buNone/>
            </a:pPr>
            <a:r>
              <a:rPr lang="en-US" sz="3500" b="1" dirty="0">
                <a:ea typeface="Arial" charset="0"/>
                <a:cs typeface="Arial" charset="0"/>
              </a:rPr>
              <a:t>Michael Gennert</a:t>
            </a:r>
          </a:p>
          <a:p>
            <a:pPr marL="0" lvl="1" indent="0" eaLnBrk="1" hangingPunct="1">
              <a:buNone/>
            </a:pPr>
            <a:r>
              <a:rPr lang="en-US" sz="3500" dirty="0">
                <a:solidFill>
                  <a:srgbClr val="6D6D6D"/>
                </a:solidFill>
                <a:ea typeface="Arial" charset="0"/>
                <a:cs typeface="Arial" charset="0"/>
              </a:rPr>
              <a:t>Chair until June 30, 2021</a:t>
            </a:r>
          </a:p>
          <a:p>
            <a:pPr marL="0" indent="0">
              <a:buNone/>
            </a:pPr>
            <a:r>
              <a:rPr lang="en-US" sz="3500" dirty="0">
                <a:ea typeface="Arial" charset="0"/>
                <a:cs typeface="Arial" charset="0"/>
                <a:hlinkClick r:id="rId3"/>
              </a:rPr>
              <a:t>michaelg@wpi.edu</a:t>
            </a:r>
            <a:endParaRPr lang="en-US" sz="3500" dirty="0">
              <a:ea typeface="Arial" charset="0"/>
              <a:cs typeface="Arial" charset="0"/>
            </a:endParaRPr>
          </a:p>
          <a:p>
            <a:pPr marL="0" indent="0" eaLnBrk="1" hangingPunct="1">
              <a:buNone/>
            </a:pPr>
            <a:endParaRPr lang="en-US" sz="3500" dirty="0">
              <a:ea typeface="Arial" charset="0"/>
              <a:cs typeface="Arial" charset="0"/>
            </a:endParaRPr>
          </a:p>
          <a:p>
            <a:pPr marL="0" indent="0" eaLnBrk="1" hangingPunct="1">
              <a:buNone/>
            </a:pPr>
            <a:r>
              <a:rPr lang="en-US" sz="3500" b="1" dirty="0">
                <a:ea typeface="Arial" charset="0"/>
                <a:cs typeface="Arial" charset="0"/>
              </a:rPr>
              <a:t>Penny Rock</a:t>
            </a:r>
          </a:p>
          <a:p>
            <a:pPr marL="0" indent="0" eaLnBrk="1" hangingPunct="1">
              <a:buNone/>
            </a:pPr>
            <a:r>
              <a:rPr lang="en-US" sz="3500" dirty="0">
                <a:solidFill>
                  <a:srgbClr val="6D6D6D"/>
                </a:solidFill>
                <a:ea typeface="Arial" charset="0"/>
                <a:cs typeface="Arial" charset="0"/>
              </a:rPr>
              <a:t>Faculty Governance Coordinator</a:t>
            </a:r>
          </a:p>
          <a:p>
            <a:pPr marL="0" lvl="1" indent="0" eaLnBrk="1" hangingPunct="1">
              <a:buNone/>
            </a:pPr>
            <a:r>
              <a:rPr lang="en-US" sz="3500" dirty="0">
                <a:ea typeface="Arial" charset="0"/>
                <a:cs typeface="Arial" charset="0"/>
                <a:hlinkClick r:id="rId4"/>
              </a:rPr>
              <a:t>prock@wpi.edu</a:t>
            </a:r>
            <a:endParaRPr lang="en-US" sz="3500" dirty="0">
              <a:ea typeface="Arial" charset="0"/>
              <a:cs typeface="Arial" charset="0"/>
            </a:endParaRPr>
          </a:p>
          <a:p>
            <a:pPr marL="0" indent="0">
              <a:buNone/>
            </a:pPr>
            <a:endParaRPr lang="en-US" sz="3500" dirty="0">
              <a:ea typeface="Arial" charset="0"/>
              <a:cs typeface="Arial" charset="0"/>
            </a:endParaRPr>
          </a:p>
          <a:p>
            <a:pPr marL="0" indent="0">
              <a:buNone/>
            </a:pPr>
            <a:r>
              <a:rPr lang="en-US" sz="3500" b="1" dirty="0">
                <a:solidFill>
                  <a:srgbClr val="000000"/>
                </a:solidFill>
                <a:ea typeface="Arial" charset="0"/>
                <a:cs typeface="Arial" charset="0"/>
              </a:rPr>
              <a:t>COAP website </a:t>
            </a:r>
            <a:br>
              <a:rPr lang="en-US" sz="3500" b="1" dirty="0">
                <a:solidFill>
                  <a:srgbClr val="000000"/>
                </a:solidFill>
                <a:ea typeface="Arial" charset="0"/>
                <a:cs typeface="Arial" charset="0"/>
              </a:rPr>
            </a:br>
            <a:r>
              <a:rPr lang="en-US" sz="3500" dirty="0">
                <a:ea typeface="Arial" charset="0"/>
                <a:cs typeface="Arial" charset="0"/>
              </a:rPr>
              <a:t> </a:t>
            </a:r>
            <a:r>
              <a:rPr lang="en-US" sz="3500" dirty="0">
                <a:ea typeface="Arial" charset="0"/>
                <a:cs typeface="Arial" charset="0"/>
                <a:hlinkClick r:id="rId5"/>
              </a:rPr>
              <a:t>https://web.wpi.edu/Campus/Faculty/CAO/coap.html</a:t>
            </a:r>
            <a:endParaRPr lang="en-US" sz="3500" dirty="0">
              <a:solidFill>
                <a:srgbClr val="6D6D6D"/>
              </a:solidFill>
              <a:ea typeface="Arial" charset="0"/>
              <a:cs typeface="Arial" charset="0"/>
            </a:endParaRPr>
          </a:p>
          <a:p>
            <a:pPr eaLnBrk="1" hangingPunct="1"/>
            <a:endParaRPr lang="en-US" dirty="0">
              <a:solidFill>
                <a:schemeClr val="accent2"/>
              </a:solidFill>
            </a:endParaRPr>
          </a:p>
          <a:p>
            <a:pPr eaLnBrk="1" hangingPunct="1"/>
            <a:endParaRPr lang="en-US" sz="4000" dirty="0"/>
          </a:p>
          <a:p>
            <a:pPr eaLnBrk="1" hangingPunct="1">
              <a:buNone/>
            </a:pPr>
            <a:endParaRPr lang="en-US" sz="4000" dirty="0"/>
          </a:p>
          <a:p>
            <a:endParaRPr lang="en-US" dirty="0"/>
          </a:p>
        </p:txBody>
      </p:sp>
      <p:sp>
        <p:nvSpPr>
          <p:cNvPr id="4" name="Slide Number Placeholder 3"/>
          <p:cNvSpPr>
            <a:spLocks noGrp="1"/>
          </p:cNvSpPr>
          <p:nvPr>
            <p:ph type="sldNum" sz="quarter" idx="12"/>
          </p:nvPr>
        </p:nvSpPr>
        <p:spPr>
          <a:xfrm>
            <a:off x="8458200" y="6324600"/>
            <a:ext cx="533400" cy="365125"/>
          </a:xfrm>
        </p:spPr>
        <p:txBody>
          <a:bodyPr/>
          <a:lstStyle/>
          <a:p>
            <a:pPr>
              <a:defRPr/>
            </a:pPr>
            <a:fld id="{526A9E35-D462-4600-846B-8A3DB57113F8}" type="slidenum">
              <a:rPr lang="en-US"/>
              <a:pPr>
                <a:defRPr/>
              </a:pPr>
              <a:t>51</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1841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219200"/>
            <a:ext cx="6096000" cy="1754327"/>
          </a:xfrm>
          <a:prstGeom prst="rect">
            <a:avLst/>
          </a:prstGeom>
          <a:noFill/>
        </p:spPr>
        <p:txBody>
          <a:bodyPr wrap="square" rtlCol="0">
            <a:spAutoFit/>
          </a:bodyPr>
          <a:lstStyle/>
          <a:p>
            <a:pPr algn="ctr"/>
            <a:r>
              <a:rPr lang="en-US" sz="3600" b="1" dirty="0">
                <a:solidFill>
                  <a:srgbClr val="AC2B37"/>
                </a:solidFill>
              </a:rPr>
              <a:t>On behalf of COAP, thank you for all that you do to make WPI great! </a:t>
            </a:r>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124200"/>
            <a:ext cx="4343400" cy="2432304"/>
          </a:xfrm>
          <a:prstGeom prst="rect">
            <a:avLst/>
          </a:prstGeom>
        </p:spPr>
      </p:pic>
      <p:sp>
        <p:nvSpPr>
          <p:cNvPr id="4" name="Rectangle 3">
            <a:extLst>
              <a:ext uri="{FF2B5EF4-FFF2-40B4-BE49-F238E27FC236}">
                <a16:creationId xmlns:a16="http://schemas.microsoft.com/office/drawing/2014/main" id="{7B447D61-3192-F144-9C61-C2FAF553255C}"/>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566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00FF"/>
                </a:solidFill>
              </a:rPr>
              <a:t>Joint Promotion Committee (JPC)</a:t>
            </a:r>
          </a:p>
        </p:txBody>
      </p:sp>
      <p:sp>
        <p:nvSpPr>
          <p:cNvPr id="3" name="Content Placeholder 2"/>
          <p:cNvSpPr>
            <a:spLocks noGrp="1"/>
          </p:cNvSpPr>
          <p:nvPr>
            <p:ph idx="1"/>
          </p:nvPr>
        </p:nvSpPr>
        <p:spPr>
          <a:xfrm>
            <a:off x="685800" y="1295400"/>
            <a:ext cx="7772400" cy="5181600"/>
          </a:xfrm>
        </p:spPr>
        <p:txBody>
          <a:bodyPr>
            <a:normAutofit/>
          </a:bodyPr>
          <a:lstStyle/>
          <a:p>
            <a:pPr marL="0" indent="0">
              <a:buNone/>
            </a:pPr>
            <a:r>
              <a:rPr lang="en-US" sz="1800" dirty="0"/>
              <a:t>8-member</a:t>
            </a:r>
            <a:r>
              <a:rPr lang="en-US" sz="1800" dirty="0">
                <a:solidFill>
                  <a:schemeClr val="tx1"/>
                </a:solidFill>
              </a:rPr>
              <a:t> </a:t>
            </a:r>
            <a:r>
              <a:rPr lang="en-US" sz="1800" b="1" dirty="0">
                <a:solidFill>
                  <a:schemeClr val="tx1"/>
                </a:solidFill>
              </a:rPr>
              <a:t>Joint Promotion Committee</a:t>
            </a:r>
            <a:r>
              <a:rPr lang="en-US" sz="1800" b="1" dirty="0"/>
              <a:t> </a:t>
            </a:r>
            <a:r>
              <a:rPr lang="en-US" sz="1800" dirty="0"/>
              <a:t>is formed for each promotion</a:t>
            </a:r>
            <a:r>
              <a:rPr lang="en-US" sz="1800" dirty="0">
                <a:solidFill>
                  <a:schemeClr val="tx1"/>
                </a:solidFill>
              </a:rPr>
              <a:t> case</a:t>
            </a:r>
          </a:p>
          <a:p>
            <a:pPr marL="0" indent="0">
              <a:buNone/>
            </a:pPr>
            <a:r>
              <a:rPr lang="en-US" sz="1800" dirty="0">
                <a:solidFill>
                  <a:schemeClr val="tx1"/>
                </a:solidFill>
              </a:rPr>
              <a:t>6 Elected COAP Members, Voting</a:t>
            </a:r>
          </a:p>
          <a:p>
            <a:pPr marL="0" indent="0">
              <a:buNone/>
            </a:pPr>
            <a:r>
              <a:rPr lang="en-US" sz="1800" dirty="0"/>
              <a:t>	COAP members are recused or excused if conflict of interest</a:t>
            </a:r>
            <a:endParaRPr lang="en-US" sz="1800" dirty="0">
              <a:solidFill>
                <a:schemeClr val="tx1"/>
              </a:solidFill>
            </a:endParaRPr>
          </a:p>
          <a:p>
            <a:pPr marL="0" indent="0">
              <a:buNone/>
            </a:pPr>
            <a:r>
              <a:rPr lang="en-US" sz="1800" dirty="0">
                <a:solidFill>
                  <a:schemeClr val="tx1"/>
                </a:solidFill>
              </a:rPr>
              <a:t>Nominator &amp; Advocate, Nonvoting, chosen by candidate</a:t>
            </a:r>
          </a:p>
          <a:p>
            <a:pPr marL="0" indent="0">
              <a:buNone/>
            </a:pPr>
            <a:r>
              <a:rPr lang="en-US" sz="1800" dirty="0">
                <a:solidFill>
                  <a:schemeClr val="tx1"/>
                </a:solidFill>
              </a:rPr>
              <a:t>	Nominator:</a:t>
            </a:r>
            <a:r>
              <a:rPr lang="en-US" sz="1800" dirty="0"/>
              <a:t> </a:t>
            </a:r>
            <a:r>
              <a:rPr lang="en-US" sz="1800" dirty="0">
                <a:solidFill>
                  <a:schemeClr val="tx1"/>
                </a:solidFill>
              </a:rPr>
              <a:t>Normally Department Head or Program Director</a:t>
            </a:r>
          </a:p>
          <a:p>
            <a:pPr marL="0" indent="0">
              <a:buNone/>
            </a:pPr>
            <a:r>
              <a:rPr lang="en-US" sz="1800" dirty="0"/>
              <a:t>		Presents initial case for promotion</a:t>
            </a:r>
            <a:endParaRPr lang="en-US" sz="1800" dirty="0">
              <a:solidFill>
                <a:schemeClr val="tx1"/>
              </a:solidFill>
            </a:endParaRPr>
          </a:p>
          <a:p>
            <a:pPr marL="917575" lvl="0" indent="-458788">
              <a:buClr>
                <a:srgbClr val="AB192D"/>
              </a:buClr>
              <a:buNone/>
            </a:pPr>
            <a:r>
              <a:rPr lang="en-US" sz="1800" dirty="0">
                <a:solidFill>
                  <a:schemeClr val="tx1"/>
                </a:solidFill>
              </a:rPr>
              <a:t>Advocate: Normally full-time faculty member with subject area expertise </a:t>
            </a:r>
          </a:p>
          <a:p>
            <a:pPr marL="917575" lvl="0" indent="-458788">
              <a:buClr>
                <a:srgbClr val="AB192D"/>
              </a:buClr>
              <a:buNone/>
            </a:pPr>
            <a:r>
              <a:rPr lang="en-US" sz="1800" dirty="0"/>
              <a:t>	</a:t>
            </a:r>
            <a:r>
              <a:rPr lang="en-US" sz="1800" dirty="0">
                <a:solidFill>
                  <a:schemeClr val="tx1"/>
                </a:solidFill>
              </a:rPr>
              <a:t>Interprets and advocates on candidate’s behalf</a:t>
            </a:r>
          </a:p>
          <a:p>
            <a:endParaRPr lang="en-US" sz="1800" dirty="0"/>
          </a:p>
        </p:txBody>
      </p:sp>
      <p:sp>
        <p:nvSpPr>
          <p:cNvPr id="4" name="Slide Number Placeholder 3"/>
          <p:cNvSpPr>
            <a:spLocks noGrp="1"/>
          </p:cNvSpPr>
          <p:nvPr>
            <p:ph type="sldNum" sz="quarter" idx="12"/>
          </p:nvPr>
        </p:nvSpPr>
        <p:spPr>
          <a:xfrm>
            <a:off x="8458200" y="6324600"/>
            <a:ext cx="457200" cy="365125"/>
          </a:xfrm>
        </p:spPr>
        <p:txBody>
          <a:bodyPr/>
          <a:lstStyle/>
          <a:p>
            <a:pPr>
              <a:defRPr/>
            </a:pPr>
            <a:fld id="{526A9E35-D462-4600-846B-8A3DB57113F8}" type="slidenum">
              <a:rPr lang="en-US" smtClean="0"/>
              <a:pPr>
                <a:defRPr/>
              </a:pPr>
              <a:t>6</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343400"/>
            <a:ext cx="3683000" cy="2209800"/>
          </a:xfrm>
          <a:prstGeom prst="rect">
            <a:avLst/>
          </a:prstGeom>
        </p:spPr>
      </p:pic>
    </p:spTree>
    <p:extLst>
      <p:ext uri="{BB962C8B-B14F-4D97-AF65-F5344CB8AC3E}">
        <p14:creationId xmlns:p14="http://schemas.microsoft.com/office/powerpoint/2010/main" val="78633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2900"/>
            <a:ext cx="8458200" cy="800100"/>
          </a:xfrm>
        </p:spPr>
        <p:txBody>
          <a:bodyPr>
            <a:normAutofit/>
          </a:bodyPr>
          <a:lstStyle/>
          <a:p>
            <a:r>
              <a:rPr lang="en-US" sz="3600" b="1" dirty="0">
                <a:solidFill>
                  <a:srgbClr val="0000FF"/>
                </a:solidFill>
              </a:rPr>
              <a:t>COAP Recusal Policy</a:t>
            </a:r>
          </a:p>
        </p:txBody>
      </p:sp>
      <p:sp>
        <p:nvSpPr>
          <p:cNvPr id="27650" name="Rectangle 3"/>
          <p:cNvSpPr>
            <a:spLocks noGrp="1" noChangeArrowheads="1"/>
          </p:cNvSpPr>
          <p:nvPr>
            <p:ph idx="1"/>
          </p:nvPr>
        </p:nvSpPr>
        <p:spPr>
          <a:xfrm>
            <a:off x="719604" y="1389520"/>
            <a:ext cx="8043396" cy="5195212"/>
          </a:xfrm>
        </p:spPr>
        <p:txBody>
          <a:bodyPr>
            <a:normAutofit/>
          </a:bodyPr>
          <a:lstStyle/>
          <a:p>
            <a:pPr marL="0" indent="0">
              <a:buNone/>
            </a:pPr>
            <a:r>
              <a:rPr lang="en-US" sz="1800" dirty="0">
                <a:solidFill>
                  <a:srgbClr val="000000"/>
                </a:solidFill>
              </a:rPr>
              <a:t>Automatic if candidate and COAP member are from the same department or program</a:t>
            </a:r>
          </a:p>
          <a:p>
            <a:endParaRPr lang="en-US" sz="1800" dirty="0">
              <a:solidFill>
                <a:srgbClr val="000000"/>
              </a:solidFill>
            </a:endParaRPr>
          </a:p>
          <a:p>
            <a:pPr marL="0" indent="0">
              <a:buNone/>
            </a:pPr>
            <a:r>
              <a:rPr lang="en-US" sz="1800" dirty="0">
                <a:solidFill>
                  <a:srgbClr val="000000"/>
                </a:solidFill>
              </a:rPr>
              <a:t>For direct conflict of interest (collaborator </a:t>
            </a:r>
            <a:r>
              <a:rPr lang="mr-IN" sz="1800" dirty="0">
                <a:solidFill>
                  <a:srgbClr val="000000"/>
                </a:solidFill>
              </a:rPr>
              <a:t>–</a:t>
            </a:r>
            <a:r>
              <a:rPr lang="en-US" sz="1800" dirty="0">
                <a:solidFill>
                  <a:srgbClr val="000000"/>
                </a:solidFill>
              </a:rPr>
              <a:t> grants, publications, courses, for example)</a:t>
            </a:r>
          </a:p>
          <a:p>
            <a:pPr marL="0" indent="0">
              <a:buNone/>
            </a:pPr>
            <a:endParaRPr lang="en-US" sz="1800" dirty="0">
              <a:solidFill>
                <a:srgbClr val="000000"/>
              </a:solidFill>
            </a:endParaRPr>
          </a:p>
          <a:p>
            <a:pPr marL="0" indent="0">
              <a:buNone/>
            </a:pPr>
            <a:r>
              <a:rPr lang="en-US" sz="1800" dirty="0">
                <a:solidFill>
                  <a:srgbClr val="000000"/>
                </a:solidFill>
              </a:rPr>
              <a:t>If 2 (or more) COAP members recused, most recent qualified past Chair(s) of COAP serves on JPC</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7</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038600"/>
            <a:ext cx="3733800" cy="2090928"/>
          </a:xfrm>
          <a:prstGeom prst="rect">
            <a:avLst/>
          </a:prstGeom>
        </p:spPr>
      </p:pic>
    </p:spTree>
    <p:extLst>
      <p:ext uri="{BB962C8B-B14F-4D97-AF65-F5344CB8AC3E}">
        <p14:creationId xmlns:p14="http://schemas.microsoft.com/office/powerpoint/2010/main" val="108213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rPr>
              <a:t>COAP Membership</a:t>
            </a:r>
          </a:p>
        </p:txBody>
      </p:sp>
      <p:sp>
        <p:nvSpPr>
          <p:cNvPr id="17410" name="Rectangle 3"/>
          <p:cNvSpPr>
            <a:spLocks noGrp="1" noChangeArrowheads="1"/>
          </p:cNvSpPr>
          <p:nvPr>
            <p:ph type="body" idx="1"/>
          </p:nvPr>
        </p:nvSpPr>
        <p:spPr>
          <a:xfrm>
            <a:off x="5029200" y="1143000"/>
            <a:ext cx="3657600" cy="639762"/>
          </a:xfrm>
        </p:spPr>
        <p:txBody>
          <a:bodyPr/>
          <a:lstStyle/>
          <a:p>
            <a:pPr marL="0" lvl="1">
              <a:spcBef>
                <a:spcPts val="0"/>
              </a:spcBef>
              <a:spcAft>
                <a:spcPts val="300"/>
              </a:spcAft>
            </a:pPr>
            <a:r>
              <a:rPr lang="en-US" sz="2200" dirty="0">
                <a:cs typeface="Arial" pitchFamily="34" charset="0"/>
              </a:rPr>
              <a:t>Eligibility</a:t>
            </a:r>
          </a:p>
        </p:txBody>
      </p:sp>
      <p:sp>
        <p:nvSpPr>
          <p:cNvPr id="3" name="Content Placeholder 2">
            <a:extLst>
              <a:ext uri="{FF2B5EF4-FFF2-40B4-BE49-F238E27FC236}">
                <a16:creationId xmlns:a16="http://schemas.microsoft.com/office/drawing/2014/main" id="{F3FBC3A0-E91A-2645-9664-FAD50CD546CA}"/>
              </a:ext>
            </a:extLst>
          </p:cNvPr>
          <p:cNvSpPr>
            <a:spLocks noGrp="1"/>
          </p:cNvSpPr>
          <p:nvPr>
            <p:ph sz="half" idx="2"/>
          </p:nvPr>
        </p:nvSpPr>
        <p:spPr>
          <a:xfrm>
            <a:off x="5029200" y="1752600"/>
            <a:ext cx="3810002" cy="3955800"/>
          </a:xfrm>
        </p:spPr>
        <p:txBody>
          <a:bodyPr>
            <a:normAutofit/>
          </a:bodyPr>
          <a:lstStyle/>
          <a:p>
            <a:pPr marL="0" indent="0">
              <a:lnSpc>
                <a:spcPct val="120000"/>
              </a:lnSpc>
              <a:spcBef>
                <a:spcPts val="0"/>
              </a:spcBef>
              <a:buNone/>
            </a:pPr>
            <a:r>
              <a:rPr lang="en-US" sz="1600" dirty="0">
                <a:solidFill>
                  <a:srgbClr val="000000"/>
                </a:solidFill>
                <a:latin typeface="+mn-lt"/>
                <a:cs typeface="Arial" pitchFamily="34" charset="0"/>
              </a:rPr>
              <a:t>7 elected faculty at Professor rank </a:t>
            </a:r>
          </a:p>
          <a:p>
            <a:pPr marL="0" indent="0">
              <a:lnSpc>
                <a:spcPct val="120000"/>
              </a:lnSpc>
              <a:spcBef>
                <a:spcPts val="0"/>
              </a:spcBef>
              <a:buNone/>
            </a:pPr>
            <a:r>
              <a:rPr lang="en-US" sz="1600" dirty="0">
                <a:solidFill>
                  <a:srgbClr val="000000"/>
                </a:solidFill>
                <a:latin typeface="+mn-lt"/>
                <a:cs typeface="Arial" pitchFamily="34" charset="0"/>
              </a:rPr>
              <a:t>3-year terms, unless a replacement. No successive elected terms</a:t>
            </a:r>
          </a:p>
          <a:p>
            <a:pPr marL="0" indent="0">
              <a:lnSpc>
                <a:spcPct val="120000"/>
              </a:lnSpc>
              <a:spcBef>
                <a:spcPts val="0"/>
              </a:spcBef>
              <a:buNone/>
            </a:pPr>
            <a:r>
              <a:rPr lang="en-US" sz="1600" dirty="0">
                <a:solidFill>
                  <a:srgbClr val="000000"/>
                </a:solidFill>
                <a:latin typeface="+mn-lt"/>
                <a:cs typeface="Arial" pitchFamily="34" charset="0"/>
              </a:rPr>
              <a:t>No department or program represented twice </a:t>
            </a:r>
          </a:p>
          <a:p>
            <a:pPr marL="0" indent="0">
              <a:lnSpc>
                <a:spcPct val="120000"/>
              </a:lnSpc>
              <a:spcBef>
                <a:spcPts val="0"/>
              </a:spcBef>
              <a:buNone/>
            </a:pPr>
            <a:r>
              <a:rPr lang="en-US" sz="1600" dirty="0">
                <a:solidFill>
                  <a:srgbClr val="000000"/>
                </a:solidFill>
                <a:latin typeface="+mn-lt"/>
                <a:cs typeface="Arial" pitchFamily="34" charset="0"/>
              </a:rPr>
              <a:t>Ineligible: </a:t>
            </a:r>
          </a:p>
          <a:p>
            <a:pPr lvl="1">
              <a:lnSpc>
                <a:spcPct val="120000"/>
              </a:lnSpc>
              <a:spcBef>
                <a:spcPts val="0"/>
              </a:spcBef>
              <a:buFont typeface="Arial" panose="020B0604020202020204" pitchFamily="34" charset="0"/>
              <a:buChar char="•"/>
            </a:pPr>
            <a:r>
              <a:rPr lang="en-US" sz="1600" dirty="0">
                <a:solidFill>
                  <a:srgbClr val="000000"/>
                </a:solidFill>
                <a:cs typeface="Arial" pitchFamily="34" charset="0"/>
              </a:rPr>
              <a:t>Department Heads </a:t>
            </a:r>
          </a:p>
          <a:p>
            <a:pPr lvl="1">
              <a:lnSpc>
                <a:spcPct val="120000"/>
              </a:lnSpc>
              <a:spcBef>
                <a:spcPts val="0"/>
              </a:spcBef>
              <a:buFont typeface="Arial" panose="020B0604020202020204" pitchFamily="34" charset="0"/>
              <a:buChar char="•"/>
            </a:pPr>
            <a:r>
              <a:rPr lang="en-US" sz="1600" dirty="0">
                <a:solidFill>
                  <a:srgbClr val="000000"/>
                </a:solidFill>
                <a:cs typeface="Arial" pitchFamily="34" charset="0"/>
              </a:rPr>
              <a:t>Deans</a:t>
            </a:r>
          </a:p>
          <a:p>
            <a:pPr lvl="1">
              <a:lnSpc>
                <a:spcPct val="120000"/>
              </a:lnSpc>
              <a:spcBef>
                <a:spcPts val="0"/>
              </a:spcBef>
              <a:buFont typeface="Arial" panose="020B0604020202020204" pitchFamily="34" charset="0"/>
              <a:buChar char="•"/>
            </a:pPr>
            <a:r>
              <a:rPr lang="en-US" sz="1600" dirty="0">
                <a:solidFill>
                  <a:srgbClr val="000000"/>
                </a:solidFill>
                <a:cs typeface="Arial" pitchFamily="34" charset="0"/>
              </a:rPr>
              <a:t>Provost</a:t>
            </a:r>
          </a:p>
          <a:p>
            <a:pPr>
              <a:lnSpc>
                <a:spcPct val="120000"/>
              </a:lnSpc>
            </a:pPr>
            <a:endParaRPr lang="en-US" sz="1600" dirty="0">
              <a:solidFill>
                <a:srgbClr val="000000"/>
              </a:solidFill>
              <a:latin typeface="+mn-lt"/>
            </a:endParaRPr>
          </a:p>
        </p:txBody>
      </p:sp>
      <p:sp>
        <p:nvSpPr>
          <p:cNvPr id="5" name="Text Placeholder 4">
            <a:extLst>
              <a:ext uri="{FF2B5EF4-FFF2-40B4-BE49-F238E27FC236}">
                <a16:creationId xmlns:a16="http://schemas.microsoft.com/office/drawing/2014/main" id="{FC368494-5D52-E449-A423-8DF00A8718E9}"/>
              </a:ext>
            </a:extLst>
          </p:cNvPr>
          <p:cNvSpPr>
            <a:spLocks noGrp="1"/>
          </p:cNvSpPr>
          <p:nvPr>
            <p:ph type="body" sz="quarter" idx="3"/>
          </p:nvPr>
        </p:nvSpPr>
        <p:spPr>
          <a:xfrm>
            <a:off x="381000" y="1143000"/>
            <a:ext cx="3921985" cy="639762"/>
          </a:xfrm>
        </p:spPr>
        <p:txBody>
          <a:bodyPr/>
          <a:lstStyle/>
          <a:p>
            <a:r>
              <a:rPr lang="en-US" dirty="0">
                <a:solidFill>
                  <a:schemeClr val="tx1"/>
                </a:solidFill>
              </a:rPr>
              <a:t>Current Members</a:t>
            </a:r>
          </a:p>
        </p:txBody>
      </p:sp>
      <p:sp>
        <p:nvSpPr>
          <p:cNvPr id="6" name="Content Placeholder 5">
            <a:extLst>
              <a:ext uri="{FF2B5EF4-FFF2-40B4-BE49-F238E27FC236}">
                <a16:creationId xmlns:a16="http://schemas.microsoft.com/office/drawing/2014/main" id="{B501BD9E-3DB4-B147-B460-3B4DAD898E4E}"/>
              </a:ext>
            </a:extLst>
          </p:cNvPr>
          <p:cNvSpPr>
            <a:spLocks noGrp="1"/>
          </p:cNvSpPr>
          <p:nvPr>
            <p:ph sz="quarter" idx="4"/>
          </p:nvPr>
        </p:nvSpPr>
        <p:spPr>
          <a:xfrm>
            <a:off x="381000" y="1447800"/>
            <a:ext cx="4495799" cy="4343400"/>
          </a:xfrm>
        </p:spPr>
        <p:txBody>
          <a:bodyPr>
            <a:noAutofit/>
          </a:bodyPr>
          <a:lstStyle/>
          <a:p>
            <a:pPr marL="0" indent="0" fontAlgn="t">
              <a:lnSpc>
                <a:spcPct val="100000"/>
              </a:lnSpc>
              <a:spcBef>
                <a:spcPts val="0"/>
              </a:spcBef>
              <a:buNone/>
            </a:pPr>
            <a:endParaRPr lang="en-US" sz="1800" dirty="0">
              <a:solidFill>
                <a:srgbClr val="000000"/>
              </a:solidFill>
            </a:endParaRPr>
          </a:p>
          <a:p>
            <a:pPr marL="0" indent="0" fontAlgn="t">
              <a:lnSpc>
                <a:spcPct val="100000"/>
              </a:lnSpc>
              <a:spcBef>
                <a:spcPts val="0"/>
              </a:spcBef>
              <a:buNone/>
            </a:pPr>
            <a:r>
              <a:rPr lang="en-US" sz="1800" dirty="0">
                <a:solidFill>
                  <a:srgbClr val="000000"/>
                </a:solidFill>
              </a:rPr>
              <a:t>Michael Gennert, Chair (RBE), 2021</a:t>
            </a:r>
          </a:p>
          <a:p>
            <a:pPr marL="0" indent="0" fontAlgn="t">
              <a:lnSpc>
                <a:spcPct val="100000"/>
              </a:lnSpc>
              <a:spcBef>
                <a:spcPts val="0"/>
              </a:spcBef>
              <a:buNone/>
            </a:pPr>
            <a:r>
              <a:rPr lang="en-US" sz="1800" dirty="0">
                <a:solidFill>
                  <a:srgbClr val="000000"/>
                </a:solidFill>
              </a:rPr>
              <a:t>Brenton Faber, Secretary (HUA/BME), 2021</a:t>
            </a:r>
          </a:p>
          <a:p>
            <a:pPr marL="0" indent="0" fontAlgn="t">
              <a:lnSpc>
                <a:spcPct val="100000"/>
              </a:lnSpc>
              <a:spcBef>
                <a:spcPts val="0"/>
              </a:spcBef>
              <a:buNone/>
            </a:pPr>
            <a:r>
              <a:rPr lang="en-US" sz="1800" dirty="0">
                <a:solidFill>
                  <a:srgbClr val="000000"/>
                </a:solidFill>
              </a:rPr>
              <a:t>Suzanne </a:t>
            </a:r>
            <a:r>
              <a:rPr lang="en-US" sz="1800" dirty="0" err="1">
                <a:solidFill>
                  <a:srgbClr val="000000"/>
                </a:solidFill>
              </a:rPr>
              <a:t>Scarlata</a:t>
            </a:r>
            <a:r>
              <a:rPr lang="en-US" sz="1800" dirty="0">
                <a:solidFill>
                  <a:srgbClr val="000000"/>
                </a:solidFill>
              </a:rPr>
              <a:t> (CBC), 2022</a:t>
            </a:r>
          </a:p>
          <a:p>
            <a:pPr marL="0" indent="0" fontAlgn="t">
              <a:lnSpc>
                <a:spcPct val="100000"/>
              </a:lnSpc>
              <a:spcBef>
                <a:spcPts val="0"/>
              </a:spcBef>
              <a:buNone/>
            </a:pPr>
            <a:r>
              <a:rPr lang="en-US" sz="1800" dirty="0" err="1">
                <a:solidFill>
                  <a:srgbClr val="000000"/>
                </a:solidFill>
              </a:rPr>
              <a:t>Rajib</a:t>
            </a:r>
            <a:r>
              <a:rPr lang="en-US" sz="1800" dirty="0">
                <a:solidFill>
                  <a:srgbClr val="000000"/>
                </a:solidFill>
              </a:rPr>
              <a:t> </a:t>
            </a:r>
            <a:r>
              <a:rPr lang="en-US" sz="1800" dirty="0" err="1">
                <a:solidFill>
                  <a:srgbClr val="000000"/>
                </a:solidFill>
              </a:rPr>
              <a:t>Mallick</a:t>
            </a:r>
            <a:r>
              <a:rPr lang="en-US" sz="1800" dirty="0">
                <a:solidFill>
                  <a:srgbClr val="000000"/>
                </a:solidFill>
              </a:rPr>
              <a:t> (CEE), 2022</a:t>
            </a:r>
          </a:p>
          <a:p>
            <a:pPr marL="0" indent="0" fontAlgn="t">
              <a:lnSpc>
                <a:spcPct val="100000"/>
              </a:lnSpc>
              <a:spcBef>
                <a:spcPts val="0"/>
              </a:spcBef>
              <a:buNone/>
            </a:pPr>
            <a:r>
              <a:rPr lang="en-US" sz="1800" dirty="0">
                <a:solidFill>
                  <a:srgbClr val="000000"/>
                </a:solidFill>
              </a:rPr>
              <a:t>Germano Iannacchione (PH) 2022</a:t>
            </a:r>
          </a:p>
          <a:p>
            <a:pPr marL="0" indent="0" fontAlgn="t">
              <a:lnSpc>
                <a:spcPct val="100000"/>
              </a:lnSpc>
              <a:spcBef>
                <a:spcPts val="0"/>
              </a:spcBef>
              <a:buNone/>
            </a:pPr>
            <a:r>
              <a:rPr lang="en-US" sz="1800" dirty="0">
                <a:solidFill>
                  <a:srgbClr val="000000"/>
                </a:solidFill>
              </a:rPr>
              <a:t>Jeanine Skorinko (SSPS), 2023</a:t>
            </a:r>
          </a:p>
          <a:p>
            <a:pPr marL="0" indent="0" fontAlgn="t">
              <a:lnSpc>
                <a:spcPct val="100000"/>
              </a:lnSpc>
              <a:spcBef>
                <a:spcPts val="0"/>
              </a:spcBef>
              <a:buNone/>
            </a:pPr>
            <a:r>
              <a:rPr lang="en-US" sz="1800" dirty="0">
                <a:solidFill>
                  <a:srgbClr val="000000"/>
                </a:solidFill>
              </a:rPr>
              <a:t>Sarah Strauss (DIGS) 2023</a:t>
            </a:r>
          </a:p>
          <a:p>
            <a:pPr marL="0" indent="0" fontAlgn="t">
              <a:lnSpc>
                <a:spcPct val="100000"/>
              </a:lnSpc>
              <a:spcBef>
                <a:spcPts val="0"/>
              </a:spcBef>
              <a:buNone/>
            </a:pPr>
            <a:endParaRPr lang="en-US" sz="1800" dirty="0">
              <a:solidFill>
                <a:srgbClr val="000000"/>
              </a:solidFill>
              <a:latin typeface="+mn-lt"/>
            </a:endParaRPr>
          </a:p>
          <a:p>
            <a:pPr marL="0" lvl="0" indent="0">
              <a:buNone/>
            </a:pPr>
            <a:r>
              <a:rPr lang="en-US" b="1" dirty="0">
                <a:solidFill>
                  <a:prstClr val="black"/>
                </a:solidFill>
              </a:rPr>
              <a:t>Incoming Members</a:t>
            </a:r>
          </a:p>
          <a:p>
            <a:pPr marL="0" lvl="0" indent="0">
              <a:buNone/>
            </a:pPr>
            <a:r>
              <a:rPr lang="en-US" sz="1800" dirty="0">
                <a:solidFill>
                  <a:srgbClr val="000000"/>
                </a:solidFill>
              </a:rPr>
              <a:t>2 TBD</a:t>
            </a:r>
          </a:p>
          <a:p>
            <a:pPr marL="0" lvl="0" indent="0">
              <a:spcBef>
                <a:spcPts val="0"/>
              </a:spcBef>
              <a:buNone/>
            </a:pPr>
            <a:endParaRPr lang="en-US" sz="1800" dirty="0">
              <a:solidFill>
                <a:srgbClr val="000000"/>
              </a:solidFill>
            </a:endParaRPr>
          </a:p>
          <a:p>
            <a:pPr marL="0" lvl="0" indent="0">
              <a:buNone/>
            </a:pPr>
            <a:r>
              <a:rPr lang="en-US" b="1" dirty="0">
                <a:solidFill>
                  <a:prstClr val="black"/>
                </a:solidFill>
              </a:rPr>
              <a:t>Faculty Governance Coordinator </a:t>
            </a:r>
          </a:p>
          <a:p>
            <a:pPr marL="0" lvl="0" indent="0">
              <a:spcBef>
                <a:spcPts val="0"/>
              </a:spcBef>
              <a:buNone/>
            </a:pPr>
            <a:r>
              <a:rPr lang="en-US" sz="1800" dirty="0">
                <a:solidFill>
                  <a:srgbClr val="000000"/>
                </a:solidFill>
              </a:rPr>
              <a:t>Penny Rock (not a member)</a:t>
            </a:r>
          </a:p>
          <a:p>
            <a:pPr marL="344488" indent="-344488">
              <a:lnSpc>
                <a:spcPct val="100000"/>
              </a:lnSpc>
              <a:spcBef>
                <a:spcPts val="0"/>
              </a:spcBef>
            </a:pPr>
            <a:endParaRPr lang="en-US" sz="1800" dirty="0">
              <a:solidFill>
                <a:srgbClr val="000000"/>
              </a:solidFill>
              <a:latin typeface="+mn-lt"/>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8</a:t>
            </a:fld>
            <a:endParaRPr lang="en-US" dirty="0"/>
          </a:p>
        </p:txBody>
      </p:sp>
      <p:sp>
        <p:nvSpPr>
          <p:cNvPr id="7" name="TextBox 6">
            <a:extLst>
              <a:ext uri="{FF2B5EF4-FFF2-40B4-BE49-F238E27FC236}">
                <a16:creationId xmlns:a16="http://schemas.microsoft.com/office/drawing/2014/main" id="{C21CBAC5-A673-914D-AEFA-85EA38932FFF}"/>
              </a:ext>
            </a:extLst>
          </p:cNvPr>
          <p:cNvSpPr txBox="1"/>
          <p:nvPr/>
        </p:nvSpPr>
        <p:spPr>
          <a:xfrm>
            <a:off x="2141034" y="1471961"/>
            <a:ext cx="0" cy="0"/>
          </a:xfrm>
          <a:prstGeom prst="rect">
            <a:avLst/>
          </a:prstGeom>
          <a:noFill/>
        </p:spPr>
        <p:txBody>
          <a:bodyPr wrap="none" rtlCol="0">
            <a:noAutofit/>
          </a:bodyPr>
          <a:lstStyle/>
          <a:p>
            <a:pPr algn="ctr"/>
            <a:endParaRPr lang="en-US" sz="1600" dirty="0"/>
          </a:p>
        </p:txBody>
      </p:sp>
      <p:sp>
        <p:nvSpPr>
          <p:cNvPr id="9" name="Rectangle 8"/>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761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rPr>
              <a:t>Questions about COAP</a:t>
            </a:r>
          </a:p>
        </p:txBody>
      </p:sp>
      <p:sp>
        <p:nvSpPr>
          <p:cNvPr id="14" name="Content Placeholder 13">
            <a:extLst>
              <a:ext uri="{FF2B5EF4-FFF2-40B4-BE49-F238E27FC236}">
                <a16:creationId xmlns:a16="http://schemas.microsoft.com/office/drawing/2014/main" id="{64E34120-F076-CA47-BD6F-3586F1E8B65B}"/>
              </a:ext>
            </a:extLst>
          </p:cNvPr>
          <p:cNvSpPr>
            <a:spLocks noGrp="1"/>
          </p:cNvSpPr>
          <p:nvPr>
            <p:ph idx="1"/>
          </p:nvPr>
        </p:nvSpPr>
        <p:spPr>
          <a:xfrm>
            <a:off x="3810000" y="1981200"/>
            <a:ext cx="1752600" cy="2743200"/>
          </a:xfrm>
        </p:spPr>
        <p:txBody>
          <a:bodyPr>
            <a:normAutofit/>
          </a:bodyPr>
          <a:lstStyle/>
          <a:p>
            <a:pPr marL="0" indent="0">
              <a:buNone/>
            </a:pPr>
            <a:r>
              <a:rPr lang="en-US" sz="16600" dirty="0">
                <a:solidFill>
                  <a:srgbClr val="1700FF"/>
                </a:solidFill>
              </a:rPr>
              <a:t>?</a:t>
            </a:r>
          </a:p>
        </p:txBody>
      </p:sp>
      <p:sp>
        <p:nvSpPr>
          <p:cNvPr id="16" name="Rectangle 15">
            <a:extLst>
              <a:ext uri="{FF2B5EF4-FFF2-40B4-BE49-F238E27FC236}">
                <a16:creationId xmlns:a16="http://schemas.microsoft.com/office/drawing/2014/main" id="{CEDA9F7C-9B63-5940-ABA0-B59A24AD0188}"/>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28957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a9083da47ed50cf307069546a324011c47d9b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871998B277524FBDC1F974D94C81B7" ma:contentTypeVersion="15" ma:contentTypeDescription="Create a new document." ma:contentTypeScope="" ma:versionID="585a808148fa15010c7522d89446a6ba">
  <xsd:schema xmlns:xsd="http://www.w3.org/2001/XMLSchema" xmlns:xs="http://www.w3.org/2001/XMLSchema" xmlns:p="http://schemas.microsoft.com/office/2006/metadata/properties" xmlns:ns1="http://schemas.microsoft.com/sharepoint/v3" xmlns:ns3="0ab6ba4b-df5c-4341-a6f3-59cb5ecaec8f" xmlns:ns4="b98e57cb-396c-4cac-9b01-157e4e4f355d" targetNamespace="http://schemas.microsoft.com/office/2006/metadata/properties" ma:root="true" ma:fieldsID="a28ac5bfa6ba6e90a4090b6f9e2b3353" ns1:_="" ns3:_="" ns4:_="">
    <xsd:import namespace="http://schemas.microsoft.com/sharepoint/v3"/>
    <xsd:import namespace="0ab6ba4b-df5c-4341-a6f3-59cb5ecaec8f"/>
    <xsd:import namespace="b98e57cb-396c-4cac-9b01-157e4e4f355d"/>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6ba4b-df5c-4341-a6f3-59cb5ecae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8e57cb-396c-4cac-9b01-157e4e4f35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010156C-A16D-4AC8-B263-643B0ACD4588}">
  <ds:schemaRefs>
    <ds:schemaRef ds:uri="http://schemas.microsoft.com/sharepoint/v3/contenttype/forms"/>
  </ds:schemaRefs>
</ds:datastoreItem>
</file>

<file path=customXml/itemProps2.xml><?xml version="1.0" encoding="utf-8"?>
<ds:datastoreItem xmlns:ds="http://schemas.openxmlformats.org/officeDocument/2006/customXml" ds:itemID="{65E42AB1-5CDB-4BAB-81C1-E3B03325F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b6ba4b-df5c-4341-a6f3-59cb5ecaec8f"/>
    <ds:schemaRef ds:uri="b98e57cb-396c-4cac-9b01-157e4e4f35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72875-9EF6-4B0B-9CB0-919F2F392560}">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b98e57cb-396c-4cac-9b01-157e4e4f355d"/>
    <ds:schemaRef ds:uri="0ab6ba4b-df5c-4341-a6f3-59cb5ecaec8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19424</TotalTime>
  <Words>4344</Words>
  <Application>Microsoft Macintosh PowerPoint</Application>
  <PresentationFormat>On-screen Show (4:3)</PresentationFormat>
  <Paragraphs>650</Paragraphs>
  <Slides>52</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Committee on Appointments  and Promotions (COAP)</vt:lpstr>
      <vt:lpstr>Congratulations!</vt:lpstr>
      <vt:lpstr>Question Procedure</vt:lpstr>
      <vt:lpstr>Guide</vt:lpstr>
      <vt:lpstr>COAP Responsibilities</vt:lpstr>
      <vt:lpstr>Joint Promotion Committee (JPC)</vt:lpstr>
      <vt:lpstr>COAP Recusal Policy</vt:lpstr>
      <vt:lpstr>COAP Membership</vt:lpstr>
      <vt:lpstr>Questions about COAP</vt:lpstr>
      <vt:lpstr>Guide</vt:lpstr>
      <vt:lpstr>Eligibility</vt:lpstr>
      <vt:lpstr>PowerPoint Presentation</vt:lpstr>
      <vt:lpstr>Criteria for TRT Teaching Ranks Assistant to Associate Teaching Professor </vt:lpstr>
      <vt:lpstr>Criteria for TRT Teaching Ranks Associate to Full Teaching Professor </vt:lpstr>
      <vt:lpstr>Criteria for TRT Research Ranks Assistant to Associate – High-Quality Research Associate to Full – High-Quality Research + Leadership in Research</vt:lpstr>
      <vt:lpstr>Criteria for POP Reappointments</vt:lpstr>
      <vt:lpstr>Example Documentation: High-Quality Teaching</vt:lpstr>
      <vt:lpstr>Example Documentation: Teaching Leadership</vt:lpstr>
      <vt:lpstr>Example Documentation: Research Faculty</vt:lpstr>
      <vt:lpstr>Example Documentation: Research Leadership</vt:lpstr>
      <vt:lpstr>Examples of Evidence of Service</vt:lpstr>
      <vt:lpstr>Questions about Promotion Criteria</vt:lpstr>
      <vt:lpstr>Guide</vt:lpstr>
      <vt:lpstr>Materials Provided by Candidate</vt:lpstr>
      <vt:lpstr>Materials Provided by Candidate</vt:lpstr>
      <vt:lpstr>Evidence of High-Quality Teaching</vt:lpstr>
      <vt:lpstr>Evidence of Teaching Leadership </vt:lpstr>
      <vt:lpstr>Evidence of High-Quality Scholarship</vt:lpstr>
      <vt:lpstr>Evidence of Research Leadership</vt:lpstr>
      <vt:lpstr>Evidence of External Research  Impact Beyond WPI</vt:lpstr>
      <vt:lpstr>External Reviewers</vt:lpstr>
      <vt:lpstr>Questions about Candidate Dossiers</vt:lpstr>
      <vt:lpstr>Guide</vt:lpstr>
      <vt:lpstr>TRT Promotion Schedule</vt:lpstr>
      <vt:lpstr>PoP Reappointment Schedule</vt:lpstr>
      <vt:lpstr>Questions about Promotion Schedules</vt:lpstr>
      <vt:lpstr>Guide</vt:lpstr>
      <vt:lpstr>Materials Collected by COAP</vt:lpstr>
      <vt:lpstr>Nominator &amp; Advocate</vt:lpstr>
      <vt:lpstr>Professional Associates Associate to Full Promotion</vt:lpstr>
      <vt:lpstr>PowerPoint Presentation</vt:lpstr>
      <vt:lpstr>Questions about Promotion Procedures</vt:lpstr>
      <vt:lpstr>Guide</vt:lpstr>
      <vt:lpstr>FAQ: Eligibility</vt:lpstr>
      <vt:lpstr>FAQ: Professional Associates</vt:lpstr>
      <vt:lpstr>FAQ: External Reviewers for Research Faculty Promotion to Full Professor </vt:lpstr>
      <vt:lpstr>FAQ: External Reviewers for Research Faculty Promotion to Full Professor</vt:lpstr>
      <vt:lpstr>FAQ: External Reviewers for Research Faculty Promotion to Full Professor </vt:lpstr>
      <vt:lpstr>FAQ: Dossier Scholarly Artifacts</vt:lpstr>
      <vt:lpstr>FAQ: More</vt:lpstr>
      <vt:lpstr>Questions?</vt:lpstr>
      <vt:lpstr>PowerPoint Presentation</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Verdana Bold 40pt</dc:title>
  <dc:creator>Weathers, Pamela</dc:creator>
  <cp:lastModifiedBy>Gennert, Michael A.</cp:lastModifiedBy>
  <cp:revision>424</cp:revision>
  <cp:lastPrinted>2017-03-26T21:03:43Z</cp:lastPrinted>
  <dcterms:created xsi:type="dcterms:W3CDTF">2016-10-10T17:55:03Z</dcterms:created>
  <dcterms:modified xsi:type="dcterms:W3CDTF">2021-04-02T11:30:36Z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0x01010071871998B277524FBDC1F974D94C81B7</vt:lpwstr>
  </property>
</Properties>
</file>