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52"/>
  </p:notesMasterIdLst>
  <p:handoutMasterIdLst>
    <p:handoutMasterId r:id="rId53"/>
  </p:handoutMasterIdLst>
  <p:sldIdLst>
    <p:sldId id="394" r:id="rId5"/>
    <p:sldId id="431" r:id="rId6"/>
    <p:sldId id="446" r:id="rId7"/>
    <p:sldId id="401" r:id="rId8"/>
    <p:sldId id="310" r:id="rId9"/>
    <p:sldId id="436" r:id="rId10"/>
    <p:sldId id="393" r:id="rId11"/>
    <p:sldId id="385" r:id="rId12"/>
    <p:sldId id="447" r:id="rId13"/>
    <p:sldId id="400" r:id="rId14"/>
    <p:sldId id="437" r:id="rId15"/>
    <p:sldId id="438" r:id="rId16"/>
    <p:sldId id="440" r:id="rId17"/>
    <p:sldId id="442" r:id="rId18"/>
    <p:sldId id="444" r:id="rId19"/>
    <p:sldId id="412" r:id="rId20"/>
    <p:sldId id="448" r:id="rId21"/>
    <p:sldId id="428" r:id="rId22"/>
    <p:sldId id="384" r:id="rId23"/>
    <p:sldId id="379" r:id="rId24"/>
    <p:sldId id="421" r:id="rId25"/>
    <p:sldId id="422" r:id="rId26"/>
    <p:sldId id="423" r:id="rId27"/>
    <p:sldId id="457" r:id="rId28"/>
    <p:sldId id="449" r:id="rId29"/>
    <p:sldId id="403" r:id="rId30"/>
    <p:sldId id="426" r:id="rId31"/>
    <p:sldId id="450" r:id="rId32"/>
    <p:sldId id="418" r:id="rId33"/>
    <p:sldId id="386" r:id="rId34"/>
    <p:sldId id="321" r:id="rId35"/>
    <p:sldId id="427" r:id="rId36"/>
    <p:sldId id="451" r:id="rId37"/>
    <p:sldId id="452" r:id="rId38"/>
    <p:sldId id="332" r:id="rId39"/>
    <p:sldId id="383" r:id="rId40"/>
    <p:sldId id="333" r:id="rId41"/>
    <p:sldId id="351" r:id="rId42"/>
    <p:sldId id="337" r:id="rId43"/>
    <p:sldId id="352" r:id="rId44"/>
    <p:sldId id="453" r:id="rId45"/>
    <p:sldId id="454" r:id="rId46"/>
    <p:sldId id="455" r:id="rId47"/>
    <p:sldId id="456" r:id="rId48"/>
    <p:sldId id="344" r:id="rId49"/>
    <p:sldId id="330" r:id="rId50"/>
    <p:sldId id="306" r:id="rId51"/>
  </p:sldIdLst>
  <p:sldSz cx="9144000" cy="6858000" type="screen4x3"/>
  <p:notesSz cx="7315200" cy="96012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p15:clr>
            <a:srgbClr val="A4A3A4"/>
          </p15:clr>
        </p15:guide>
        <p15:guide id="2" orient="horz" pos="960">
          <p15:clr>
            <a:srgbClr val="A4A3A4"/>
          </p15:clr>
        </p15:guide>
        <p15:guide id="3" orient="horz" pos="3888">
          <p15:clr>
            <a:srgbClr val="A4A3A4"/>
          </p15:clr>
        </p15:guide>
        <p15:guide id="4" pos="288">
          <p15:clr>
            <a:srgbClr val="A4A3A4"/>
          </p15:clr>
        </p15:guide>
        <p15:guide id="5" pos="5472">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iacono, Eleanor T" initials="LT" lastIdx="1" clrIdx="0"/>
  <p:cmAuthor id="2" name="Gennert, Michael A" initials="GMA" lastIdx="2" clrIdx="1"/>
  <p:cmAuthor id="3" name="Gennert, Michael A." initials="GMA" lastIdx="1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04A7B"/>
    <a:srgbClr val="F79646"/>
    <a:srgbClr val="1700FF"/>
    <a:srgbClr val="46A0DC"/>
    <a:srgbClr val="6D6D6D"/>
    <a:srgbClr val="AB192D"/>
    <a:srgbClr val="D9CD95"/>
    <a:srgbClr val="AC2B37"/>
    <a:srgbClr val="B7A0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56" autoAdjust="0"/>
    <p:restoredTop sz="93537" autoAdjust="0"/>
  </p:normalViewPr>
  <p:slideViewPr>
    <p:cSldViewPr showGuides="1">
      <p:cViewPr varScale="1">
        <p:scale>
          <a:sx n="81" d="100"/>
          <a:sy n="81" d="100"/>
        </p:scale>
        <p:origin x="1205" y="67"/>
      </p:cViewPr>
      <p:guideLst>
        <p:guide orient="horz" pos="720"/>
        <p:guide orient="horz" pos="960"/>
        <p:guide orient="horz" pos="3888"/>
        <p:guide pos="288"/>
        <p:guide pos="5472"/>
      </p:guideLst>
    </p:cSldViewPr>
  </p:slideViewPr>
  <p:notesTextViewPr>
    <p:cViewPr>
      <p:scale>
        <a:sx n="1" d="1"/>
        <a:sy n="1" d="1"/>
      </p:scale>
      <p:origin x="0" y="0"/>
    </p:cViewPr>
  </p:notesTextViewPr>
  <p:sorterViewPr>
    <p:cViewPr>
      <p:scale>
        <a:sx n="1" d="1"/>
        <a:sy n="1" d="1"/>
      </p:scale>
      <p:origin x="0" y="-10296"/>
    </p:cViewPr>
  </p:sorterViewPr>
  <p:notesViewPr>
    <p:cSldViewPr showGuides="1">
      <p:cViewPr varScale="1">
        <p:scale>
          <a:sx n="85" d="100"/>
          <a:sy n="85" d="100"/>
        </p:scale>
        <p:origin x="-383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8" tIns="48329" rIns="96658" bIns="48329" rtlCol="0"/>
          <a:lstStyle>
            <a:lvl1pPr algn="l">
              <a:defRPr sz="1200"/>
            </a:lvl1pPr>
          </a:lstStyle>
          <a:p>
            <a:endParaRPr lang="en-US" dirty="0"/>
          </a:p>
        </p:txBody>
      </p:sp>
      <p:sp>
        <p:nvSpPr>
          <p:cNvPr id="3" name="Date Placeholder 2"/>
          <p:cNvSpPr>
            <a:spLocks noGrp="1"/>
          </p:cNvSpPr>
          <p:nvPr>
            <p:ph type="dt" sz="quarter" idx="1"/>
          </p:nvPr>
        </p:nvSpPr>
        <p:spPr>
          <a:xfrm>
            <a:off x="4143587" y="1"/>
            <a:ext cx="3169920" cy="480060"/>
          </a:xfrm>
          <a:prstGeom prst="rect">
            <a:avLst/>
          </a:prstGeom>
        </p:spPr>
        <p:txBody>
          <a:bodyPr vert="horz" lIns="96658" tIns="48329" rIns="96658" bIns="48329" rtlCol="0"/>
          <a:lstStyle>
            <a:lvl1pPr algn="r">
              <a:defRPr sz="1200"/>
            </a:lvl1pPr>
          </a:lstStyle>
          <a:p>
            <a:fld id="{550449CD-19C8-44C0-A36B-1667EDB1312B}" type="datetimeFigureOut">
              <a:rPr lang="en-US" smtClean="0"/>
              <a:t>4/8/2021</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8" tIns="48329" rIns="96658" bIns="48329"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8" tIns="48329" rIns="96658" bIns="48329" rtlCol="0" anchor="b"/>
          <a:lstStyle>
            <a:lvl1pPr algn="r">
              <a:defRPr sz="1200"/>
            </a:lvl1pPr>
          </a:lstStyle>
          <a:p>
            <a:fld id="{B5C7A2D6-6A74-4789-8A27-67CDFFE8E463}" type="slidenum">
              <a:rPr lang="en-US" smtClean="0"/>
              <a:t>‹#›</a:t>
            </a:fld>
            <a:endParaRPr lang="en-US" dirty="0"/>
          </a:p>
        </p:txBody>
      </p:sp>
    </p:spTree>
    <p:extLst>
      <p:ext uri="{BB962C8B-B14F-4D97-AF65-F5344CB8AC3E}">
        <p14:creationId xmlns:p14="http://schemas.microsoft.com/office/powerpoint/2010/main" val="2909079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8" tIns="48329" rIns="96658" bIns="48329" rtlCol="0"/>
          <a:lstStyle>
            <a:lvl1pPr algn="l">
              <a:defRPr sz="12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58" tIns="48329" rIns="96658" bIns="48329" rtlCol="0"/>
          <a:lstStyle>
            <a:lvl1pPr algn="r">
              <a:defRPr sz="1200"/>
            </a:lvl1pPr>
          </a:lstStyle>
          <a:p>
            <a:fld id="{914C511E-AA3B-43E3-B946-406AB5E4C4BB}" type="datetimeFigureOut">
              <a:rPr lang="en-US" smtClean="0"/>
              <a:pPr/>
              <a:t>4/8/2021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8" tIns="48329" rIns="96658" bIns="48329"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8" tIns="48329" rIns="96658" bIns="483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8" tIns="48329" rIns="96658" bIns="4832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8" tIns="48329" rIns="96658" bIns="48329" rtlCol="0" anchor="b"/>
          <a:lstStyle>
            <a:lvl1pPr algn="r">
              <a:defRPr sz="1200"/>
            </a:lvl1pPr>
          </a:lstStyle>
          <a:p>
            <a:fld id="{78E4A049-8685-4352-9DC2-828F08FD542B}" type="slidenum">
              <a:rPr lang="en-US" smtClean="0"/>
              <a:pPr/>
              <a:t>‹#›</a:t>
            </a:fld>
            <a:endParaRPr lang="en-US" dirty="0"/>
          </a:p>
        </p:txBody>
      </p:sp>
    </p:spTree>
    <p:extLst>
      <p:ext uri="{BB962C8B-B14F-4D97-AF65-F5344CB8AC3E}">
        <p14:creationId xmlns:p14="http://schemas.microsoft.com/office/powerpoint/2010/main" val="54425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4</a:t>
            </a:fld>
            <a:endParaRPr lang="en-US" dirty="0"/>
          </a:p>
        </p:txBody>
      </p:sp>
    </p:spTree>
    <p:extLst>
      <p:ext uri="{BB962C8B-B14F-4D97-AF65-F5344CB8AC3E}">
        <p14:creationId xmlns:p14="http://schemas.microsoft.com/office/powerpoint/2010/main" val="717390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14</a:t>
            </a:fld>
            <a:endParaRPr lang="en-US" dirty="0"/>
          </a:p>
        </p:txBody>
      </p:sp>
    </p:spTree>
    <p:extLst>
      <p:ext uri="{BB962C8B-B14F-4D97-AF65-F5344CB8AC3E}">
        <p14:creationId xmlns:p14="http://schemas.microsoft.com/office/powerpoint/2010/main" val="2038936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15</a:t>
            </a:fld>
            <a:endParaRPr lang="en-US" dirty="0"/>
          </a:p>
        </p:txBody>
      </p:sp>
    </p:spTree>
    <p:extLst>
      <p:ext uri="{BB962C8B-B14F-4D97-AF65-F5344CB8AC3E}">
        <p14:creationId xmlns:p14="http://schemas.microsoft.com/office/powerpoint/2010/main" val="452863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16</a:t>
            </a:fld>
            <a:endParaRPr lang="en-US" dirty="0"/>
          </a:p>
        </p:txBody>
      </p:sp>
    </p:spTree>
    <p:extLst>
      <p:ext uri="{BB962C8B-B14F-4D97-AF65-F5344CB8AC3E}">
        <p14:creationId xmlns:p14="http://schemas.microsoft.com/office/powerpoint/2010/main" val="452863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17</a:t>
            </a:fld>
            <a:endParaRPr lang="en-US" dirty="0"/>
          </a:p>
        </p:txBody>
      </p:sp>
    </p:spTree>
    <p:extLst>
      <p:ext uri="{BB962C8B-B14F-4D97-AF65-F5344CB8AC3E}">
        <p14:creationId xmlns:p14="http://schemas.microsoft.com/office/powerpoint/2010/main" val="733507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18</a:t>
            </a:fld>
            <a:endParaRPr lang="en-US" dirty="0"/>
          </a:p>
        </p:txBody>
      </p:sp>
    </p:spTree>
    <p:extLst>
      <p:ext uri="{BB962C8B-B14F-4D97-AF65-F5344CB8AC3E}">
        <p14:creationId xmlns:p14="http://schemas.microsoft.com/office/powerpoint/2010/main" val="3272585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19</a:t>
            </a:fld>
            <a:endParaRPr lang="en-US" dirty="0"/>
          </a:p>
        </p:txBody>
      </p:sp>
    </p:spTree>
    <p:extLst>
      <p:ext uri="{BB962C8B-B14F-4D97-AF65-F5344CB8AC3E}">
        <p14:creationId xmlns:p14="http://schemas.microsoft.com/office/powerpoint/2010/main" val="2109393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25</a:t>
            </a:fld>
            <a:endParaRPr lang="en-US" dirty="0"/>
          </a:p>
        </p:txBody>
      </p:sp>
    </p:spTree>
    <p:extLst>
      <p:ext uri="{BB962C8B-B14F-4D97-AF65-F5344CB8AC3E}">
        <p14:creationId xmlns:p14="http://schemas.microsoft.com/office/powerpoint/2010/main" val="2766928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26</a:t>
            </a:fld>
            <a:endParaRPr lang="en-US" dirty="0"/>
          </a:p>
        </p:txBody>
      </p:sp>
    </p:spTree>
    <p:extLst>
      <p:ext uri="{BB962C8B-B14F-4D97-AF65-F5344CB8AC3E}">
        <p14:creationId xmlns:p14="http://schemas.microsoft.com/office/powerpoint/2010/main" val="3272585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27</a:t>
            </a:fld>
            <a:endParaRPr lang="en-US" dirty="0"/>
          </a:p>
        </p:txBody>
      </p:sp>
    </p:spTree>
    <p:extLst>
      <p:ext uri="{BB962C8B-B14F-4D97-AF65-F5344CB8AC3E}">
        <p14:creationId xmlns:p14="http://schemas.microsoft.com/office/powerpoint/2010/main" val="320850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28</a:t>
            </a:fld>
            <a:endParaRPr lang="en-US" dirty="0"/>
          </a:p>
        </p:txBody>
      </p:sp>
    </p:spTree>
    <p:extLst>
      <p:ext uri="{BB962C8B-B14F-4D97-AF65-F5344CB8AC3E}">
        <p14:creationId xmlns:p14="http://schemas.microsoft.com/office/powerpoint/2010/main" val="1107754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5</a:t>
            </a:fld>
            <a:endParaRPr lang="en-US" dirty="0"/>
          </a:p>
        </p:txBody>
      </p:sp>
    </p:spTree>
    <p:extLst>
      <p:ext uri="{BB962C8B-B14F-4D97-AF65-F5344CB8AC3E}">
        <p14:creationId xmlns:p14="http://schemas.microsoft.com/office/powerpoint/2010/main" val="1248343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29</a:t>
            </a:fld>
            <a:endParaRPr lang="en-US" dirty="0"/>
          </a:p>
        </p:txBody>
      </p:sp>
    </p:spTree>
    <p:extLst>
      <p:ext uri="{BB962C8B-B14F-4D97-AF65-F5344CB8AC3E}">
        <p14:creationId xmlns:p14="http://schemas.microsoft.com/office/powerpoint/2010/main" val="3272585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E4A049-8685-4352-9DC2-828F08FD54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9250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33</a:t>
            </a:fld>
            <a:endParaRPr lang="en-US" dirty="0"/>
          </a:p>
        </p:txBody>
      </p:sp>
    </p:spTree>
    <p:extLst>
      <p:ext uri="{BB962C8B-B14F-4D97-AF65-F5344CB8AC3E}">
        <p14:creationId xmlns:p14="http://schemas.microsoft.com/office/powerpoint/2010/main" val="2408667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34</a:t>
            </a:fld>
            <a:endParaRPr lang="en-US" dirty="0"/>
          </a:p>
        </p:txBody>
      </p:sp>
    </p:spTree>
    <p:extLst>
      <p:ext uri="{BB962C8B-B14F-4D97-AF65-F5344CB8AC3E}">
        <p14:creationId xmlns:p14="http://schemas.microsoft.com/office/powerpoint/2010/main" val="336107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35</a:t>
            </a:fld>
            <a:endParaRPr lang="en-US" dirty="0"/>
          </a:p>
        </p:txBody>
      </p:sp>
    </p:spTree>
    <p:extLst>
      <p:ext uri="{BB962C8B-B14F-4D97-AF65-F5344CB8AC3E}">
        <p14:creationId xmlns:p14="http://schemas.microsoft.com/office/powerpoint/2010/main" val="2493739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36</a:t>
            </a:fld>
            <a:endParaRPr lang="en-US" dirty="0"/>
          </a:p>
        </p:txBody>
      </p:sp>
    </p:spTree>
    <p:extLst>
      <p:ext uri="{BB962C8B-B14F-4D97-AF65-F5344CB8AC3E}">
        <p14:creationId xmlns:p14="http://schemas.microsoft.com/office/powerpoint/2010/main" val="810847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37</a:t>
            </a:fld>
            <a:endParaRPr lang="en-US" dirty="0"/>
          </a:p>
        </p:txBody>
      </p:sp>
    </p:spTree>
    <p:extLst>
      <p:ext uri="{BB962C8B-B14F-4D97-AF65-F5344CB8AC3E}">
        <p14:creationId xmlns:p14="http://schemas.microsoft.com/office/powerpoint/2010/main" val="1160228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38</a:t>
            </a:fld>
            <a:endParaRPr lang="en-US" dirty="0"/>
          </a:p>
        </p:txBody>
      </p:sp>
    </p:spTree>
    <p:extLst>
      <p:ext uri="{BB962C8B-B14F-4D97-AF65-F5344CB8AC3E}">
        <p14:creationId xmlns:p14="http://schemas.microsoft.com/office/powerpoint/2010/main" val="4198789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39</a:t>
            </a:fld>
            <a:endParaRPr lang="en-US" dirty="0"/>
          </a:p>
        </p:txBody>
      </p:sp>
    </p:spTree>
    <p:extLst>
      <p:ext uri="{BB962C8B-B14F-4D97-AF65-F5344CB8AC3E}">
        <p14:creationId xmlns:p14="http://schemas.microsoft.com/office/powerpoint/2010/main" val="1367650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40</a:t>
            </a:fld>
            <a:endParaRPr lang="en-US" dirty="0"/>
          </a:p>
        </p:txBody>
      </p:sp>
    </p:spTree>
    <p:extLst>
      <p:ext uri="{BB962C8B-B14F-4D97-AF65-F5344CB8AC3E}">
        <p14:creationId xmlns:p14="http://schemas.microsoft.com/office/powerpoint/2010/main" val="2621596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7</a:t>
            </a:fld>
            <a:endParaRPr lang="en-US" dirty="0"/>
          </a:p>
        </p:txBody>
      </p:sp>
    </p:spTree>
    <p:extLst>
      <p:ext uri="{BB962C8B-B14F-4D97-AF65-F5344CB8AC3E}">
        <p14:creationId xmlns:p14="http://schemas.microsoft.com/office/powerpoint/2010/main" val="4823768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41</a:t>
            </a:fld>
            <a:endParaRPr lang="en-US" dirty="0"/>
          </a:p>
        </p:txBody>
      </p:sp>
    </p:spTree>
    <p:extLst>
      <p:ext uri="{BB962C8B-B14F-4D97-AF65-F5344CB8AC3E}">
        <p14:creationId xmlns:p14="http://schemas.microsoft.com/office/powerpoint/2010/main" val="3424669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42</a:t>
            </a:fld>
            <a:endParaRPr lang="en-US" dirty="0"/>
          </a:p>
        </p:txBody>
      </p:sp>
    </p:spTree>
    <p:extLst>
      <p:ext uri="{BB962C8B-B14F-4D97-AF65-F5344CB8AC3E}">
        <p14:creationId xmlns:p14="http://schemas.microsoft.com/office/powerpoint/2010/main" val="19354455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43</a:t>
            </a:fld>
            <a:endParaRPr lang="en-US" dirty="0"/>
          </a:p>
        </p:txBody>
      </p:sp>
    </p:spTree>
    <p:extLst>
      <p:ext uri="{BB962C8B-B14F-4D97-AF65-F5344CB8AC3E}">
        <p14:creationId xmlns:p14="http://schemas.microsoft.com/office/powerpoint/2010/main" val="11296777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44</a:t>
            </a:fld>
            <a:endParaRPr lang="en-US" dirty="0"/>
          </a:p>
        </p:txBody>
      </p:sp>
    </p:spTree>
    <p:extLst>
      <p:ext uri="{BB962C8B-B14F-4D97-AF65-F5344CB8AC3E}">
        <p14:creationId xmlns:p14="http://schemas.microsoft.com/office/powerpoint/2010/main" val="27316964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45</a:t>
            </a:fld>
            <a:endParaRPr lang="en-US" dirty="0"/>
          </a:p>
        </p:txBody>
      </p:sp>
    </p:spTree>
    <p:extLst>
      <p:ext uri="{BB962C8B-B14F-4D97-AF65-F5344CB8AC3E}">
        <p14:creationId xmlns:p14="http://schemas.microsoft.com/office/powerpoint/2010/main" val="1546192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46</a:t>
            </a:fld>
            <a:endParaRPr lang="en-US" dirty="0"/>
          </a:p>
        </p:txBody>
      </p:sp>
    </p:spTree>
    <p:extLst>
      <p:ext uri="{BB962C8B-B14F-4D97-AF65-F5344CB8AC3E}">
        <p14:creationId xmlns:p14="http://schemas.microsoft.com/office/powerpoint/2010/main" val="3705349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8</a:t>
            </a:fld>
            <a:endParaRPr lang="en-US" dirty="0"/>
          </a:p>
        </p:txBody>
      </p:sp>
    </p:spTree>
    <p:extLst>
      <p:ext uri="{BB962C8B-B14F-4D97-AF65-F5344CB8AC3E}">
        <p14:creationId xmlns:p14="http://schemas.microsoft.com/office/powerpoint/2010/main" val="59887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9</a:t>
            </a:fld>
            <a:endParaRPr lang="en-US" dirty="0"/>
          </a:p>
        </p:txBody>
      </p:sp>
    </p:spTree>
    <p:extLst>
      <p:ext uri="{BB962C8B-B14F-4D97-AF65-F5344CB8AC3E}">
        <p14:creationId xmlns:p14="http://schemas.microsoft.com/office/powerpoint/2010/main" val="364461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10</a:t>
            </a:fld>
            <a:endParaRPr lang="en-US" dirty="0"/>
          </a:p>
        </p:txBody>
      </p:sp>
    </p:spTree>
    <p:extLst>
      <p:ext uri="{BB962C8B-B14F-4D97-AF65-F5344CB8AC3E}">
        <p14:creationId xmlns:p14="http://schemas.microsoft.com/office/powerpoint/2010/main" val="1073280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11</a:t>
            </a:fld>
            <a:endParaRPr lang="en-US" dirty="0"/>
          </a:p>
        </p:txBody>
      </p:sp>
    </p:spTree>
    <p:extLst>
      <p:ext uri="{BB962C8B-B14F-4D97-AF65-F5344CB8AC3E}">
        <p14:creationId xmlns:p14="http://schemas.microsoft.com/office/powerpoint/2010/main" val="1331259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12</a:t>
            </a:fld>
            <a:endParaRPr lang="en-US" dirty="0"/>
          </a:p>
        </p:txBody>
      </p:sp>
    </p:spTree>
    <p:extLst>
      <p:ext uri="{BB962C8B-B14F-4D97-AF65-F5344CB8AC3E}">
        <p14:creationId xmlns:p14="http://schemas.microsoft.com/office/powerpoint/2010/main" val="452863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B9C0FC-BFF8-42A0-A48C-18443A59F3EF}" type="slidenum">
              <a:rPr lang="en-US" smtClean="0"/>
              <a:pPr>
                <a:defRPr/>
              </a:pPr>
              <a:t>13</a:t>
            </a:fld>
            <a:endParaRPr lang="en-US" dirty="0"/>
          </a:p>
        </p:txBody>
      </p:sp>
    </p:spTree>
    <p:extLst>
      <p:ext uri="{BB962C8B-B14F-4D97-AF65-F5344CB8AC3E}">
        <p14:creationId xmlns:p14="http://schemas.microsoft.com/office/powerpoint/2010/main" val="452863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latin typeface="Calibri"/>
              </a:rPr>
              <a:pPr/>
              <a:t>4/8/2021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Tree>
    <p:extLst>
      <p:ext uri="{BB962C8B-B14F-4D97-AF65-F5344CB8AC3E}">
        <p14:creationId xmlns:p14="http://schemas.microsoft.com/office/powerpoint/2010/main" val="3485815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latin typeface="Calibri"/>
              </a:rPr>
              <a:pPr defTabSz="457200"/>
              <a:t>4/8/2021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457200"/>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marL="25400" defTabSz="457200">
              <a:spcBef>
                <a:spcPts val="105"/>
              </a:spcBef>
            </a:pPr>
            <a:fld id="{81D60167-4931-47E6-BA6A-407CBD079E47}" type="slidenum">
              <a:rPr lang="uk-UA" smtClean="0"/>
              <a:pPr marL="25400" defTabSz="457200">
                <a:spcBef>
                  <a:spcPts val="105"/>
                </a:spcBef>
              </a:pPr>
              <a:t>‹#›</a:t>
            </a:fld>
            <a:endParaRPr lang="uk-UA" dirty="0"/>
          </a:p>
        </p:txBody>
      </p:sp>
    </p:spTree>
    <p:extLst>
      <p:ext uri="{BB962C8B-B14F-4D97-AF65-F5344CB8AC3E}">
        <p14:creationId xmlns:p14="http://schemas.microsoft.com/office/powerpoint/2010/main" val="1430236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latin typeface="Calibri"/>
              </a:rPr>
              <a:pPr defTabSz="457200"/>
              <a:t>4/8/2021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457200"/>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marL="25400" defTabSz="457200">
              <a:spcBef>
                <a:spcPts val="105"/>
              </a:spcBef>
            </a:pPr>
            <a:fld id="{81D60167-4931-47E6-BA6A-407CBD079E47}" type="slidenum">
              <a:rPr lang="uk-UA" smtClean="0"/>
              <a:pPr marL="25400" defTabSz="457200">
                <a:spcBef>
                  <a:spcPts val="105"/>
                </a:spcBef>
              </a:pPr>
              <a:t>‹#›</a:t>
            </a:fld>
            <a:endParaRPr lang="uk-UA" dirty="0"/>
          </a:p>
        </p:txBody>
      </p:sp>
    </p:spTree>
    <p:extLst>
      <p:ext uri="{BB962C8B-B14F-4D97-AF65-F5344CB8AC3E}">
        <p14:creationId xmlns:p14="http://schemas.microsoft.com/office/powerpoint/2010/main" val="494821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lankRe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2225" y="1433513"/>
            <a:ext cx="4019550" cy="3990975"/>
          </a:xfrm>
          <a:prstGeom prst="rect">
            <a:avLst/>
          </a:prstGeom>
        </p:spPr>
      </p:pic>
    </p:spTree>
    <p:extLst>
      <p:ext uri="{BB962C8B-B14F-4D97-AF65-F5344CB8AC3E}">
        <p14:creationId xmlns:p14="http://schemas.microsoft.com/office/powerpoint/2010/main" val="943259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FEBEB0A-9E3D-4B14-9782-E2AE3DA60D96}"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Picture Placeholder 5"/>
          <p:cNvSpPr>
            <a:spLocks noGrp="1"/>
          </p:cNvSpPr>
          <p:nvPr>
            <p:ph type="pic" sz="quarter" idx="12"/>
          </p:nvPr>
        </p:nvSpPr>
        <p:spPr>
          <a:xfrm>
            <a:off x="457200" y="1524000"/>
            <a:ext cx="5867400" cy="4648200"/>
          </a:xfrm>
        </p:spPr>
        <p:txBody>
          <a:bodyPr/>
          <a:lstStyle/>
          <a:p>
            <a:r>
              <a:rPr lang="en-US" dirty="0"/>
              <a:t>Click icon to add picture</a:t>
            </a:r>
          </a:p>
        </p:txBody>
      </p:sp>
      <p:sp>
        <p:nvSpPr>
          <p:cNvPr id="8" name="Text Placeholder 7"/>
          <p:cNvSpPr>
            <a:spLocks noGrp="1"/>
          </p:cNvSpPr>
          <p:nvPr>
            <p:ph type="body" sz="quarter" idx="13"/>
          </p:nvPr>
        </p:nvSpPr>
        <p:spPr>
          <a:xfrm>
            <a:off x="6553200" y="1524000"/>
            <a:ext cx="2133600" cy="4648200"/>
          </a:xfrm>
        </p:spPr>
        <p:txBody>
          <a:bodyPr>
            <a:normAutofit/>
          </a:bodyPr>
          <a:lstStyle>
            <a:lvl1pPr marL="0" indent="0">
              <a:buFontTx/>
              <a:buNone/>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249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latin typeface="Calibri"/>
              </a:rPr>
              <a:pPr/>
              <a:t>4/8/2021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Tree>
    <p:extLst>
      <p:ext uri="{BB962C8B-B14F-4D97-AF65-F5344CB8AC3E}">
        <p14:creationId xmlns:p14="http://schemas.microsoft.com/office/powerpoint/2010/main" val="262885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latin typeface="Calibri"/>
              </a:rPr>
              <a:pPr defTabSz="457200"/>
              <a:t>4/8/2021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457200"/>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marL="25400" defTabSz="457200">
              <a:spcBef>
                <a:spcPts val="105"/>
              </a:spcBef>
            </a:pPr>
            <a:fld id="{81D60167-4931-47E6-BA6A-407CBD079E47}" type="slidenum">
              <a:rPr lang="uk-UA" smtClean="0"/>
              <a:pPr marL="25400" defTabSz="457200">
                <a:spcBef>
                  <a:spcPts val="105"/>
                </a:spcBef>
              </a:pPr>
              <a:t>‹#›</a:t>
            </a:fld>
            <a:endParaRPr lang="uk-UA" dirty="0"/>
          </a:p>
        </p:txBody>
      </p:sp>
    </p:spTree>
    <p:extLst>
      <p:ext uri="{BB962C8B-B14F-4D97-AF65-F5344CB8AC3E}">
        <p14:creationId xmlns:p14="http://schemas.microsoft.com/office/powerpoint/2010/main" val="3306416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latin typeface="Calibri"/>
              </a:rPr>
              <a:pPr/>
              <a:t>4/8/2021</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Tree>
    <p:extLst>
      <p:ext uri="{BB962C8B-B14F-4D97-AF65-F5344CB8AC3E}">
        <p14:creationId xmlns:p14="http://schemas.microsoft.com/office/powerpoint/2010/main" val="327851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1B2DB8-0D86-D346-B5F6-3C60D14BFE6B}" type="datetimeFigureOut">
              <a:rPr lang="en-US" smtClean="0"/>
              <a:t>4/8/2021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dirty="0"/>
          </a:p>
        </p:txBody>
      </p:sp>
    </p:spTree>
    <p:extLst>
      <p:ext uri="{BB962C8B-B14F-4D97-AF65-F5344CB8AC3E}">
        <p14:creationId xmlns:p14="http://schemas.microsoft.com/office/powerpoint/2010/main" val="304440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latin typeface="Calibri"/>
              </a:rPr>
              <a:pPr/>
              <a:t>4/8/2021</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Tree>
    <p:extLst>
      <p:ext uri="{BB962C8B-B14F-4D97-AF65-F5344CB8AC3E}">
        <p14:creationId xmlns:p14="http://schemas.microsoft.com/office/powerpoint/2010/main" val="3840819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latin typeface="Calibri"/>
              </a:rPr>
              <a:pPr/>
              <a:t>4/8/2021</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pPr marL="25400">
              <a:spcBef>
                <a:spcPts val="105"/>
              </a:spcBef>
            </a:pPr>
            <a:fld id="{81D60167-4931-47E6-BA6A-407CBD079E47}" type="slidenum">
              <a:rPr lang="uk-UA" smtClean="0"/>
              <a:pPr marL="25400">
                <a:spcBef>
                  <a:spcPts val="105"/>
                </a:spcBef>
              </a:pPr>
              <a:t>‹#›</a:t>
            </a:fld>
            <a:endParaRPr lang="uk-UA" dirty="0"/>
          </a:p>
        </p:txBody>
      </p:sp>
    </p:spTree>
    <p:extLst>
      <p:ext uri="{BB962C8B-B14F-4D97-AF65-F5344CB8AC3E}">
        <p14:creationId xmlns:p14="http://schemas.microsoft.com/office/powerpoint/2010/main" val="1263094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latin typeface="Calibri"/>
              </a:rPr>
              <a:pPr defTabSz="457200"/>
              <a:t>4/8/2021</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457200"/>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marL="25400" defTabSz="457200">
              <a:spcBef>
                <a:spcPts val="105"/>
              </a:spcBef>
            </a:pPr>
            <a:fld id="{81D60167-4931-47E6-BA6A-407CBD079E47}" type="slidenum">
              <a:rPr lang="uk-UA" smtClean="0"/>
              <a:pPr marL="25400" defTabSz="457200">
                <a:spcBef>
                  <a:spcPts val="105"/>
                </a:spcBef>
              </a:pPr>
              <a:t>‹#›</a:t>
            </a:fld>
            <a:endParaRPr lang="uk-UA" dirty="0"/>
          </a:p>
        </p:txBody>
      </p:sp>
    </p:spTree>
    <p:extLst>
      <p:ext uri="{BB962C8B-B14F-4D97-AF65-F5344CB8AC3E}">
        <p14:creationId xmlns:p14="http://schemas.microsoft.com/office/powerpoint/2010/main" val="212417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fld id="{1D8BD707-D9CF-40AE-B4C6-C98DA3205C09}" type="datetimeFigureOut">
              <a:rPr lang="en-US" smtClean="0">
                <a:solidFill>
                  <a:prstClr val="black">
                    <a:tint val="75000"/>
                  </a:prstClr>
                </a:solidFill>
                <a:latin typeface="Calibri"/>
              </a:rPr>
              <a:pPr defTabSz="457200"/>
              <a:t>4/8/2021</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457200"/>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marL="25400" defTabSz="457200">
              <a:spcBef>
                <a:spcPts val="105"/>
              </a:spcBef>
            </a:pPr>
            <a:fld id="{81D60167-4931-47E6-BA6A-407CBD079E47}" type="slidenum">
              <a:rPr lang="uk-UA" smtClean="0"/>
              <a:pPr marL="25400" defTabSz="457200">
                <a:spcBef>
                  <a:spcPts val="105"/>
                </a:spcBef>
              </a:pPr>
              <a:t>‹#›</a:t>
            </a:fld>
            <a:endParaRPr lang="uk-UA" dirty="0"/>
          </a:p>
        </p:txBody>
      </p:sp>
    </p:spTree>
    <p:extLst>
      <p:ext uri="{BB962C8B-B14F-4D97-AF65-F5344CB8AC3E}">
        <p14:creationId xmlns:p14="http://schemas.microsoft.com/office/powerpoint/2010/main" val="2389633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D8BD707-D9CF-40AE-B4C6-C98DA3205C09}" type="datetimeFigureOut">
              <a:rPr lang="en-US" smtClean="0">
                <a:solidFill>
                  <a:prstClr val="black">
                    <a:tint val="75000"/>
                  </a:prstClr>
                </a:solidFill>
                <a:latin typeface="Calibri"/>
              </a:rPr>
              <a:pPr defTabSz="457200"/>
              <a:t>4/8/2021</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25400" defTabSz="457200">
              <a:spcBef>
                <a:spcPts val="105"/>
              </a:spcBef>
            </a:pPr>
            <a:fld id="{81D60167-4931-47E6-BA6A-407CBD079E47}" type="slidenum">
              <a:rPr lang="uk-UA" smtClean="0"/>
              <a:pPr marL="25400" defTabSz="457200">
                <a:spcBef>
                  <a:spcPts val="105"/>
                </a:spcBef>
              </a:pPr>
              <a:t>‹#›</a:t>
            </a:fld>
            <a:endParaRPr lang="uk-UA" dirty="0"/>
          </a:p>
        </p:txBody>
      </p:sp>
    </p:spTree>
    <p:extLst>
      <p:ext uri="{BB962C8B-B14F-4D97-AF65-F5344CB8AC3E}">
        <p14:creationId xmlns:p14="http://schemas.microsoft.com/office/powerpoint/2010/main" val="43401652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696"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michaelg@wpi.edu"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www.wpi.edu/offices/faculty-governance/coap" TargetMode="External"/><Relationship Id="rId4" Type="http://schemas.openxmlformats.org/officeDocument/2006/relationships/hyperlink" Target="mailto:prock@wpi.edu"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31119" y="533400"/>
            <a:ext cx="886820" cy="891745"/>
          </a:xfrm>
          <a:prstGeom prst="rect">
            <a:avLst/>
          </a:prstGeom>
          <a:blipFill>
            <a:blip r:embed="rId2" cstate="print"/>
            <a:stretch>
              <a:fillRect/>
            </a:stretch>
          </a:blipFill>
        </p:spPr>
        <p:txBody>
          <a:bodyPr wrap="square" lIns="0" tIns="0" rIns="0" bIns="0" rtlCol="0"/>
          <a:lstStyle/>
          <a:p>
            <a:pPr defTabSz="457200"/>
            <a:endParaRPr dirty="0">
              <a:solidFill>
                <a:prstClr val="black"/>
              </a:solidFill>
              <a:latin typeface="Calibri"/>
            </a:endParaRPr>
          </a:p>
        </p:txBody>
      </p:sp>
      <p:sp>
        <p:nvSpPr>
          <p:cNvPr id="4" name="object 4"/>
          <p:cNvSpPr/>
          <p:nvPr/>
        </p:nvSpPr>
        <p:spPr>
          <a:xfrm>
            <a:off x="2979359" y="646071"/>
            <a:ext cx="295275" cy="659765"/>
          </a:xfrm>
          <a:custGeom>
            <a:avLst/>
            <a:gdLst/>
            <a:ahLst/>
            <a:cxnLst/>
            <a:rect l="l" t="t" r="r" b="b"/>
            <a:pathLst>
              <a:path w="295275" h="659764">
                <a:moveTo>
                  <a:pt x="294924" y="618126"/>
                </a:moveTo>
                <a:lnTo>
                  <a:pt x="0" y="618126"/>
                </a:lnTo>
                <a:lnTo>
                  <a:pt x="0" y="659550"/>
                </a:lnTo>
                <a:lnTo>
                  <a:pt x="294924" y="659550"/>
                </a:lnTo>
                <a:lnTo>
                  <a:pt x="294924" y="618126"/>
                </a:lnTo>
                <a:close/>
              </a:path>
              <a:path w="295275" h="659764">
                <a:moveTo>
                  <a:pt x="290367" y="38943"/>
                </a:moveTo>
                <a:lnTo>
                  <a:pt x="4556" y="38943"/>
                </a:lnTo>
                <a:lnTo>
                  <a:pt x="47942" y="45014"/>
                </a:lnTo>
                <a:lnTo>
                  <a:pt x="72012" y="57710"/>
                </a:lnTo>
                <a:lnTo>
                  <a:pt x="82355" y="84585"/>
                </a:lnTo>
                <a:lnTo>
                  <a:pt x="84561" y="133196"/>
                </a:lnTo>
                <a:lnTo>
                  <a:pt x="84561" y="523875"/>
                </a:lnTo>
                <a:lnTo>
                  <a:pt x="82355" y="573554"/>
                </a:lnTo>
                <a:lnTo>
                  <a:pt x="72012" y="600359"/>
                </a:lnTo>
                <a:lnTo>
                  <a:pt x="47942" y="612485"/>
                </a:lnTo>
                <a:lnTo>
                  <a:pt x="4556" y="618126"/>
                </a:lnTo>
                <a:lnTo>
                  <a:pt x="290367" y="618126"/>
                </a:lnTo>
                <a:lnTo>
                  <a:pt x="247014" y="612485"/>
                </a:lnTo>
                <a:lnTo>
                  <a:pt x="222940" y="600359"/>
                </a:lnTo>
                <a:lnTo>
                  <a:pt x="212579" y="573554"/>
                </a:lnTo>
                <a:lnTo>
                  <a:pt x="210362" y="523875"/>
                </a:lnTo>
                <a:lnTo>
                  <a:pt x="210362" y="133196"/>
                </a:lnTo>
                <a:lnTo>
                  <a:pt x="212579" y="84585"/>
                </a:lnTo>
                <a:lnTo>
                  <a:pt x="222940" y="57710"/>
                </a:lnTo>
                <a:lnTo>
                  <a:pt x="247014" y="45014"/>
                </a:lnTo>
                <a:lnTo>
                  <a:pt x="290367" y="38943"/>
                </a:lnTo>
                <a:close/>
              </a:path>
              <a:path w="295275" h="659764">
                <a:moveTo>
                  <a:pt x="294924" y="0"/>
                </a:moveTo>
                <a:lnTo>
                  <a:pt x="0" y="0"/>
                </a:lnTo>
                <a:lnTo>
                  <a:pt x="0" y="38943"/>
                </a:lnTo>
                <a:lnTo>
                  <a:pt x="294924" y="38943"/>
                </a:lnTo>
                <a:lnTo>
                  <a:pt x="294924" y="0"/>
                </a:lnTo>
                <a:close/>
              </a:path>
            </a:pathLst>
          </a:custGeom>
          <a:solidFill>
            <a:srgbClr val="C41230"/>
          </a:solidFill>
        </p:spPr>
        <p:txBody>
          <a:bodyPr wrap="square" lIns="0" tIns="0" rIns="0" bIns="0" rtlCol="0"/>
          <a:lstStyle/>
          <a:p>
            <a:pPr defTabSz="457200"/>
            <a:endParaRPr dirty="0">
              <a:solidFill>
                <a:prstClr val="black"/>
              </a:solidFill>
              <a:latin typeface="Calibri"/>
            </a:endParaRPr>
          </a:p>
        </p:txBody>
      </p:sp>
      <p:sp>
        <p:nvSpPr>
          <p:cNvPr id="5" name="object 5"/>
          <p:cNvSpPr/>
          <p:nvPr/>
        </p:nvSpPr>
        <p:spPr>
          <a:xfrm>
            <a:off x="1488832" y="646071"/>
            <a:ext cx="1465580" cy="671195"/>
          </a:xfrm>
          <a:custGeom>
            <a:avLst/>
            <a:gdLst/>
            <a:ahLst/>
            <a:cxnLst/>
            <a:rect l="l" t="t" r="r" b="b"/>
            <a:pathLst>
              <a:path w="1465580" h="671194">
                <a:moveTo>
                  <a:pt x="285810" y="0"/>
                </a:moveTo>
                <a:lnTo>
                  <a:pt x="0" y="0"/>
                </a:lnTo>
                <a:lnTo>
                  <a:pt x="0" y="38943"/>
                </a:lnTo>
                <a:lnTo>
                  <a:pt x="11000" y="39522"/>
                </a:lnTo>
                <a:lnTo>
                  <a:pt x="36575" y="45286"/>
                </a:lnTo>
                <a:lnTo>
                  <a:pt x="65582" y="62273"/>
                </a:lnTo>
                <a:lnTo>
                  <a:pt x="86878" y="96522"/>
                </a:lnTo>
                <a:lnTo>
                  <a:pt x="263029" y="670956"/>
                </a:lnTo>
                <a:lnTo>
                  <a:pt x="315465" y="670956"/>
                </a:lnTo>
                <a:lnTo>
                  <a:pt x="382553" y="466488"/>
                </a:lnTo>
                <a:lnTo>
                  <a:pt x="329289" y="466488"/>
                </a:lnTo>
                <a:lnTo>
                  <a:pt x="219475" y="89679"/>
                </a:lnTo>
                <a:lnTo>
                  <a:pt x="218263" y="82741"/>
                </a:lnTo>
                <a:lnTo>
                  <a:pt x="221772" y="66949"/>
                </a:lnTo>
                <a:lnTo>
                  <a:pt x="240716" y="49839"/>
                </a:lnTo>
                <a:lnTo>
                  <a:pt x="285810" y="38943"/>
                </a:lnTo>
                <a:lnTo>
                  <a:pt x="285810" y="0"/>
                </a:lnTo>
                <a:close/>
              </a:path>
              <a:path w="1465580" h="671194">
                <a:moveTo>
                  <a:pt x="599657" y="211293"/>
                </a:moveTo>
                <a:lnTo>
                  <a:pt x="466286" y="211293"/>
                </a:lnTo>
                <a:lnTo>
                  <a:pt x="631085" y="670956"/>
                </a:lnTo>
                <a:lnTo>
                  <a:pt x="683521" y="670956"/>
                </a:lnTo>
                <a:lnTo>
                  <a:pt x="705951" y="593640"/>
                </a:lnTo>
                <a:lnTo>
                  <a:pt x="727074" y="522149"/>
                </a:lnTo>
                <a:lnTo>
                  <a:pt x="743132" y="468774"/>
                </a:lnTo>
                <a:lnTo>
                  <a:pt x="692633" y="468774"/>
                </a:lnTo>
                <a:lnTo>
                  <a:pt x="599657" y="211293"/>
                </a:lnTo>
                <a:close/>
              </a:path>
              <a:path w="1465580" h="671194">
                <a:moveTo>
                  <a:pt x="1245953" y="618126"/>
                </a:moveTo>
                <a:lnTo>
                  <a:pt x="941918" y="618126"/>
                </a:lnTo>
                <a:lnTo>
                  <a:pt x="941918" y="659550"/>
                </a:lnTo>
                <a:lnTo>
                  <a:pt x="1245953" y="659550"/>
                </a:lnTo>
                <a:lnTo>
                  <a:pt x="1245953" y="618126"/>
                </a:lnTo>
                <a:close/>
              </a:path>
              <a:path w="1465580" h="671194">
                <a:moveTo>
                  <a:pt x="1395000" y="41414"/>
                </a:moveTo>
                <a:lnTo>
                  <a:pt x="946473" y="41414"/>
                </a:lnTo>
                <a:lnTo>
                  <a:pt x="977251" y="46293"/>
                </a:lnTo>
                <a:lnTo>
                  <a:pt x="1002723" y="59775"/>
                </a:lnTo>
                <a:lnTo>
                  <a:pt x="1020071" y="80135"/>
                </a:lnTo>
                <a:lnTo>
                  <a:pt x="1026480" y="105642"/>
                </a:lnTo>
                <a:lnTo>
                  <a:pt x="1026480" y="523875"/>
                </a:lnTo>
                <a:lnTo>
                  <a:pt x="1024274" y="573554"/>
                </a:lnTo>
                <a:lnTo>
                  <a:pt x="1013930" y="600359"/>
                </a:lnTo>
                <a:lnTo>
                  <a:pt x="989860" y="612485"/>
                </a:lnTo>
                <a:lnTo>
                  <a:pt x="946473" y="618126"/>
                </a:lnTo>
                <a:lnTo>
                  <a:pt x="1241398" y="618126"/>
                </a:lnTo>
                <a:lnTo>
                  <a:pt x="1192390" y="612485"/>
                </a:lnTo>
                <a:lnTo>
                  <a:pt x="1164761" y="600359"/>
                </a:lnTo>
                <a:lnTo>
                  <a:pt x="1152553" y="573554"/>
                </a:lnTo>
                <a:lnTo>
                  <a:pt x="1149808" y="523875"/>
                </a:lnTo>
                <a:lnTo>
                  <a:pt x="1149808" y="395234"/>
                </a:lnTo>
                <a:lnTo>
                  <a:pt x="1283617" y="395234"/>
                </a:lnTo>
                <a:lnTo>
                  <a:pt x="1302026" y="391727"/>
                </a:lnTo>
                <a:lnTo>
                  <a:pt x="1343444" y="377015"/>
                </a:lnTo>
                <a:lnTo>
                  <a:pt x="1381911" y="355219"/>
                </a:lnTo>
                <a:lnTo>
                  <a:pt x="1388731" y="349247"/>
                </a:lnTo>
                <a:lnTo>
                  <a:pt x="1207032" y="349247"/>
                </a:lnTo>
                <a:lnTo>
                  <a:pt x="1189131" y="348464"/>
                </a:lnTo>
                <a:lnTo>
                  <a:pt x="1173352" y="346398"/>
                </a:lnTo>
                <a:lnTo>
                  <a:pt x="1160107" y="343477"/>
                </a:lnTo>
                <a:lnTo>
                  <a:pt x="1149808" y="340126"/>
                </a:lnTo>
                <a:lnTo>
                  <a:pt x="1149808" y="87209"/>
                </a:lnTo>
                <a:lnTo>
                  <a:pt x="1164278" y="49466"/>
                </a:lnTo>
                <a:lnTo>
                  <a:pt x="1200160" y="43693"/>
                </a:lnTo>
                <a:lnTo>
                  <a:pt x="1397494" y="43693"/>
                </a:lnTo>
                <a:lnTo>
                  <a:pt x="1395000" y="41414"/>
                </a:lnTo>
                <a:close/>
              </a:path>
              <a:path w="1465580" h="671194">
                <a:moveTo>
                  <a:pt x="1216145" y="0"/>
                </a:moveTo>
                <a:lnTo>
                  <a:pt x="720204" y="0"/>
                </a:lnTo>
                <a:lnTo>
                  <a:pt x="720204" y="38943"/>
                </a:lnTo>
                <a:lnTo>
                  <a:pt x="749292" y="43972"/>
                </a:lnTo>
                <a:lnTo>
                  <a:pt x="773305" y="54524"/>
                </a:lnTo>
                <a:lnTo>
                  <a:pt x="789630" y="69351"/>
                </a:lnTo>
                <a:lnTo>
                  <a:pt x="795652" y="87209"/>
                </a:lnTo>
                <a:lnTo>
                  <a:pt x="795652" y="94244"/>
                </a:lnTo>
                <a:lnTo>
                  <a:pt x="793335" y="101078"/>
                </a:lnTo>
                <a:lnTo>
                  <a:pt x="791096" y="107920"/>
                </a:lnTo>
                <a:lnTo>
                  <a:pt x="791096" y="117233"/>
                </a:lnTo>
                <a:lnTo>
                  <a:pt x="771394" y="190913"/>
                </a:lnTo>
                <a:lnTo>
                  <a:pt x="757887" y="240853"/>
                </a:lnTo>
                <a:lnTo>
                  <a:pt x="742694" y="296145"/>
                </a:lnTo>
                <a:lnTo>
                  <a:pt x="726379" y="354254"/>
                </a:lnTo>
                <a:lnTo>
                  <a:pt x="709504" y="412642"/>
                </a:lnTo>
                <a:lnTo>
                  <a:pt x="692633" y="468774"/>
                </a:lnTo>
                <a:lnTo>
                  <a:pt x="743132" y="468774"/>
                </a:lnTo>
                <a:lnTo>
                  <a:pt x="765149" y="396681"/>
                </a:lnTo>
                <a:lnTo>
                  <a:pt x="781978" y="342724"/>
                </a:lnTo>
                <a:lnTo>
                  <a:pt x="797250" y="294632"/>
                </a:lnTo>
                <a:lnTo>
                  <a:pt x="810904" y="252415"/>
                </a:lnTo>
                <a:lnTo>
                  <a:pt x="822877" y="216085"/>
                </a:lnTo>
                <a:lnTo>
                  <a:pt x="841532" y="161121"/>
                </a:lnTo>
                <a:lnTo>
                  <a:pt x="857730" y="116071"/>
                </a:lnTo>
                <a:lnTo>
                  <a:pt x="875216" y="78801"/>
                </a:lnTo>
                <a:lnTo>
                  <a:pt x="911278" y="47994"/>
                </a:lnTo>
                <a:lnTo>
                  <a:pt x="946473" y="41414"/>
                </a:lnTo>
                <a:lnTo>
                  <a:pt x="1395000" y="41414"/>
                </a:lnTo>
                <a:lnTo>
                  <a:pt x="1392295" y="38943"/>
                </a:lnTo>
                <a:lnTo>
                  <a:pt x="1359928" y="21234"/>
                </a:lnTo>
                <a:lnTo>
                  <a:pt x="1320495" y="9139"/>
                </a:lnTo>
                <a:lnTo>
                  <a:pt x="1272925" y="2210"/>
                </a:lnTo>
                <a:lnTo>
                  <a:pt x="1216145" y="0"/>
                </a:lnTo>
                <a:close/>
              </a:path>
              <a:path w="1465580" h="671194">
                <a:moveTo>
                  <a:pt x="525826" y="6833"/>
                </a:moveTo>
                <a:lnTo>
                  <a:pt x="475631" y="6833"/>
                </a:lnTo>
                <a:lnTo>
                  <a:pt x="329289" y="466488"/>
                </a:lnTo>
                <a:lnTo>
                  <a:pt x="382553" y="466488"/>
                </a:lnTo>
                <a:lnTo>
                  <a:pt x="466286" y="211293"/>
                </a:lnTo>
                <a:lnTo>
                  <a:pt x="599657" y="211293"/>
                </a:lnTo>
                <a:lnTo>
                  <a:pt x="525826" y="6833"/>
                </a:lnTo>
                <a:close/>
              </a:path>
              <a:path w="1465580" h="671194">
                <a:moveTo>
                  <a:pt x="1283617" y="395234"/>
                </a:moveTo>
                <a:lnTo>
                  <a:pt x="1149808" y="395234"/>
                </a:lnTo>
                <a:lnTo>
                  <a:pt x="1159153" y="397512"/>
                </a:lnTo>
                <a:lnTo>
                  <a:pt x="1165948" y="399790"/>
                </a:lnTo>
                <a:lnTo>
                  <a:pt x="1172822" y="399790"/>
                </a:lnTo>
                <a:lnTo>
                  <a:pt x="1184727" y="401112"/>
                </a:lnTo>
                <a:lnTo>
                  <a:pt x="1196192" y="401791"/>
                </a:lnTo>
                <a:lnTo>
                  <a:pt x="1206802" y="402041"/>
                </a:lnTo>
                <a:lnTo>
                  <a:pt x="1216145" y="402076"/>
                </a:lnTo>
                <a:lnTo>
                  <a:pt x="1225524" y="402041"/>
                </a:lnTo>
                <a:lnTo>
                  <a:pt x="1236214" y="401791"/>
                </a:lnTo>
                <a:lnTo>
                  <a:pt x="1247758" y="401112"/>
                </a:lnTo>
                <a:lnTo>
                  <a:pt x="1259700" y="399790"/>
                </a:lnTo>
                <a:lnTo>
                  <a:pt x="1283617" y="395234"/>
                </a:lnTo>
                <a:close/>
              </a:path>
              <a:path w="1465580" h="671194">
                <a:moveTo>
                  <a:pt x="1397494" y="43693"/>
                </a:moveTo>
                <a:lnTo>
                  <a:pt x="1200160" y="43693"/>
                </a:lnTo>
                <a:lnTo>
                  <a:pt x="1244439" y="50160"/>
                </a:lnTo>
                <a:lnTo>
                  <a:pt x="1280607" y="68977"/>
                </a:lnTo>
                <a:lnTo>
                  <a:pt x="1307671" y="99269"/>
                </a:lnTo>
                <a:lnTo>
                  <a:pt x="1324639" y="140160"/>
                </a:lnTo>
                <a:lnTo>
                  <a:pt x="1330515" y="190774"/>
                </a:lnTo>
                <a:lnTo>
                  <a:pt x="1319645" y="265481"/>
                </a:lnTo>
                <a:lnTo>
                  <a:pt x="1292965" y="312061"/>
                </a:lnTo>
                <a:lnTo>
                  <a:pt x="1259372" y="337134"/>
                </a:lnTo>
                <a:lnTo>
                  <a:pt x="1227762" y="347322"/>
                </a:lnTo>
                <a:lnTo>
                  <a:pt x="1207032" y="349247"/>
                </a:lnTo>
                <a:lnTo>
                  <a:pt x="1388731" y="349247"/>
                </a:lnTo>
                <a:lnTo>
                  <a:pt x="1415386" y="325904"/>
                </a:lnTo>
                <a:lnTo>
                  <a:pt x="1441826" y="288634"/>
                </a:lnTo>
                <a:lnTo>
                  <a:pt x="1459187" y="242974"/>
                </a:lnTo>
                <a:lnTo>
                  <a:pt x="1465428" y="188488"/>
                </a:lnTo>
                <a:lnTo>
                  <a:pt x="1460735" y="142811"/>
                </a:lnTo>
                <a:lnTo>
                  <a:pt x="1446817" y="102529"/>
                </a:lnTo>
                <a:lnTo>
                  <a:pt x="1423922" y="67841"/>
                </a:lnTo>
                <a:lnTo>
                  <a:pt x="1397494" y="43693"/>
                </a:lnTo>
                <a:close/>
              </a:path>
            </a:pathLst>
          </a:custGeom>
          <a:solidFill>
            <a:srgbClr val="C41230"/>
          </a:solidFill>
        </p:spPr>
        <p:txBody>
          <a:bodyPr wrap="square" lIns="0" tIns="0" rIns="0" bIns="0" rtlCol="0"/>
          <a:lstStyle/>
          <a:p>
            <a:pPr defTabSz="457200"/>
            <a:endParaRPr dirty="0">
              <a:solidFill>
                <a:prstClr val="black"/>
              </a:solidFill>
              <a:latin typeface="Calibri"/>
            </a:endParaRPr>
          </a:p>
        </p:txBody>
      </p:sp>
      <p:sp>
        <p:nvSpPr>
          <p:cNvPr id="6" name="object 6"/>
          <p:cNvSpPr txBox="1">
            <a:spLocks noGrp="1"/>
          </p:cNvSpPr>
          <p:nvPr>
            <p:ph type="title"/>
          </p:nvPr>
        </p:nvSpPr>
        <p:spPr>
          <a:xfrm>
            <a:off x="569912" y="1711444"/>
            <a:ext cx="8180070" cy="1244600"/>
          </a:xfrm>
          <a:prstGeom prst="rect">
            <a:avLst/>
          </a:prstGeom>
        </p:spPr>
        <p:txBody>
          <a:bodyPr vert="horz" wrap="square" lIns="0" tIns="12700" rIns="0" bIns="0" rtlCol="0">
            <a:spAutoFit/>
          </a:bodyPr>
          <a:lstStyle/>
          <a:p>
            <a:pPr marL="689610" marR="5080" indent="-677545">
              <a:lnSpc>
                <a:spcPct val="100000"/>
              </a:lnSpc>
              <a:spcBef>
                <a:spcPts val="100"/>
              </a:spcBef>
            </a:pPr>
            <a:r>
              <a:rPr sz="4000" dirty="0"/>
              <a:t>Committee on</a:t>
            </a:r>
            <a:r>
              <a:rPr sz="4000" spc="-65" dirty="0"/>
              <a:t> </a:t>
            </a:r>
            <a:r>
              <a:rPr sz="4000" spc="-5" dirty="0"/>
              <a:t>Appointments  </a:t>
            </a:r>
            <a:r>
              <a:rPr sz="4000" dirty="0"/>
              <a:t>and Promotions</a:t>
            </a:r>
            <a:r>
              <a:rPr sz="4000" spc="-45" dirty="0"/>
              <a:t> </a:t>
            </a:r>
            <a:r>
              <a:rPr sz="4000" dirty="0"/>
              <a:t>(COAP)</a:t>
            </a:r>
          </a:p>
        </p:txBody>
      </p:sp>
      <p:sp>
        <p:nvSpPr>
          <p:cNvPr id="8" name="object 8"/>
          <p:cNvSpPr txBox="1"/>
          <p:nvPr/>
        </p:nvSpPr>
        <p:spPr>
          <a:xfrm>
            <a:off x="535940" y="3540244"/>
            <a:ext cx="8075295" cy="1010533"/>
          </a:xfrm>
          <a:prstGeom prst="rect">
            <a:avLst/>
          </a:prstGeom>
        </p:spPr>
        <p:txBody>
          <a:bodyPr vert="horz" wrap="square" lIns="0" tIns="12700" rIns="0" bIns="0" rtlCol="0">
            <a:spAutoFit/>
          </a:bodyPr>
          <a:lstStyle/>
          <a:p>
            <a:pPr marL="186690" algn="ctr" defTabSz="457200">
              <a:spcBef>
                <a:spcPts val="100"/>
              </a:spcBef>
            </a:pPr>
            <a:r>
              <a:rPr sz="3200" b="1" spc="-5" dirty="0">
                <a:solidFill>
                  <a:srgbClr val="262626"/>
                </a:solidFill>
                <a:cs typeface="Verdana"/>
              </a:rPr>
              <a:t>Informational Community</a:t>
            </a:r>
            <a:r>
              <a:rPr sz="3200" b="1" spc="10" dirty="0">
                <a:solidFill>
                  <a:srgbClr val="262626"/>
                </a:solidFill>
                <a:cs typeface="Verdana"/>
              </a:rPr>
              <a:t> </a:t>
            </a:r>
            <a:r>
              <a:rPr sz="3200" b="1" dirty="0">
                <a:solidFill>
                  <a:srgbClr val="262626"/>
                </a:solidFill>
                <a:cs typeface="Verdana"/>
              </a:rPr>
              <a:t>Meeting</a:t>
            </a:r>
            <a:endParaRPr lang="en-US" sz="3200" b="1" dirty="0">
              <a:solidFill>
                <a:srgbClr val="262626"/>
              </a:solidFill>
              <a:cs typeface="Verdana"/>
            </a:endParaRPr>
          </a:p>
          <a:p>
            <a:pPr marL="186690" algn="ctr" defTabSz="457200">
              <a:spcBef>
                <a:spcPts val="100"/>
              </a:spcBef>
            </a:pPr>
            <a:r>
              <a:rPr lang="en-US" sz="3200" b="1" dirty="0">
                <a:solidFill>
                  <a:srgbClr val="262626"/>
                </a:solidFill>
                <a:cs typeface="Verdana"/>
              </a:rPr>
              <a:t>Tenured &amp; Tenure Track</a:t>
            </a:r>
            <a:endParaRPr sz="3200" dirty="0">
              <a:solidFill>
                <a:prstClr val="black"/>
              </a:solidFill>
              <a:cs typeface="Verdana"/>
            </a:endParaRPr>
          </a:p>
        </p:txBody>
      </p:sp>
      <p:sp>
        <p:nvSpPr>
          <p:cNvPr id="9" name="TextBox 8"/>
          <p:cNvSpPr txBox="1"/>
          <p:nvPr/>
        </p:nvSpPr>
        <p:spPr>
          <a:xfrm>
            <a:off x="1429408" y="4648200"/>
            <a:ext cx="6486070" cy="1815882"/>
          </a:xfrm>
          <a:prstGeom prst="rect">
            <a:avLst/>
          </a:prstGeom>
          <a:noFill/>
        </p:spPr>
        <p:txBody>
          <a:bodyPr wrap="none" rtlCol="0">
            <a:spAutoFit/>
          </a:bodyPr>
          <a:lstStyle/>
          <a:p>
            <a:pPr algn="ctr" defTabSz="457200"/>
            <a:r>
              <a:rPr lang="en-US" sz="2800" dirty="0">
                <a:solidFill>
                  <a:prstClr val="black"/>
                </a:solidFill>
                <a:latin typeface="Calibri"/>
              </a:rPr>
              <a:t>Adapted From Faculty Handbook &amp;</a:t>
            </a:r>
          </a:p>
          <a:p>
            <a:pPr algn="ctr" defTabSz="457200"/>
            <a:r>
              <a:rPr lang="en-US" sz="2800" dirty="0">
                <a:solidFill>
                  <a:prstClr val="black"/>
                </a:solidFill>
                <a:latin typeface="Calibri"/>
              </a:rPr>
              <a:t> Prior Annual COAP Informational Meetings</a:t>
            </a:r>
          </a:p>
          <a:p>
            <a:pPr algn="ctr" defTabSz="457200"/>
            <a:endParaRPr lang="en-US" sz="2800" dirty="0">
              <a:solidFill>
                <a:prstClr val="black"/>
              </a:solidFill>
              <a:latin typeface="Calibri"/>
            </a:endParaRPr>
          </a:p>
          <a:p>
            <a:pPr algn="ctr" defTabSz="457200"/>
            <a:r>
              <a:rPr lang="en-US" sz="2800" i="1" dirty="0">
                <a:solidFill>
                  <a:prstClr val="black"/>
                </a:solidFill>
                <a:latin typeface="Calibri"/>
              </a:rPr>
              <a:t>7 April 2021</a:t>
            </a:r>
          </a:p>
        </p:txBody>
      </p:sp>
    </p:spTree>
    <p:extLst>
      <p:ext uri="{BB962C8B-B14F-4D97-AF65-F5344CB8AC3E}">
        <p14:creationId xmlns:p14="http://schemas.microsoft.com/office/powerpoint/2010/main" val="3234750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solidFill>
                  <a:srgbClr val="008000"/>
                </a:solidFill>
              </a:rPr>
              <a:t>Guide</a:t>
            </a:r>
          </a:p>
        </p:txBody>
      </p:sp>
      <p:sp>
        <p:nvSpPr>
          <p:cNvPr id="17410" name="Rectangle 3"/>
          <p:cNvSpPr>
            <a:spLocks noGrp="1" noChangeArrowheads="1"/>
          </p:cNvSpPr>
          <p:nvPr>
            <p:ph idx="1"/>
          </p:nvPr>
        </p:nvSpPr>
        <p:spPr>
          <a:xfrm>
            <a:off x="914400" y="1447800"/>
            <a:ext cx="8153400" cy="5181600"/>
          </a:xfrm>
        </p:spPr>
        <p:txBody>
          <a:bodyPr>
            <a:normAutofit fontScale="92500" lnSpcReduction="20000"/>
          </a:bodyPr>
          <a:lstStyle/>
          <a:p>
            <a:pPr marL="746125" indent="-746125">
              <a:spcBef>
                <a:spcPts val="0"/>
              </a:spcBef>
              <a:spcAft>
                <a:spcPts val="300"/>
              </a:spcAft>
              <a:buFont typeface="+mj-lt"/>
              <a:buAutoNum type="arabicPeriod"/>
            </a:pPr>
            <a:r>
              <a:rPr lang="en-US" sz="3500" dirty="0">
                <a:solidFill>
                  <a:schemeClr val="bg1">
                    <a:lumMod val="75000"/>
                  </a:schemeClr>
                </a:solidFill>
                <a:cs typeface="Arial" pitchFamily="34" charset="0"/>
              </a:rPr>
              <a:t>COAP Overview</a:t>
            </a:r>
          </a:p>
          <a:p>
            <a:pPr marL="742950" indent="-742950">
              <a:spcBef>
                <a:spcPts val="0"/>
              </a:spcBef>
              <a:spcAft>
                <a:spcPts val="300"/>
              </a:spcAft>
              <a:buFont typeface="+mj-lt"/>
              <a:buAutoNum type="arabicPeriod" startAt="2"/>
            </a:pPr>
            <a:r>
              <a:rPr lang="en-US" sz="3500" b="1" dirty="0">
                <a:solidFill>
                  <a:srgbClr val="008000"/>
                </a:solidFill>
                <a:cs typeface="Arial" pitchFamily="34" charset="0"/>
              </a:rPr>
              <a:t>WPI Promotion Criteria</a:t>
            </a:r>
          </a:p>
          <a:p>
            <a:pPr marL="0" indent="0">
              <a:spcBef>
                <a:spcPts val="0"/>
              </a:spcBef>
              <a:spcAft>
                <a:spcPts val="300"/>
              </a:spcAft>
              <a:buNone/>
            </a:pPr>
            <a:r>
              <a:rPr lang="en-US" sz="3500" dirty="0"/>
              <a:t>	</a:t>
            </a:r>
            <a:r>
              <a:rPr lang="en-US" sz="3500" u="sng" dirty="0">
                <a:solidFill>
                  <a:srgbClr val="008000"/>
                </a:solidFill>
              </a:rPr>
              <a:t>Faculty Handbook:</a:t>
            </a:r>
            <a:br>
              <a:rPr lang="en-US" sz="3500" dirty="0">
                <a:solidFill>
                  <a:srgbClr val="008000"/>
                </a:solidFill>
              </a:rPr>
            </a:br>
            <a:r>
              <a:rPr lang="en-US" sz="3500" dirty="0">
                <a:solidFill>
                  <a:srgbClr val="008000"/>
                </a:solidFill>
              </a:rPr>
              <a:t>	</a:t>
            </a:r>
            <a:r>
              <a:rPr lang="en-US" sz="3500" u="sng" dirty="0">
                <a:solidFill>
                  <a:srgbClr val="008000"/>
                </a:solidFill>
              </a:rPr>
              <a:t>Part Two: Policies &amp; Procedures:</a:t>
            </a:r>
            <a:br>
              <a:rPr lang="en-US" sz="3500" dirty="0">
                <a:solidFill>
                  <a:srgbClr val="008000"/>
                </a:solidFill>
              </a:rPr>
            </a:br>
            <a:r>
              <a:rPr lang="en-US" sz="3500" dirty="0">
                <a:solidFill>
                  <a:srgbClr val="008000"/>
                </a:solidFill>
              </a:rPr>
              <a:t>	</a:t>
            </a:r>
            <a:r>
              <a:rPr lang="en-US" sz="3500" dirty="0">
                <a:solidFill>
                  <a:schemeClr val="accent3">
                    <a:lumMod val="75000"/>
                  </a:schemeClr>
                </a:solidFill>
              </a:rPr>
              <a:t>Section 1.D. - TTT</a:t>
            </a:r>
            <a:br>
              <a:rPr lang="en-US" sz="3500" dirty="0">
                <a:solidFill>
                  <a:schemeClr val="accent3">
                    <a:lumMod val="40000"/>
                    <a:lumOff val="60000"/>
                  </a:schemeClr>
                </a:solidFill>
              </a:rPr>
            </a:br>
            <a:r>
              <a:rPr lang="en-US" sz="3500" dirty="0">
                <a:solidFill>
                  <a:srgbClr val="008000"/>
                </a:solidFill>
              </a:rPr>
              <a:t>	</a:t>
            </a:r>
            <a:r>
              <a:rPr lang="en-US" sz="3500" dirty="0">
                <a:solidFill>
                  <a:schemeClr val="accent3">
                    <a:lumMod val="40000"/>
                    <a:lumOff val="60000"/>
                  </a:schemeClr>
                </a:solidFill>
              </a:rPr>
              <a:t>Section 7.F. – TRT </a:t>
            </a:r>
          </a:p>
          <a:p>
            <a:pPr marL="0" indent="0">
              <a:spcBef>
                <a:spcPts val="0"/>
              </a:spcBef>
              <a:spcAft>
                <a:spcPts val="300"/>
              </a:spcAft>
              <a:buNone/>
            </a:pPr>
            <a:r>
              <a:rPr lang="en-US" sz="3500" dirty="0">
                <a:solidFill>
                  <a:srgbClr val="008000"/>
                </a:solidFill>
              </a:rPr>
              <a:t>	</a:t>
            </a:r>
            <a:r>
              <a:rPr lang="en-US" sz="3500" dirty="0">
                <a:solidFill>
                  <a:schemeClr val="accent3">
                    <a:lumMod val="40000"/>
                    <a:lumOff val="60000"/>
                  </a:schemeClr>
                </a:solidFill>
              </a:rPr>
              <a:t>Section 7.G. – PoP</a:t>
            </a:r>
          </a:p>
          <a:p>
            <a:pPr marL="746125" indent="-746125">
              <a:spcBef>
                <a:spcPts val="0"/>
              </a:spcBef>
              <a:spcAft>
                <a:spcPts val="300"/>
              </a:spcAft>
              <a:buFont typeface="+mj-lt"/>
              <a:buAutoNum type="arabicPeriod" startAt="3"/>
            </a:pPr>
            <a:r>
              <a:rPr lang="en-US" sz="3500" dirty="0">
                <a:cs typeface="Arial" pitchFamily="34" charset="0"/>
              </a:rPr>
              <a:t>Candidate Dossier</a:t>
            </a:r>
          </a:p>
          <a:p>
            <a:pPr marL="746125" indent="-746125">
              <a:spcBef>
                <a:spcPts val="0"/>
              </a:spcBef>
              <a:spcAft>
                <a:spcPts val="300"/>
              </a:spcAft>
              <a:buFont typeface="+mj-lt"/>
              <a:buAutoNum type="arabicPeriod" startAt="3"/>
            </a:pPr>
            <a:r>
              <a:rPr lang="en-US" sz="3500" dirty="0">
                <a:cs typeface="Arial" pitchFamily="34" charset="0"/>
              </a:rPr>
              <a:t>Promotion Procedures</a:t>
            </a:r>
          </a:p>
          <a:p>
            <a:pPr marL="746125" indent="-746125">
              <a:spcBef>
                <a:spcPts val="0"/>
              </a:spcBef>
              <a:spcAft>
                <a:spcPts val="300"/>
              </a:spcAft>
              <a:buFont typeface="+mj-lt"/>
              <a:buAutoNum type="arabicPeriod" startAt="3"/>
            </a:pPr>
            <a:r>
              <a:rPr lang="en-US" sz="3500" dirty="0">
                <a:cs typeface="Arial" pitchFamily="34" charset="0"/>
              </a:rPr>
              <a:t>Promotion Schedules</a:t>
            </a:r>
          </a:p>
          <a:p>
            <a:pPr marL="746125" indent="-746125">
              <a:spcBef>
                <a:spcPts val="0"/>
              </a:spcBef>
              <a:spcAft>
                <a:spcPts val="300"/>
              </a:spcAft>
              <a:buFont typeface="+mj-lt"/>
              <a:buAutoNum type="arabicPeriod" startAt="3"/>
            </a:pPr>
            <a:r>
              <a:rPr lang="en-US" sz="3500" dirty="0">
                <a:cs typeface="Arial" pitchFamily="34" charset="0"/>
              </a:rPr>
              <a:t>FAQs</a:t>
            </a:r>
          </a:p>
          <a:p>
            <a:pPr>
              <a:spcBef>
                <a:spcPts val="0"/>
              </a:spcBef>
              <a:spcAft>
                <a:spcPts val="300"/>
              </a:spcAft>
            </a:pPr>
            <a:endParaRPr lang="en-US" sz="3600" dirty="0">
              <a:solidFill>
                <a:schemeClr val="tx1"/>
              </a:solidFill>
              <a:cs typeface="Arial" pitchFamily="34" charset="0"/>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10</a:t>
            </a:fld>
            <a:endParaRPr lang="en-US" dirty="0"/>
          </a:p>
        </p:txBody>
      </p:sp>
      <p:cxnSp>
        <p:nvCxnSpPr>
          <p:cNvPr id="6" name="Straight Arrow Connector 5"/>
          <p:cNvCxnSpPr/>
          <p:nvPr/>
        </p:nvCxnSpPr>
        <p:spPr>
          <a:xfrm>
            <a:off x="228600" y="2133600"/>
            <a:ext cx="762000" cy="0"/>
          </a:xfrm>
          <a:prstGeom prst="straightConnector1">
            <a:avLst/>
          </a:prstGeom>
          <a:ln w="571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9565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8000"/>
                </a:solidFill>
              </a:rPr>
              <a:t>Eligibility</a:t>
            </a:r>
          </a:p>
        </p:txBody>
      </p:sp>
      <p:sp>
        <p:nvSpPr>
          <p:cNvPr id="9" name="Content Placeholder 8">
            <a:extLst>
              <a:ext uri="{FF2B5EF4-FFF2-40B4-BE49-F238E27FC236}">
                <a16:creationId xmlns:a16="http://schemas.microsoft.com/office/drawing/2014/main" id="{55136299-375A-6740-A6F3-5E5448652F68}"/>
              </a:ext>
            </a:extLst>
          </p:cNvPr>
          <p:cNvSpPr>
            <a:spLocks noGrp="1"/>
          </p:cNvSpPr>
          <p:nvPr>
            <p:ph idx="1"/>
          </p:nvPr>
        </p:nvSpPr>
        <p:spPr>
          <a:xfrm>
            <a:off x="381000" y="1219200"/>
            <a:ext cx="8763000" cy="4754563"/>
          </a:xfrm>
        </p:spPr>
        <p:txBody>
          <a:bodyPr>
            <a:normAutofit/>
          </a:bodyPr>
          <a:lstStyle/>
          <a:p>
            <a:pPr marL="0" indent="0">
              <a:buNone/>
            </a:pPr>
            <a:r>
              <a:rPr lang="en-US" sz="2400" b="1" dirty="0">
                <a:solidFill>
                  <a:srgbClr val="008000"/>
                </a:solidFill>
              </a:rPr>
              <a:t>Associate </a:t>
            </a:r>
            <a:r>
              <a:rPr lang="en-US" sz="2400" b="1" dirty="0">
                <a:solidFill>
                  <a:srgbClr val="008000"/>
                </a:solidFill>
                <a:sym typeface="Wingdings" pitchFamily="2" charset="2"/>
              </a:rPr>
              <a:t> (Full)</a:t>
            </a:r>
            <a:r>
              <a:rPr lang="en-US" sz="2400" b="1" dirty="0">
                <a:solidFill>
                  <a:srgbClr val="008000"/>
                </a:solidFill>
              </a:rPr>
              <a:t> Professor</a:t>
            </a:r>
          </a:p>
          <a:p>
            <a:pPr lvl="0"/>
            <a:r>
              <a:rPr lang="en-US" sz="2400" dirty="0">
                <a:solidFill>
                  <a:srgbClr val="000000"/>
                </a:solidFill>
              </a:rPr>
              <a:t>N</a:t>
            </a:r>
            <a:r>
              <a:rPr lang="en-US" sz="2400" dirty="0">
                <a:solidFill>
                  <a:srgbClr val="000000"/>
                </a:solidFill>
                <a:ea typeface="Verdana"/>
              </a:rPr>
              <a:t>ormally at least 5 years as Associate Professor</a:t>
            </a:r>
          </a:p>
          <a:p>
            <a:pPr lvl="0"/>
            <a:r>
              <a:rPr lang="en-US" sz="2400" dirty="0">
                <a:solidFill>
                  <a:srgbClr val="000000"/>
                </a:solidFill>
                <a:ea typeface="Verdana"/>
              </a:rPr>
              <a:t>Normally at least 3 years as Associate Professor at WPI</a:t>
            </a:r>
          </a:p>
          <a:p>
            <a:r>
              <a:rPr lang="en-US" sz="2400" dirty="0">
                <a:solidFill>
                  <a:srgbClr val="000000"/>
                </a:solidFill>
                <a:ea typeface="Verdana"/>
              </a:rPr>
              <a:t>Earlier promotion nomination “only in exceptional circumstances”</a:t>
            </a:r>
          </a:p>
          <a:p>
            <a:pPr lvl="0"/>
            <a:r>
              <a:rPr lang="en-US" sz="2400" dirty="0">
                <a:solidFill>
                  <a:srgbClr val="000000"/>
                </a:solidFill>
              </a:rPr>
              <a:t>Must demonstrate considerable professional growth</a:t>
            </a:r>
          </a:p>
          <a:p>
            <a:pPr lvl="0"/>
            <a:endParaRPr lang="en-US" sz="2400" dirty="0">
              <a:solidFill>
                <a:srgbClr val="000000"/>
              </a:solidFill>
            </a:endParaRPr>
          </a:p>
          <a:p>
            <a:pPr marL="0" lvl="0" indent="0">
              <a:buNone/>
            </a:pPr>
            <a:r>
              <a:rPr lang="en-US" sz="1800" dirty="0">
                <a:solidFill>
                  <a:srgbClr val="000000"/>
                </a:solidFill>
              </a:rPr>
              <a:t>Assistant </a:t>
            </a:r>
            <a:r>
              <a:rPr lang="en-US" sz="1800" dirty="0">
                <a:solidFill>
                  <a:srgbClr val="000000"/>
                </a:solidFill>
                <a:sym typeface="Wingdings" pitchFamily="2" charset="2"/>
              </a:rPr>
              <a:t> Associate Professor</a:t>
            </a:r>
          </a:p>
          <a:p>
            <a:r>
              <a:rPr lang="en-US" sz="1800" dirty="0">
                <a:solidFill>
                  <a:srgbClr val="000000"/>
                </a:solidFill>
                <a:sym typeface="Wingdings" pitchFamily="2" charset="2"/>
              </a:rPr>
              <a:t>Usually tenure &amp; promotion together via CTAF &amp; Joint Tenure Committee</a:t>
            </a:r>
          </a:p>
          <a:p>
            <a:r>
              <a:rPr lang="en-US" sz="1800" dirty="0">
                <a:solidFill>
                  <a:srgbClr val="000000"/>
                </a:solidFill>
                <a:sym typeface="Wingdings" pitchFamily="2" charset="2"/>
              </a:rPr>
              <a:t>Earlier promotion via COAP &amp; JPC possible “only in exceptional circumstances”</a:t>
            </a:r>
          </a:p>
          <a:p>
            <a:r>
              <a:rPr lang="en-US" sz="1800" i="1" dirty="0">
                <a:solidFill>
                  <a:srgbClr val="000000"/>
                </a:solidFill>
                <a:sym typeface="Wingdings" pitchFamily="2" charset="2"/>
              </a:rPr>
              <a:t>Not covered here</a:t>
            </a:r>
            <a:endParaRPr lang="en-US" sz="1800" i="1" dirty="0">
              <a:solidFill>
                <a:srgbClr val="000000"/>
              </a:solidFill>
            </a:endParaRPr>
          </a:p>
          <a:p>
            <a:endParaRPr lang="en-US" dirty="0"/>
          </a:p>
        </p:txBody>
      </p:sp>
      <p:sp>
        <p:nvSpPr>
          <p:cNvPr id="4" name="Slide Number Placeholder 3"/>
          <p:cNvSpPr>
            <a:spLocks noGrp="1"/>
          </p:cNvSpPr>
          <p:nvPr>
            <p:ph type="sldNum" sz="quarter" idx="12"/>
          </p:nvPr>
        </p:nvSpPr>
        <p:spPr/>
        <p:txBody>
          <a:bodyPr/>
          <a:lstStyle/>
          <a:p>
            <a:pPr>
              <a:defRPr/>
            </a:pPr>
            <a:fld id="{526A9E35-D462-4600-846B-8A3DB57113F8}" type="slidenum">
              <a:rPr lang="en-US" smtClean="0"/>
              <a:pPr>
                <a:defRPr/>
              </a:pPr>
              <a:t>11</a:t>
            </a:fld>
            <a:endParaRPr lang="en-US" dirty="0"/>
          </a:p>
        </p:txBody>
      </p:sp>
      <p:sp>
        <p:nvSpPr>
          <p:cNvPr id="5" name="Rectangle 4"/>
          <p:cNvSpPr/>
          <p:nvPr/>
        </p:nvSpPr>
        <p:spPr>
          <a:xfrm>
            <a:off x="152400" y="-315913"/>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4876800"/>
            <a:ext cx="3797300" cy="1981200"/>
          </a:xfrm>
          <a:prstGeom prst="rect">
            <a:avLst/>
          </a:prstGeom>
        </p:spPr>
      </p:pic>
    </p:spTree>
    <p:extLst>
      <p:ext uri="{BB962C8B-B14F-4D97-AF65-F5344CB8AC3E}">
        <p14:creationId xmlns:p14="http://schemas.microsoft.com/office/powerpoint/2010/main" val="2371177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solidFill>
                  <a:srgbClr val="008000"/>
                </a:solidFill>
              </a:rPr>
              <a:t>Criteria for Promotion</a:t>
            </a:r>
            <a:br>
              <a:rPr lang="en-US" sz="2200" dirty="0">
                <a:solidFill>
                  <a:srgbClr val="008000"/>
                </a:solidFill>
              </a:rPr>
            </a:br>
            <a:endParaRPr lang="en-US" sz="2200" b="1" dirty="0">
              <a:solidFill>
                <a:srgbClr val="008000"/>
              </a:solidFill>
            </a:endParaRPr>
          </a:p>
        </p:txBody>
      </p:sp>
      <p:sp>
        <p:nvSpPr>
          <p:cNvPr id="3" name="Content Placeholder 2">
            <a:extLst>
              <a:ext uri="{FF2B5EF4-FFF2-40B4-BE49-F238E27FC236}">
                <a16:creationId xmlns:a16="http://schemas.microsoft.com/office/drawing/2014/main" id="{5C5E8908-71CF-BA49-BEDB-EFBC37C185E0}"/>
              </a:ext>
            </a:extLst>
          </p:cNvPr>
          <p:cNvSpPr>
            <a:spLocks noGrp="1"/>
          </p:cNvSpPr>
          <p:nvPr>
            <p:ph idx="1"/>
          </p:nvPr>
        </p:nvSpPr>
        <p:spPr/>
        <p:txBody>
          <a:bodyPr>
            <a:normAutofit/>
          </a:bodyPr>
          <a:lstStyle/>
          <a:p>
            <a:pPr marL="0" indent="0">
              <a:spcBef>
                <a:spcPts val="432"/>
              </a:spcBef>
              <a:buNone/>
            </a:pPr>
            <a:r>
              <a:rPr lang="en-US" sz="2400" dirty="0">
                <a:solidFill>
                  <a:srgbClr val="000000"/>
                </a:solidFill>
              </a:rPr>
              <a:t>Normally at least five years as Associate Professor</a:t>
            </a:r>
          </a:p>
          <a:p>
            <a:pPr>
              <a:spcBef>
                <a:spcPts val="432"/>
              </a:spcBef>
            </a:pPr>
            <a:r>
              <a:rPr lang="en-US" sz="2400" dirty="0">
                <a:solidFill>
                  <a:srgbClr val="000000"/>
                </a:solidFill>
              </a:rPr>
              <a:t>High-quality teaching </a:t>
            </a:r>
          </a:p>
          <a:p>
            <a:pPr>
              <a:spcBef>
                <a:spcPts val="432"/>
              </a:spcBef>
            </a:pPr>
            <a:r>
              <a:rPr lang="en-US" sz="2400" dirty="0">
                <a:solidFill>
                  <a:srgbClr val="000000"/>
                </a:solidFill>
              </a:rPr>
              <a:t>High-quality scholarship/creativity </a:t>
            </a:r>
          </a:p>
          <a:p>
            <a:pPr>
              <a:spcBef>
                <a:spcPts val="432"/>
              </a:spcBef>
            </a:pPr>
            <a:r>
              <a:rPr lang="en-US" sz="2400" dirty="0">
                <a:solidFill>
                  <a:srgbClr val="000000"/>
                </a:solidFill>
              </a:rPr>
              <a:t>Positive external impact beyond WPI</a:t>
            </a:r>
          </a:p>
          <a:p>
            <a:pPr lvl="1">
              <a:spcBef>
                <a:spcPts val="432"/>
              </a:spcBef>
            </a:pPr>
            <a:r>
              <a:rPr lang="en-US" sz="2400" dirty="0">
                <a:solidFill>
                  <a:srgbClr val="000000"/>
                </a:solidFill>
              </a:rPr>
              <a:t>Contributions to WPI may demonstrate an external impact if disseminated and recognized externally</a:t>
            </a:r>
          </a:p>
          <a:p>
            <a:pPr>
              <a:spcBef>
                <a:spcPts val="432"/>
              </a:spcBef>
            </a:pPr>
            <a:r>
              <a:rPr lang="en-US" sz="2400" dirty="0">
                <a:solidFill>
                  <a:srgbClr val="000000"/>
                </a:solidFill>
              </a:rPr>
              <a:t>High quality and positive external impact of scholarly contributions must be recognized by peers within WPI and by knowledgeable people external to WPI</a:t>
            </a:r>
          </a:p>
          <a:p>
            <a:pPr>
              <a:spcBef>
                <a:spcPts val="432"/>
              </a:spcBef>
            </a:pPr>
            <a:r>
              <a:rPr lang="en-US" sz="2400" dirty="0">
                <a:solidFill>
                  <a:srgbClr val="000000"/>
                </a:solidFill>
              </a:rPr>
              <a:t>Service at an appropriate level</a:t>
            </a:r>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526A9E35-D462-4600-846B-8A3DB57113F8}" type="slidenum">
              <a:rPr lang="en-US" smtClean="0"/>
              <a:pPr>
                <a:defRPr/>
              </a:pPr>
              <a:t>12</a:t>
            </a:fld>
            <a:endParaRPr lang="en-US" dirty="0"/>
          </a:p>
        </p:txBody>
      </p:sp>
      <p:sp>
        <p:nvSpPr>
          <p:cNvPr id="6" name="Rectangle 5"/>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111A37-9732-844E-880F-87D0DABA58DD}"/>
              </a:ext>
            </a:extLst>
          </p:cNvPr>
          <p:cNvSpPr/>
          <p:nvPr/>
        </p:nvSpPr>
        <p:spPr>
          <a:xfrm>
            <a:off x="2514600" y="914400"/>
            <a:ext cx="3922356" cy="369332"/>
          </a:xfrm>
          <a:prstGeom prst="rect">
            <a:avLst/>
          </a:prstGeom>
        </p:spPr>
        <p:txBody>
          <a:bodyPr wrap="none">
            <a:spAutoFit/>
          </a:bodyPr>
          <a:lstStyle/>
          <a:p>
            <a:pPr algn="ctr"/>
            <a:r>
              <a:rPr lang="en-US" dirty="0">
                <a:solidFill>
                  <a:srgbClr val="000000"/>
                </a:solidFill>
              </a:rPr>
              <a:t>Faculty Handbook, Part Two Section 1D:</a:t>
            </a:r>
          </a:p>
        </p:txBody>
      </p:sp>
    </p:spTree>
    <p:extLst>
      <p:ext uri="{BB962C8B-B14F-4D97-AF65-F5344CB8AC3E}">
        <p14:creationId xmlns:p14="http://schemas.microsoft.com/office/powerpoint/2010/main" val="3451521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74638"/>
            <a:ext cx="8305800" cy="1143000"/>
          </a:xfrm>
        </p:spPr>
        <p:txBody>
          <a:bodyPr>
            <a:normAutofit fontScale="90000"/>
          </a:bodyPr>
          <a:lstStyle/>
          <a:p>
            <a:r>
              <a:rPr lang="en-US" sz="3600" b="1" dirty="0">
                <a:solidFill>
                  <a:srgbClr val="008000"/>
                </a:solidFill>
              </a:rPr>
              <a:t>Example Documentation: High-Quality Teaching</a:t>
            </a:r>
          </a:p>
        </p:txBody>
      </p:sp>
      <p:sp>
        <p:nvSpPr>
          <p:cNvPr id="2" name="Content Placeholder 1"/>
          <p:cNvSpPr>
            <a:spLocks noGrp="1"/>
          </p:cNvSpPr>
          <p:nvPr>
            <p:ph idx="1"/>
          </p:nvPr>
        </p:nvSpPr>
        <p:spPr>
          <a:xfrm>
            <a:off x="457200" y="1219200"/>
            <a:ext cx="8229600" cy="381000"/>
          </a:xfrm>
        </p:spPr>
        <p:txBody>
          <a:bodyPr>
            <a:normAutofit fontScale="92500" lnSpcReduction="10000"/>
          </a:bodyPr>
          <a:lstStyle/>
          <a:p>
            <a:pPr marL="0" indent="0" algn="ctr">
              <a:buNone/>
            </a:pPr>
            <a:r>
              <a:rPr lang="en-US" sz="2200" dirty="0">
                <a:solidFill>
                  <a:srgbClr val="000000"/>
                </a:solidFill>
              </a:rPr>
              <a:t>Faculty Handbook, Part Two Section 7F (also relevant to TTT):</a:t>
            </a:r>
          </a:p>
        </p:txBody>
      </p:sp>
      <p:sp>
        <p:nvSpPr>
          <p:cNvPr id="4" name="Slide Number Placeholder 3"/>
          <p:cNvSpPr>
            <a:spLocks noGrp="1"/>
          </p:cNvSpPr>
          <p:nvPr>
            <p:ph type="sldNum" sz="quarter" idx="12"/>
          </p:nvPr>
        </p:nvSpPr>
        <p:spPr/>
        <p:txBody>
          <a:bodyPr/>
          <a:lstStyle/>
          <a:p>
            <a:pPr>
              <a:defRPr/>
            </a:pPr>
            <a:fld id="{526A9E35-D462-4600-846B-8A3DB57113F8}" type="slidenum">
              <a:rPr lang="en-US" smtClean="0"/>
              <a:pPr>
                <a:defRPr/>
              </a:pPr>
              <a:t>13</a:t>
            </a:fld>
            <a:endParaRPr lang="en-US" dirty="0"/>
          </a:p>
        </p:txBody>
      </p:sp>
      <p:sp>
        <p:nvSpPr>
          <p:cNvPr id="3" name="Rectangle 2"/>
          <p:cNvSpPr/>
          <p:nvPr/>
        </p:nvSpPr>
        <p:spPr>
          <a:xfrm>
            <a:off x="457200" y="1752600"/>
            <a:ext cx="8229600" cy="1969770"/>
          </a:xfrm>
          <a:prstGeom prst="rect">
            <a:avLst/>
          </a:prstGeom>
        </p:spPr>
        <p:txBody>
          <a:bodyPr wrap="square">
            <a:spAutoFit/>
          </a:bodyPr>
          <a:lstStyle/>
          <a:p>
            <a:r>
              <a:rPr lang="en-US" dirty="0">
                <a:solidFill>
                  <a:srgbClr val="008000"/>
                </a:solidFill>
              </a:rPr>
              <a:t>High-Quality Teaching </a:t>
            </a:r>
            <a:r>
              <a:rPr lang="en-US" dirty="0"/>
              <a:t>can be evidenced in many ways including (but not limited to) </a:t>
            </a:r>
          </a:p>
          <a:p>
            <a:pPr marL="974725" indent="-285750">
              <a:buFont typeface="Arial"/>
              <a:buChar char="•"/>
            </a:pPr>
            <a:r>
              <a:rPr lang="en-US" dirty="0"/>
              <a:t>Course evaluations, faculty peer evaluations, evaluations by alumni, </a:t>
            </a:r>
          </a:p>
          <a:p>
            <a:pPr marL="993775" indent="-285750">
              <a:buFont typeface="Arial"/>
              <a:buChar char="•"/>
            </a:pPr>
            <a:r>
              <a:rPr lang="en-US" dirty="0"/>
              <a:t>Quality of MQPs, IQPs, HUA seminars &amp; practicums, graduate student work</a:t>
            </a:r>
          </a:p>
          <a:p>
            <a:pPr marL="993775" indent="-285750">
              <a:buFont typeface="Arial"/>
              <a:buChar char="•"/>
            </a:pPr>
            <a:r>
              <a:rPr lang="en-US" dirty="0"/>
              <a:t>First year student advising, academic advising,</a:t>
            </a:r>
          </a:p>
          <a:p>
            <a:pPr marL="993775" indent="-285750">
              <a:buFont typeface="Arial"/>
              <a:buChar char="•"/>
            </a:pPr>
            <a:r>
              <a:rPr lang="en-US" dirty="0"/>
              <a:t>Teaching innovations, new course introductions, course redesigns</a:t>
            </a:r>
          </a:p>
          <a:p>
            <a:pPr marL="993775" indent="-285750">
              <a:buFont typeface="Arial"/>
              <a:buChar char="•"/>
            </a:pPr>
            <a:r>
              <a:rPr lang="en-US" dirty="0"/>
              <a:t>Self-assessment and critical reflection of one’s own teaching</a:t>
            </a:r>
          </a:p>
          <a:p>
            <a:pPr marL="708025"/>
            <a:endParaRPr lang="en-US" sz="1400" dirty="0"/>
          </a:p>
        </p:txBody>
      </p:sp>
      <p:sp>
        <p:nvSpPr>
          <p:cNvPr id="7" name="Rectangle 6"/>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4267200"/>
            <a:ext cx="2209800" cy="2209800"/>
          </a:xfrm>
          <a:prstGeom prst="rect">
            <a:avLst/>
          </a:prstGeom>
        </p:spPr>
      </p:pic>
      <p:sp>
        <p:nvSpPr>
          <p:cNvPr id="9" name="Rectangle 8">
            <a:extLst>
              <a:ext uri="{FF2B5EF4-FFF2-40B4-BE49-F238E27FC236}">
                <a16:creationId xmlns:a16="http://schemas.microsoft.com/office/drawing/2014/main" id="{49A5A4E7-446E-1745-A322-E0AAEC8A3062}"/>
              </a:ext>
            </a:extLst>
          </p:cNvPr>
          <p:cNvSpPr/>
          <p:nvPr/>
        </p:nvSpPr>
        <p:spPr>
          <a:xfrm>
            <a:off x="533400" y="3810000"/>
            <a:ext cx="6019800" cy="1661993"/>
          </a:xfrm>
          <a:prstGeom prst="rect">
            <a:avLst/>
          </a:prstGeom>
        </p:spPr>
        <p:txBody>
          <a:bodyPr wrap="square">
            <a:spAutoFit/>
          </a:bodyPr>
          <a:lstStyle/>
          <a:p>
            <a:r>
              <a:rPr lang="en-US" dirty="0"/>
              <a:t>In evaluating teaching qualifications, COAP will consider innovations in teaching, effectiveness as measured by students, alumni, and colleagues, and the candidate’s overall impact in WPI academic programs.</a:t>
            </a:r>
          </a:p>
          <a:p>
            <a:endParaRPr lang="en-US" sz="1600" dirty="0"/>
          </a:p>
          <a:p>
            <a:pPr marL="708025"/>
            <a:endParaRPr lang="en-US" sz="1400" dirty="0"/>
          </a:p>
        </p:txBody>
      </p:sp>
    </p:spTree>
    <p:extLst>
      <p:ext uri="{BB962C8B-B14F-4D97-AF65-F5344CB8AC3E}">
        <p14:creationId xmlns:p14="http://schemas.microsoft.com/office/powerpoint/2010/main" val="2770022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868362"/>
          </a:xfrm>
        </p:spPr>
        <p:txBody>
          <a:bodyPr anchor="t">
            <a:normAutofit fontScale="90000"/>
          </a:bodyPr>
          <a:lstStyle/>
          <a:p>
            <a:r>
              <a:rPr lang="en-US" sz="3600" b="1" dirty="0">
                <a:solidFill>
                  <a:srgbClr val="008000"/>
                </a:solidFill>
              </a:rPr>
              <a:t>Example Documentation: High-Quality Research</a:t>
            </a:r>
          </a:p>
        </p:txBody>
      </p:sp>
      <p:sp>
        <p:nvSpPr>
          <p:cNvPr id="3" name="Content Placeholder 2"/>
          <p:cNvSpPr>
            <a:spLocks noGrp="1"/>
          </p:cNvSpPr>
          <p:nvPr>
            <p:ph idx="1"/>
          </p:nvPr>
        </p:nvSpPr>
        <p:spPr>
          <a:xfrm>
            <a:off x="609600" y="1143000"/>
            <a:ext cx="8229600" cy="4953000"/>
          </a:xfrm>
        </p:spPr>
        <p:txBody>
          <a:bodyPr>
            <a:noAutofit/>
          </a:bodyPr>
          <a:lstStyle/>
          <a:p>
            <a:pPr marL="0" indent="0">
              <a:spcBef>
                <a:spcPts val="0"/>
              </a:spcBef>
              <a:buNone/>
            </a:pPr>
            <a:r>
              <a:rPr lang="en-US" sz="2000" dirty="0">
                <a:solidFill>
                  <a:srgbClr val="000000"/>
                </a:solidFill>
              </a:rPr>
              <a:t>Cumulative Record of scholarship along a continuum (valued equally by WPI):</a:t>
            </a:r>
          </a:p>
          <a:p>
            <a:pPr marL="742950" lvl="1" indent="-285750">
              <a:spcBef>
                <a:spcPts val="0"/>
              </a:spcBef>
              <a:buFont typeface="Arial"/>
              <a:buChar char="•"/>
            </a:pPr>
            <a:r>
              <a:rPr lang="en-US" sz="2000" dirty="0">
                <a:solidFill>
                  <a:srgbClr val="000000"/>
                </a:solidFill>
              </a:rPr>
              <a:t>Scholarship of Discovery</a:t>
            </a:r>
          </a:p>
          <a:p>
            <a:pPr marL="742950" lvl="1" indent="-285750">
              <a:spcBef>
                <a:spcPts val="0"/>
              </a:spcBef>
              <a:buFont typeface="Arial"/>
              <a:buChar char="•"/>
            </a:pPr>
            <a:r>
              <a:rPr lang="en-US" sz="2000" dirty="0">
                <a:solidFill>
                  <a:srgbClr val="000000"/>
                </a:solidFill>
              </a:rPr>
              <a:t>Scholarship of Integration</a:t>
            </a:r>
          </a:p>
          <a:p>
            <a:pPr marL="742950" lvl="1" indent="-285750">
              <a:spcBef>
                <a:spcPts val="0"/>
              </a:spcBef>
              <a:buFont typeface="Arial"/>
              <a:buChar char="•"/>
            </a:pPr>
            <a:r>
              <a:rPr lang="en-US" sz="2000" dirty="0">
                <a:solidFill>
                  <a:srgbClr val="000000"/>
                </a:solidFill>
              </a:rPr>
              <a:t>Scholarship of Application and Practice</a:t>
            </a:r>
          </a:p>
          <a:p>
            <a:pPr marL="742950" lvl="1" indent="-285750">
              <a:spcBef>
                <a:spcPts val="0"/>
              </a:spcBef>
              <a:buFont typeface="Arial"/>
              <a:buChar char="•"/>
            </a:pPr>
            <a:r>
              <a:rPr lang="en-US" sz="2000" dirty="0">
                <a:solidFill>
                  <a:srgbClr val="000000"/>
                </a:solidFill>
              </a:rPr>
              <a:t>Scholarship of Teaching and Learning</a:t>
            </a:r>
          </a:p>
          <a:p>
            <a:pPr marL="742950" lvl="1" indent="-285750">
              <a:spcBef>
                <a:spcPts val="0"/>
              </a:spcBef>
              <a:buFont typeface="Arial"/>
              <a:buChar char="•"/>
            </a:pPr>
            <a:r>
              <a:rPr lang="en-US" sz="2000" dirty="0">
                <a:solidFill>
                  <a:srgbClr val="000000"/>
                </a:solidFill>
              </a:rPr>
              <a:t>Scholarship of Engagement</a:t>
            </a:r>
          </a:p>
          <a:p>
            <a:pPr marL="457200" lvl="1" indent="0">
              <a:spcBef>
                <a:spcPts val="0"/>
              </a:spcBef>
              <a:buNone/>
            </a:pPr>
            <a:endParaRPr lang="en-US" sz="2000" dirty="0">
              <a:solidFill>
                <a:srgbClr val="000000"/>
              </a:solidFill>
            </a:endParaRPr>
          </a:p>
          <a:p>
            <a:pPr marL="0" indent="0">
              <a:spcBef>
                <a:spcPts val="0"/>
              </a:spcBef>
              <a:buNone/>
            </a:pPr>
            <a:r>
              <a:rPr lang="en-US" sz="2000" dirty="0">
                <a:solidFill>
                  <a:srgbClr val="000000"/>
                </a:solidFill>
              </a:rPr>
              <a:t>Scholarship is </a:t>
            </a:r>
            <a:r>
              <a:rPr lang="en-US" sz="2000" i="1" dirty="0">
                <a:solidFill>
                  <a:srgbClr val="000000"/>
                </a:solidFill>
              </a:rPr>
              <a:t>public</a:t>
            </a:r>
            <a:r>
              <a:rPr lang="en-US" sz="2000" dirty="0">
                <a:solidFill>
                  <a:srgbClr val="000000"/>
                </a:solidFill>
              </a:rPr>
              <a:t>, </a:t>
            </a:r>
            <a:r>
              <a:rPr lang="en-US" sz="2000" i="1" dirty="0">
                <a:solidFill>
                  <a:srgbClr val="000000"/>
                </a:solidFill>
              </a:rPr>
              <a:t>available</a:t>
            </a:r>
            <a:r>
              <a:rPr lang="en-US" sz="2000" dirty="0">
                <a:solidFill>
                  <a:srgbClr val="000000"/>
                </a:solidFill>
              </a:rPr>
              <a:t> to members of the scholarly community, and amenable to </a:t>
            </a:r>
            <a:r>
              <a:rPr lang="en-US" sz="2000" i="1" dirty="0">
                <a:solidFill>
                  <a:srgbClr val="000000"/>
                </a:solidFill>
              </a:rPr>
              <a:t>review </a:t>
            </a:r>
            <a:r>
              <a:rPr lang="en-US" sz="2000" dirty="0">
                <a:solidFill>
                  <a:srgbClr val="000000"/>
                </a:solidFill>
              </a:rPr>
              <a:t>and </a:t>
            </a:r>
            <a:r>
              <a:rPr lang="en-US" sz="2000" i="1" dirty="0">
                <a:solidFill>
                  <a:srgbClr val="000000"/>
                </a:solidFill>
              </a:rPr>
              <a:t>critique </a:t>
            </a:r>
            <a:r>
              <a:rPr lang="en-US" sz="2000" dirty="0">
                <a:solidFill>
                  <a:srgbClr val="000000"/>
                </a:solidFill>
              </a:rPr>
              <a:t>by peers</a:t>
            </a:r>
          </a:p>
          <a:p>
            <a:pPr marL="0" indent="0">
              <a:spcBef>
                <a:spcPts val="0"/>
              </a:spcBef>
              <a:buNone/>
            </a:pPr>
            <a:endParaRPr lang="en-US" sz="2000" dirty="0">
              <a:solidFill>
                <a:srgbClr val="000000"/>
              </a:solidFill>
            </a:endParaRPr>
          </a:p>
          <a:p>
            <a:pPr marL="0" indent="0">
              <a:spcBef>
                <a:spcPts val="0"/>
              </a:spcBef>
              <a:buNone/>
            </a:pPr>
            <a:r>
              <a:rPr lang="en-US" sz="2000" dirty="0">
                <a:solidFill>
                  <a:srgbClr val="000000"/>
                </a:solidFill>
              </a:rPr>
              <a:t>Dossier will describe how and in which areas scholarship meets criteria. </a:t>
            </a:r>
          </a:p>
        </p:txBody>
      </p:sp>
      <p:sp>
        <p:nvSpPr>
          <p:cNvPr id="4" name="Slide Number Placeholder 3"/>
          <p:cNvSpPr>
            <a:spLocks noGrp="1"/>
          </p:cNvSpPr>
          <p:nvPr>
            <p:ph type="sldNum" sz="quarter" idx="12"/>
          </p:nvPr>
        </p:nvSpPr>
        <p:spPr>
          <a:xfrm>
            <a:off x="8610600" y="6324600"/>
            <a:ext cx="381000" cy="365125"/>
          </a:xfrm>
        </p:spPr>
        <p:txBody>
          <a:bodyPr/>
          <a:lstStyle/>
          <a:p>
            <a:pPr>
              <a:defRPr/>
            </a:pPr>
            <a:fld id="{526A9E35-D462-4600-846B-8A3DB57113F8}" type="slidenum">
              <a:rPr lang="en-US" smtClean="0"/>
              <a:pPr>
                <a:defRPr/>
              </a:pPr>
              <a:t>14</a:t>
            </a:fld>
            <a:endParaRPr lang="en-US" dirty="0"/>
          </a:p>
        </p:txBody>
      </p:sp>
      <p:sp>
        <p:nvSpPr>
          <p:cNvPr id="6" name="Rectangle 5"/>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4800600"/>
            <a:ext cx="4800600" cy="1689100"/>
          </a:xfrm>
          <a:prstGeom prst="rect">
            <a:avLst/>
          </a:prstGeom>
        </p:spPr>
      </p:pic>
    </p:spTree>
    <p:extLst>
      <p:ext uri="{BB962C8B-B14F-4D97-AF65-F5344CB8AC3E}">
        <p14:creationId xmlns:p14="http://schemas.microsoft.com/office/powerpoint/2010/main" val="2188781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solidFill>
                  <a:srgbClr val="008000"/>
                </a:solidFill>
              </a:rPr>
              <a:t>Example Documentation: External Impact</a:t>
            </a:r>
          </a:p>
        </p:txBody>
      </p:sp>
      <p:sp>
        <p:nvSpPr>
          <p:cNvPr id="2" name="Content Placeholder 1"/>
          <p:cNvSpPr>
            <a:spLocks noGrp="1"/>
          </p:cNvSpPr>
          <p:nvPr>
            <p:ph idx="1"/>
          </p:nvPr>
        </p:nvSpPr>
        <p:spPr>
          <a:xfrm>
            <a:off x="457200" y="1219200"/>
            <a:ext cx="8229600" cy="304800"/>
          </a:xfrm>
        </p:spPr>
        <p:txBody>
          <a:bodyPr>
            <a:normAutofit/>
          </a:bodyPr>
          <a:lstStyle/>
          <a:p>
            <a:pPr marL="0" indent="0" algn="ctr">
              <a:buNone/>
            </a:pPr>
            <a:r>
              <a:rPr lang="en-US" sz="1400" dirty="0">
                <a:solidFill>
                  <a:srgbClr val="000000"/>
                </a:solidFill>
              </a:rPr>
              <a:t>Faculty Handbook, Part Two Section 1D:</a:t>
            </a:r>
          </a:p>
          <a:p>
            <a:pPr marL="0" indent="0" algn="ctr">
              <a:buNone/>
            </a:pPr>
            <a:endParaRPr lang="en-US" sz="800" dirty="0">
              <a:solidFill>
                <a:srgbClr val="000000"/>
              </a:solidFill>
            </a:endParaRPr>
          </a:p>
        </p:txBody>
      </p:sp>
      <p:sp>
        <p:nvSpPr>
          <p:cNvPr id="4" name="Slide Number Placeholder 3"/>
          <p:cNvSpPr>
            <a:spLocks noGrp="1"/>
          </p:cNvSpPr>
          <p:nvPr>
            <p:ph type="sldNum" sz="quarter" idx="12"/>
          </p:nvPr>
        </p:nvSpPr>
        <p:spPr>
          <a:xfrm>
            <a:off x="8458200" y="6324600"/>
            <a:ext cx="457200" cy="365125"/>
          </a:xfrm>
        </p:spPr>
        <p:txBody>
          <a:bodyPr/>
          <a:lstStyle/>
          <a:p>
            <a:pPr>
              <a:defRPr/>
            </a:pPr>
            <a:fld id="{526A9E35-D462-4600-846B-8A3DB57113F8}" type="slidenum">
              <a:rPr lang="en-US" smtClean="0"/>
              <a:pPr>
                <a:defRPr/>
              </a:pPr>
              <a:t>15</a:t>
            </a:fld>
            <a:endParaRPr lang="en-US" dirty="0"/>
          </a:p>
        </p:txBody>
      </p:sp>
      <p:sp>
        <p:nvSpPr>
          <p:cNvPr id="3" name="Rectangle 2"/>
          <p:cNvSpPr/>
          <p:nvPr/>
        </p:nvSpPr>
        <p:spPr>
          <a:xfrm>
            <a:off x="533400" y="1600200"/>
            <a:ext cx="8382000" cy="4524315"/>
          </a:xfrm>
          <a:prstGeom prst="rect">
            <a:avLst/>
          </a:prstGeom>
        </p:spPr>
        <p:txBody>
          <a:bodyPr wrap="square">
            <a:spAutoFit/>
          </a:bodyPr>
          <a:lstStyle/>
          <a:p>
            <a:r>
              <a:rPr lang="en-US" dirty="0"/>
              <a:t>Must be recognized by peers within WPI and by knowledgeable people external to WPI</a:t>
            </a:r>
          </a:p>
          <a:p>
            <a:endParaRPr lang="en-US" dirty="0"/>
          </a:p>
          <a:p>
            <a:r>
              <a:rPr lang="en-US" dirty="0"/>
              <a:t>Can be evidenced in many ways including (but not limited to) </a:t>
            </a:r>
          </a:p>
          <a:p>
            <a:pPr marL="341313"/>
            <a:r>
              <a:rPr lang="en-US" dirty="0">
                <a:solidFill>
                  <a:srgbClr val="000000"/>
                </a:solidFill>
              </a:rPr>
              <a:t>Scholarship along a continuum (valued equally by WPI):</a:t>
            </a:r>
          </a:p>
          <a:p>
            <a:pPr marL="966788" lvl="1" indent="-285750">
              <a:buFont typeface="Arial"/>
              <a:buChar char="•"/>
            </a:pPr>
            <a:r>
              <a:rPr lang="en-US" dirty="0">
                <a:solidFill>
                  <a:srgbClr val="000000"/>
                </a:solidFill>
              </a:rPr>
              <a:t>Scholarship of Discovery</a:t>
            </a:r>
          </a:p>
          <a:p>
            <a:pPr marL="966788" lvl="1" indent="-285750">
              <a:buFont typeface="Arial"/>
              <a:buChar char="•"/>
            </a:pPr>
            <a:r>
              <a:rPr lang="en-US" dirty="0">
                <a:solidFill>
                  <a:srgbClr val="000000"/>
                </a:solidFill>
              </a:rPr>
              <a:t>Scholarship of Integration</a:t>
            </a:r>
          </a:p>
          <a:p>
            <a:pPr marL="966788" lvl="1" indent="-285750">
              <a:buFont typeface="Arial"/>
              <a:buChar char="•"/>
            </a:pPr>
            <a:r>
              <a:rPr lang="en-US" dirty="0">
                <a:solidFill>
                  <a:srgbClr val="000000"/>
                </a:solidFill>
              </a:rPr>
              <a:t>Scholarship of Application and Practice</a:t>
            </a:r>
          </a:p>
          <a:p>
            <a:pPr marL="966788" lvl="1" indent="-285750">
              <a:buFont typeface="Arial"/>
              <a:buChar char="•"/>
            </a:pPr>
            <a:r>
              <a:rPr lang="en-US" dirty="0">
                <a:solidFill>
                  <a:srgbClr val="000000"/>
                </a:solidFill>
              </a:rPr>
              <a:t>Scholarship of Teaching and Learning</a:t>
            </a:r>
          </a:p>
          <a:p>
            <a:pPr marL="966788" lvl="1" indent="-285750">
              <a:buFont typeface="Arial"/>
              <a:buChar char="•"/>
            </a:pPr>
            <a:r>
              <a:rPr lang="en-US" dirty="0">
                <a:solidFill>
                  <a:srgbClr val="000000"/>
                </a:solidFill>
              </a:rPr>
              <a:t>Scholarship of Engagement</a:t>
            </a:r>
          </a:p>
          <a:p>
            <a:pPr marL="341313"/>
            <a:r>
              <a:rPr lang="en-US" dirty="0">
                <a:solidFill>
                  <a:srgbClr val="000000"/>
                </a:solidFill>
              </a:rPr>
              <a:t>Research that serves as a model for others, especially at other universities</a:t>
            </a:r>
          </a:p>
          <a:p>
            <a:pPr marL="341313"/>
            <a:r>
              <a:rPr lang="en-US" dirty="0">
                <a:solidFill>
                  <a:srgbClr val="000000"/>
                </a:solidFill>
              </a:rPr>
              <a:t>Grant proposals and funded projects</a:t>
            </a:r>
          </a:p>
          <a:p>
            <a:pPr marL="341313"/>
            <a:r>
              <a:rPr lang="en-US" dirty="0">
                <a:solidFill>
                  <a:srgbClr val="000000"/>
                </a:solidFill>
              </a:rPr>
              <a:t>Post-docs, graduate students, undergraduate research leadership </a:t>
            </a:r>
          </a:p>
          <a:p>
            <a:pPr marL="341313"/>
            <a:r>
              <a:rPr lang="en-US" dirty="0">
                <a:solidFill>
                  <a:srgbClr val="000000"/>
                </a:solidFill>
              </a:rPr>
              <a:t>Publications and presentations </a:t>
            </a:r>
          </a:p>
          <a:p>
            <a:pPr marL="341313"/>
            <a:r>
              <a:rPr lang="en-US" dirty="0">
                <a:solidFill>
                  <a:srgbClr val="000000"/>
                </a:solidFill>
              </a:rPr>
              <a:t>Leadership roles in research-related organizations</a:t>
            </a:r>
          </a:p>
          <a:p>
            <a:pPr marL="341313"/>
            <a:r>
              <a:rPr lang="en-US" dirty="0">
                <a:solidFill>
                  <a:srgbClr val="000000"/>
                </a:solidFill>
              </a:rPr>
              <a:t>External consulting related to research</a:t>
            </a:r>
          </a:p>
          <a:p>
            <a:pPr marL="341313"/>
            <a:r>
              <a:rPr lang="en-US" dirty="0">
                <a:solidFill>
                  <a:srgbClr val="000000"/>
                </a:solidFill>
              </a:rPr>
              <a:t>Self-assessment and critical reflection of one’s own contributions</a:t>
            </a:r>
            <a:endParaRPr lang="en-US" dirty="0"/>
          </a:p>
        </p:txBody>
      </p:sp>
      <p:sp>
        <p:nvSpPr>
          <p:cNvPr id="7" name="Rectangle 6"/>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886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b="1" dirty="0">
                <a:solidFill>
                  <a:srgbClr val="008000"/>
                </a:solidFill>
              </a:rPr>
              <a:t>Examples of Evidence of Service</a:t>
            </a:r>
            <a:endParaRPr lang="en-US" dirty="0">
              <a:solidFill>
                <a:srgbClr val="008000"/>
              </a:solidFill>
            </a:endParaRPr>
          </a:p>
        </p:txBody>
      </p:sp>
      <p:sp>
        <p:nvSpPr>
          <p:cNvPr id="2" name="Content Placeholder 1"/>
          <p:cNvSpPr>
            <a:spLocks noGrp="1"/>
          </p:cNvSpPr>
          <p:nvPr>
            <p:ph idx="1"/>
          </p:nvPr>
        </p:nvSpPr>
        <p:spPr>
          <a:xfrm>
            <a:off x="533400" y="1143000"/>
            <a:ext cx="8229600" cy="4953000"/>
          </a:xfrm>
        </p:spPr>
        <p:txBody>
          <a:bodyPr>
            <a:normAutofit/>
          </a:bodyPr>
          <a:lstStyle/>
          <a:p>
            <a:pPr marL="0" indent="0" algn="ctr">
              <a:buNone/>
            </a:pPr>
            <a:r>
              <a:rPr lang="en-US" sz="1400" dirty="0">
                <a:solidFill>
                  <a:srgbClr val="000000"/>
                </a:solidFill>
              </a:rPr>
              <a:t>Faculty Handbook, Part Two Section 7F:</a:t>
            </a:r>
          </a:p>
          <a:p>
            <a:pPr marL="0" indent="0">
              <a:buNone/>
            </a:pPr>
            <a:endParaRPr lang="en-US" sz="1400" i="1" dirty="0">
              <a:solidFill>
                <a:srgbClr val="000000"/>
              </a:solidFill>
            </a:endParaRPr>
          </a:p>
          <a:p>
            <a:pPr marL="0" indent="0">
              <a:buNone/>
            </a:pPr>
            <a:r>
              <a:rPr lang="en-US" sz="1800" b="1" dirty="0">
                <a:solidFill>
                  <a:srgbClr val="000000"/>
                </a:solidFill>
              </a:rPr>
              <a:t>Service to Department</a:t>
            </a:r>
          </a:p>
          <a:p>
            <a:pPr marL="457200" lvl="1" indent="0">
              <a:buNone/>
            </a:pPr>
            <a:r>
              <a:rPr lang="en-US" sz="1800" dirty="0">
                <a:solidFill>
                  <a:srgbClr val="000000"/>
                </a:solidFill>
              </a:rPr>
              <a:t>Department committees			MQP area coordinators</a:t>
            </a:r>
          </a:p>
          <a:p>
            <a:pPr marL="457200" lvl="1" indent="0">
              <a:buNone/>
            </a:pPr>
            <a:r>
              <a:rPr lang="en-US" sz="1800" dirty="0">
                <a:solidFill>
                  <a:srgbClr val="000000"/>
                </a:solidFill>
              </a:rPr>
              <a:t>Faculty recruitment				Seminar series participation and coordination </a:t>
            </a:r>
            <a:endParaRPr lang="en-US" sz="1800" b="1" dirty="0">
              <a:solidFill>
                <a:srgbClr val="000000"/>
              </a:solidFill>
            </a:endParaRPr>
          </a:p>
          <a:p>
            <a:pPr marL="0" indent="0">
              <a:buNone/>
            </a:pPr>
            <a:r>
              <a:rPr lang="en-US" sz="1800" b="1" dirty="0">
                <a:solidFill>
                  <a:srgbClr val="000000"/>
                </a:solidFill>
              </a:rPr>
              <a:t>Service to WPI</a:t>
            </a:r>
          </a:p>
          <a:p>
            <a:pPr marL="457200" lvl="1" indent="0">
              <a:buNone/>
            </a:pPr>
            <a:r>
              <a:rPr lang="en-US" sz="1800" dirty="0">
                <a:solidFill>
                  <a:srgbClr val="000000"/>
                </a:solidFill>
              </a:rPr>
              <a:t>Campus-wide committees		Outreach</a:t>
            </a:r>
          </a:p>
          <a:p>
            <a:pPr marL="457200" lvl="1" indent="0">
              <a:buNone/>
            </a:pPr>
            <a:r>
              <a:rPr lang="en-US" sz="1800" dirty="0">
                <a:solidFill>
                  <a:srgbClr val="000000"/>
                </a:solidFill>
              </a:rPr>
              <a:t>Student welfare				Insight Advisor</a:t>
            </a:r>
            <a:endParaRPr lang="en-US" sz="1800" b="1" dirty="0">
              <a:solidFill>
                <a:srgbClr val="000000"/>
              </a:solidFill>
            </a:endParaRPr>
          </a:p>
          <a:p>
            <a:pPr marL="0" indent="0">
              <a:buNone/>
            </a:pPr>
            <a:r>
              <a:rPr lang="en-US" sz="1800" b="1" dirty="0">
                <a:solidFill>
                  <a:srgbClr val="000000"/>
                </a:solidFill>
              </a:rPr>
              <a:t>Service to Profession</a:t>
            </a:r>
          </a:p>
          <a:p>
            <a:pPr marL="457200" lvl="1" indent="0">
              <a:buNone/>
            </a:pPr>
            <a:r>
              <a:rPr lang="en-US" sz="1800" dirty="0">
                <a:solidFill>
                  <a:srgbClr val="000000"/>
                </a:solidFill>
              </a:rPr>
              <a:t>Editor, Referee, Reviewer</a:t>
            </a:r>
            <a:r>
              <a:rPr lang="en-US" sz="1800" b="1" dirty="0">
                <a:solidFill>
                  <a:srgbClr val="000000"/>
                </a:solidFill>
              </a:rPr>
              <a:t>	</a:t>
            </a:r>
            <a:r>
              <a:rPr lang="en-US" sz="1800" dirty="0">
                <a:solidFill>
                  <a:srgbClr val="000000"/>
                </a:solidFill>
              </a:rPr>
              <a:t>	Committees/Panels</a:t>
            </a:r>
          </a:p>
          <a:p>
            <a:pPr marL="457200" lvl="1" indent="0">
              <a:buNone/>
            </a:pPr>
            <a:r>
              <a:rPr lang="en-US" sz="1800" dirty="0">
                <a:solidFill>
                  <a:srgbClr val="000000"/>
                </a:solidFill>
              </a:rPr>
              <a:t>Local/National					 Professional society membership </a:t>
            </a:r>
            <a:endParaRPr lang="en-US" sz="1800" b="1" dirty="0">
              <a:solidFill>
                <a:srgbClr val="000000"/>
              </a:solidFill>
            </a:endParaRPr>
          </a:p>
          <a:p>
            <a:pPr marL="0" lvl="1" indent="0">
              <a:buNone/>
            </a:pPr>
            <a:r>
              <a:rPr lang="en-US" sz="1800" b="1" dirty="0">
                <a:solidFill>
                  <a:srgbClr val="000000"/>
                </a:solidFill>
              </a:rPr>
              <a:t>Local Civic Engagement </a:t>
            </a:r>
          </a:p>
          <a:p>
            <a:pPr marL="458788" indent="0">
              <a:buNone/>
            </a:pPr>
            <a:r>
              <a:rPr lang="en-US" sz="1800" dirty="0">
                <a:solidFill>
                  <a:srgbClr val="000000"/>
                </a:solidFill>
              </a:rPr>
              <a:t>School participation			Government or NGO committees	</a:t>
            </a:r>
          </a:p>
          <a:p>
            <a:pPr marL="458788" indent="0">
              <a:buNone/>
            </a:pPr>
            <a:r>
              <a:rPr lang="en-US" sz="1800" dirty="0">
                <a:solidFill>
                  <a:srgbClr val="000000"/>
                </a:solidFill>
              </a:rPr>
              <a:t>Local non-profit activities		Advocacy</a:t>
            </a:r>
          </a:p>
        </p:txBody>
      </p:sp>
      <p:sp>
        <p:nvSpPr>
          <p:cNvPr id="4" name="Slide Number Placeholder 3"/>
          <p:cNvSpPr>
            <a:spLocks noGrp="1"/>
          </p:cNvSpPr>
          <p:nvPr>
            <p:ph type="sldNum" sz="quarter" idx="12"/>
          </p:nvPr>
        </p:nvSpPr>
        <p:spPr/>
        <p:txBody>
          <a:bodyPr/>
          <a:lstStyle/>
          <a:p>
            <a:pPr>
              <a:defRPr/>
            </a:pPr>
            <a:fld id="{526A9E35-D462-4600-846B-8A3DB57113F8}" type="slidenum">
              <a:rPr lang="en-US" smtClean="0"/>
              <a:pPr>
                <a:defRPr/>
              </a:pPr>
              <a:t>16</a:t>
            </a:fld>
            <a:endParaRPr lang="en-US" dirty="0"/>
          </a:p>
        </p:txBody>
      </p:sp>
      <p:sp>
        <p:nvSpPr>
          <p:cNvPr id="6" name="Rectangle 5"/>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5410200"/>
            <a:ext cx="2971800" cy="1225060"/>
          </a:xfrm>
          <a:prstGeom prst="rect">
            <a:avLst/>
          </a:prstGeom>
        </p:spPr>
      </p:pic>
    </p:spTree>
    <p:extLst>
      <p:ext uri="{BB962C8B-B14F-4D97-AF65-F5344CB8AC3E}">
        <p14:creationId xmlns:p14="http://schemas.microsoft.com/office/powerpoint/2010/main" val="223178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solidFill>
                  <a:srgbClr val="008000"/>
                </a:solidFill>
              </a:rPr>
              <a:t>Questions about Promotion Criteria</a:t>
            </a:r>
          </a:p>
        </p:txBody>
      </p:sp>
      <p:sp>
        <p:nvSpPr>
          <p:cNvPr id="14" name="Content Placeholder 13">
            <a:extLst>
              <a:ext uri="{FF2B5EF4-FFF2-40B4-BE49-F238E27FC236}">
                <a16:creationId xmlns:a16="http://schemas.microsoft.com/office/drawing/2014/main" id="{64E34120-F076-CA47-BD6F-3586F1E8B65B}"/>
              </a:ext>
            </a:extLst>
          </p:cNvPr>
          <p:cNvSpPr>
            <a:spLocks noGrp="1"/>
          </p:cNvSpPr>
          <p:nvPr>
            <p:ph idx="1"/>
          </p:nvPr>
        </p:nvSpPr>
        <p:spPr>
          <a:xfrm>
            <a:off x="3810000" y="1981200"/>
            <a:ext cx="1752600" cy="2743200"/>
          </a:xfrm>
        </p:spPr>
        <p:txBody>
          <a:bodyPr>
            <a:normAutofit/>
          </a:bodyPr>
          <a:lstStyle/>
          <a:p>
            <a:pPr marL="0" indent="0">
              <a:buNone/>
            </a:pPr>
            <a:r>
              <a:rPr lang="en-US" sz="16600" dirty="0">
                <a:solidFill>
                  <a:srgbClr val="008000"/>
                </a:solidFill>
              </a:rPr>
              <a:t>?</a:t>
            </a:r>
          </a:p>
        </p:txBody>
      </p:sp>
      <p:sp>
        <p:nvSpPr>
          <p:cNvPr id="5" name="Rectangle 4">
            <a:extLst>
              <a:ext uri="{FF2B5EF4-FFF2-40B4-BE49-F238E27FC236}">
                <a16:creationId xmlns:a16="http://schemas.microsoft.com/office/drawing/2014/main" id="{DA70827E-9B9B-AA49-93D0-A0B64CA9C0FA}"/>
              </a:ext>
            </a:extLst>
          </p:cNvPr>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4795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solidFill>
                  <a:schemeClr val="accent6">
                    <a:lumMod val="75000"/>
                  </a:schemeClr>
                </a:solidFill>
              </a:rPr>
              <a:t>Guide</a:t>
            </a:r>
          </a:p>
        </p:txBody>
      </p:sp>
      <p:sp>
        <p:nvSpPr>
          <p:cNvPr id="17410" name="Rectangle 3"/>
          <p:cNvSpPr>
            <a:spLocks noGrp="1" noChangeArrowheads="1"/>
          </p:cNvSpPr>
          <p:nvPr>
            <p:ph idx="1"/>
          </p:nvPr>
        </p:nvSpPr>
        <p:spPr>
          <a:xfrm>
            <a:off x="1524000" y="1219200"/>
            <a:ext cx="7010400" cy="5334000"/>
          </a:xfrm>
        </p:spPr>
        <p:txBody>
          <a:bodyPr>
            <a:noAutofit/>
          </a:bodyPr>
          <a:lstStyle/>
          <a:p>
            <a:pPr marL="746125" indent="-746125">
              <a:spcBef>
                <a:spcPts val="0"/>
              </a:spcBef>
              <a:spcAft>
                <a:spcPts val="300"/>
              </a:spcAft>
              <a:buFont typeface="+mj-lt"/>
              <a:buAutoNum type="arabicPeriod"/>
            </a:pPr>
            <a:r>
              <a:rPr lang="en-US" dirty="0">
                <a:solidFill>
                  <a:schemeClr val="bg1">
                    <a:lumMod val="75000"/>
                  </a:schemeClr>
                </a:solidFill>
                <a:cs typeface="Arial" pitchFamily="34" charset="0"/>
              </a:rPr>
              <a:t>COAP Overview</a:t>
            </a:r>
          </a:p>
          <a:p>
            <a:pPr marL="742950" indent="-742950">
              <a:spcBef>
                <a:spcPts val="0"/>
              </a:spcBef>
              <a:spcAft>
                <a:spcPts val="300"/>
              </a:spcAft>
              <a:buFont typeface="+mj-lt"/>
              <a:buAutoNum type="arabicPeriod" startAt="2"/>
            </a:pPr>
            <a:r>
              <a:rPr lang="en-US" dirty="0">
                <a:solidFill>
                  <a:schemeClr val="bg1">
                    <a:lumMod val="75000"/>
                  </a:schemeClr>
                </a:solidFill>
                <a:cs typeface="Arial" pitchFamily="34" charset="0"/>
              </a:rPr>
              <a:t>WPI Promotion Criteria</a:t>
            </a:r>
          </a:p>
          <a:p>
            <a:pPr marL="742950" indent="-742950">
              <a:spcBef>
                <a:spcPts val="0"/>
              </a:spcBef>
              <a:spcAft>
                <a:spcPts val="300"/>
              </a:spcAft>
              <a:buFont typeface="+mj-lt"/>
              <a:buAutoNum type="arabicPeriod" startAt="2"/>
            </a:pPr>
            <a:r>
              <a:rPr lang="en-US" b="1" dirty="0">
                <a:solidFill>
                  <a:schemeClr val="accent6">
                    <a:lumMod val="75000"/>
                  </a:schemeClr>
                </a:solidFill>
                <a:cs typeface="Arial" pitchFamily="34" charset="0"/>
              </a:rPr>
              <a:t>Candidate Dossier</a:t>
            </a:r>
          </a:p>
          <a:p>
            <a:pPr marL="742950" indent="-742950">
              <a:spcBef>
                <a:spcPts val="0"/>
              </a:spcBef>
              <a:spcAft>
                <a:spcPts val="300"/>
              </a:spcAft>
              <a:buFont typeface="+mj-lt"/>
              <a:buAutoNum type="arabicPeriod" startAt="2"/>
            </a:pPr>
            <a:r>
              <a:rPr lang="en-US" dirty="0">
                <a:solidFill>
                  <a:schemeClr val="accent6">
                    <a:lumMod val="75000"/>
                  </a:schemeClr>
                </a:solidFill>
                <a:cs typeface="Arial" pitchFamily="34" charset="0"/>
              </a:rPr>
              <a:t>Promotion Schedules</a:t>
            </a:r>
          </a:p>
          <a:p>
            <a:pPr marL="742950" indent="-742950">
              <a:spcBef>
                <a:spcPts val="0"/>
              </a:spcBef>
              <a:spcAft>
                <a:spcPts val="300"/>
              </a:spcAft>
              <a:buFont typeface="+mj-lt"/>
              <a:buAutoNum type="arabicPeriod" startAt="2"/>
            </a:pPr>
            <a:r>
              <a:rPr lang="en-US" dirty="0">
                <a:solidFill>
                  <a:schemeClr val="accent6">
                    <a:lumMod val="75000"/>
                  </a:schemeClr>
                </a:solidFill>
                <a:cs typeface="Arial" pitchFamily="34" charset="0"/>
              </a:rPr>
              <a:t>Promotion Procedures</a:t>
            </a:r>
            <a:endParaRPr lang="en-US" b="1" dirty="0">
              <a:solidFill>
                <a:schemeClr val="accent6">
                  <a:lumMod val="75000"/>
                </a:schemeClr>
              </a:solidFill>
              <a:cs typeface="Arial" pitchFamily="34" charset="0"/>
            </a:endParaRPr>
          </a:p>
          <a:p>
            <a:pPr marL="742950" indent="-742950">
              <a:spcBef>
                <a:spcPts val="0"/>
              </a:spcBef>
              <a:spcAft>
                <a:spcPts val="300"/>
              </a:spcAft>
              <a:buFont typeface="+mj-lt"/>
              <a:buAutoNum type="arabicPeriod" startAt="2"/>
            </a:pPr>
            <a:r>
              <a:rPr lang="en-US" dirty="0">
                <a:solidFill>
                  <a:schemeClr val="accent6">
                    <a:lumMod val="75000"/>
                  </a:schemeClr>
                </a:solidFill>
                <a:cs typeface="Arial" pitchFamily="34" charset="0"/>
              </a:rPr>
              <a:t>FAQs</a:t>
            </a:r>
          </a:p>
          <a:p>
            <a:pPr>
              <a:spcBef>
                <a:spcPts val="0"/>
              </a:spcBef>
              <a:spcAft>
                <a:spcPts val="300"/>
              </a:spcAft>
            </a:pPr>
            <a:endParaRPr lang="en-US" dirty="0">
              <a:solidFill>
                <a:schemeClr val="tx1"/>
              </a:solidFill>
              <a:cs typeface="Arial" pitchFamily="34" charset="0"/>
            </a:endParaRPr>
          </a:p>
        </p:txBody>
      </p:sp>
      <p:sp>
        <p:nvSpPr>
          <p:cNvPr id="2" name="Slide Number Placeholder 1"/>
          <p:cNvSpPr>
            <a:spLocks noGrp="1"/>
          </p:cNvSpPr>
          <p:nvPr>
            <p:ph type="sldNum" sz="quarter" idx="12"/>
          </p:nvPr>
        </p:nvSpPr>
        <p:spPr>
          <a:xfrm>
            <a:off x="8534400" y="6324600"/>
            <a:ext cx="457200" cy="365125"/>
          </a:xfrm>
        </p:spPr>
        <p:txBody>
          <a:bodyPr/>
          <a:lstStyle/>
          <a:p>
            <a:pPr>
              <a:defRPr/>
            </a:pPr>
            <a:fld id="{526A9E35-D462-4600-846B-8A3DB57113F8}" type="slidenum">
              <a:rPr lang="en-US" smtClean="0"/>
              <a:pPr>
                <a:defRPr/>
              </a:pPr>
              <a:t>18</a:t>
            </a:fld>
            <a:endParaRPr lang="en-US" dirty="0"/>
          </a:p>
        </p:txBody>
      </p:sp>
      <p:cxnSp>
        <p:nvCxnSpPr>
          <p:cNvPr id="5" name="Straight Arrow Connector 4"/>
          <p:cNvCxnSpPr/>
          <p:nvPr/>
        </p:nvCxnSpPr>
        <p:spPr>
          <a:xfrm>
            <a:off x="609600" y="2590800"/>
            <a:ext cx="838200" cy="0"/>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pic>
        <p:nvPicPr>
          <p:cNvPr id="6" name="Picture 5"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9569" y="4239846"/>
            <a:ext cx="2438400" cy="2032000"/>
          </a:xfrm>
          <a:prstGeom prst="rect">
            <a:avLst/>
          </a:prstGeom>
        </p:spPr>
      </p:pic>
      <p:sp>
        <p:nvSpPr>
          <p:cNvPr id="9" name="Rectangle 8"/>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17065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E46C0A"/>
                </a:solidFill>
              </a:rPr>
              <a:t>Materials Provided by Candidate</a:t>
            </a:r>
          </a:p>
        </p:txBody>
      </p:sp>
      <p:sp>
        <p:nvSpPr>
          <p:cNvPr id="9" name="Content Placeholder 8">
            <a:extLst>
              <a:ext uri="{FF2B5EF4-FFF2-40B4-BE49-F238E27FC236}">
                <a16:creationId xmlns:a16="http://schemas.microsoft.com/office/drawing/2014/main" id="{6F6666C0-2927-AA4F-B475-709681EB25F4}"/>
              </a:ext>
            </a:extLst>
          </p:cNvPr>
          <p:cNvSpPr>
            <a:spLocks noGrp="1"/>
          </p:cNvSpPr>
          <p:nvPr>
            <p:ph idx="1"/>
          </p:nvPr>
        </p:nvSpPr>
        <p:spPr>
          <a:xfrm>
            <a:off x="457200" y="1447800"/>
            <a:ext cx="8229600" cy="4525963"/>
          </a:xfrm>
        </p:spPr>
        <p:txBody>
          <a:bodyPr>
            <a:noAutofit/>
          </a:bodyPr>
          <a:lstStyle/>
          <a:p>
            <a:pPr marL="457200" indent="-457200">
              <a:spcBef>
                <a:spcPts val="0"/>
              </a:spcBef>
              <a:buFont typeface="+mj-lt"/>
              <a:buAutoNum type="arabicPeriod"/>
            </a:pPr>
            <a:r>
              <a:rPr lang="en-US" sz="2000" dirty="0">
                <a:solidFill>
                  <a:srgbClr val="000000"/>
                </a:solidFill>
              </a:rPr>
              <a:t>Names of Nominator and Advocate </a:t>
            </a:r>
          </a:p>
          <a:p>
            <a:pPr marL="457200" indent="-457200">
              <a:spcBef>
                <a:spcPts val="0"/>
              </a:spcBef>
              <a:buFont typeface="+mj-lt"/>
              <a:buAutoNum type="arabicPeriod"/>
            </a:pPr>
            <a:r>
              <a:rPr lang="en-US" sz="2000" dirty="0">
                <a:solidFill>
                  <a:srgbClr val="000000"/>
                </a:solidFill>
              </a:rPr>
              <a:t>Promotion Dossier  </a:t>
            </a:r>
          </a:p>
          <a:p>
            <a:pPr lvl="1">
              <a:spcBef>
                <a:spcPts val="0"/>
              </a:spcBef>
            </a:pPr>
            <a:r>
              <a:rPr lang="en-US" sz="2000" dirty="0">
                <a:solidFill>
                  <a:srgbClr val="000000"/>
                </a:solidFill>
              </a:rPr>
              <a:t>CV (use COAP’s suggested format)</a:t>
            </a:r>
          </a:p>
          <a:p>
            <a:pPr lvl="1">
              <a:spcBef>
                <a:spcPts val="0"/>
              </a:spcBef>
            </a:pPr>
            <a:r>
              <a:rPr lang="en-US" sz="2000" dirty="0">
                <a:solidFill>
                  <a:srgbClr val="000000"/>
                </a:solidFill>
              </a:rPr>
              <a:t>Personal Statement: Reflections on Teaching, Research, Service, Future Plans</a:t>
            </a:r>
          </a:p>
          <a:p>
            <a:pPr lvl="1">
              <a:spcBef>
                <a:spcPts val="0"/>
              </a:spcBef>
            </a:pPr>
            <a:r>
              <a:rPr lang="en-US" sz="2000" dirty="0">
                <a:solidFill>
                  <a:srgbClr val="000000"/>
                </a:solidFill>
              </a:rPr>
              <a:t>Teaching Peer Evaluations </a:t>
            </a:r>
          </a:p>
          <a:p>
            <a:pPr lvl="1">
              <a:spcBef>
                <a:spcPts val="0"/>
              </a:spcBef>
            </a:pPr>
            <a:r>
              <a:rPr lang="en-US" sz="2000" dirty="0">
                <a:solidFill>
                  <a:srgbClr val="000000"/>
                </a:solidFill>
              </a:rPr>
              <a:t>Teaching Portfolio</a:t>
            </a:r>
          </a:p>
          <a:p>
            <a:pPr lvl="1">
              <a:spcBef>
                <a:spcPts val="0"/>
              </a:spcBef>
            </a:pPr>
            <a:r>
              <a:rPr lang="en-US" sz="2000" dirty="0">
                <a:solidFill>
                  <a:srgbClr val="000000"/>
                </a:solidFill>
              </a:rPr>
              <a:t>Indices or other indicators</a:t>
            </a:r>
          </a:p>
          <a:p>
            <a:pPr lvl="1">
              <a:spcBef>
                <a:spcPts val="0"/>
              </a:spcBef>
            </a:pPr>
            <a:r>
              <a:rPr lang="en-US" sz="2000" dirty="0">
                <a:solidFill>
                  <a:srgbClr val="000000"/>
                </a:solidFill>
              </a:rPr>
              <a:t>Evidence of high quality and positive external impact</a:t>
            </a:r>
          </a:p>
          <a:p>
            <a:pPr marL="457200" indent="-457200">
              <a:spcBef>
                <a:spcPts val="0"/>
              </a:spcBef>
              <a:buFont typeface="+mj-lt"/>
              <a:buAutoNum type="arabicPeriod"/>
            </a:pPr>
            <a:r>
              <a:rPr lang="en-US" sz="2000" dirty="0">
                <a:solidFill>
                  <a:srgbClr val="000000"/>
                </a:solidFill>
              </a:rPr>
              <a:t>Sample Scholarly Artifacts (3 max)</a:t>
            </a:r>
          </a:p>
          <a:p>
            <a:pPr marL="457200" lvl="1" indent="-457200">
              <a:spcBef>
                <a:spcPts val="0"/>
              </a:spcBef>
              <a:buFont typeface="+mj-lt"/>
              <a:buAutoNum type="arabicPeriod" startAt="4"/>
            </a:pPr>
            <a:r>
              <a:rPr lang="en-US" sz="2000" dirty="0">
                <a:solidFill>
                  <a:srgbClr val="000000"/>
                </a:solidFill>
              </a:rPr>
              <a:t>List of 6 Professional Associates</a:t>
            </a:r>
          </a:p>
          <a:p>
            <a:pPr marL="685800" lvl="2" indent="-285750">
              <a:spcBef>
                <a:spcPts val="0"/>
              </a:spcBef>
              <a:buFont typeface="System Font Regular"/>
              <a:buChar char="–"/>
            </a:pPr>
            <a:r>
              <a:rPr lang="en-US" sz="2000" dirty="0">
                <a:solidFill>
                  <a:srgbClr val="000000"/>
                </a:solidFill>
              </a:rPr>
              <a:t>Qualified to evaluate dossier</a:t>
            </a:r>
          </a:p>
          <a:p>
            <a:pPr marL="0" indent="0">
              <a:spcBef>
                <a:spcPts val="0"/>
              </a:spcBef>
              <a:buNone/>
            </a:pPr>
            <a:endParaRPr lang="en-US" sz="2000" dirty="0">
              <a:solidFill>
                <a:srgbClr val="000000"/>
              </a:solidFill>
            </a:endParaRPr>
          </a:p>
          <a:p>
            <a:pPr marL="0" indent="0">
              <a:spcBef>
                <a:spcPts val="0"/>
              </a:spcBef>
              <a:buNone/>
            </a:pPr>
            <a:r>
              <a:rPr lang="en-US" sz="2000" b="1" dirty="0">
                <a:solidFill>
                  <a:srgbClr val="000000"/>
                </a:solidFill>
              </a:rPr>
              <a:t>Must provide evidence: High-Quality Teaching, High-Quality Research, External Impact</a:t>
            </a:r>
            <a:endParaRPr lang="en-US" sz="2000" dirty="0"/>
          </a:p>
        </p:txBody>
      </p:sp>
      <p:sp>
        <p:nvSpPr>
          <p:cNvPr id="4" name="Slide Number Placeholder 3"/>
          <p:cNvSpPr>
            <a:spLocks noGrp="1"/>
          </p:cNvSpPr>
          <p:nvPr>
            <p:ph type="sldNum" sz="quarter" idx="12"/>
          </p:nvPr>
        </p:nvSpPr>
        <p:spPr/>
        <p:txBody>
          <a:bodyPr/>
          <a:lstStyle/>
          <a:p>
            <a:pPr>
              <a:defRPr/>
            </a:pPr>
            <a:fld id="{526A9E35-D462-4600-846B-8A3DB57113F8}" type="slidenum">
              <a:rPr lang="en-US" smtClean="0"/>
              <a:pPr>
                <a:defRPr/>
              </a:pPr>
              <a:t>19</a:t>
            </a:fld>
            <a:endParaRPr lang="en-US"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0947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1"/>
                </a:solidFill>
              </a:rPr>
              <a:t>Congratulations!</a:t>
            </a:r>
          </a:p>
        </p:txBody>
      </p:sp>
      <p:pic>
        <p:nvPicPr>
          <p:cNvPr id="5" name="Picture 4" descr="TtPCMzo.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743200"/>
            <a:ext cx="3690257" cy="1905000"/>
          </a:xfrm>
          <a:prstGeom prst="rect">
            <a:avLst/>
          </a:prstGeom>
        </p:spPr>
      </p:pic>
      <p:sp>
        <p:nvSpPr>
          <p:cNvPr id="6" name="Content Placeholder 5"/>
          <p:cNvSpPr>
            <a:spLocks noGrp="1"/>
          </p:cNvSpPr>
          <p:nvPr>
            <p:ph idx="1"/>
          </p:nvPr>
        </p:nvSpPr>
        <p:spPr>
          <a:xfrm>
            <a:off x="609600" y="1295400"/>
            <a:ext cx="8305800" cy="4800600"/>
          </a:xfrm>
        </p:spPr>
        <p:txBody>
          <a:bodyPr>
            <a:normAutofit/>
          </a:bodyPr>
          <a:lstStyle/>
          <a:p>
            <a:pPr marL="0" indent="0">
              <a:buNone/>
            </a:pPr>
            <a:endParaRPr lang="en-US" sz="1800" dirty="0"/>
          </a:p>
          <a:p>
            <a:pPr marL="0" indent="0">
              <a:spcBef>
                <a:spcPts val="0"/>
              </a:spcBef>
              <a:buNone/>
            </a:pPr>
            <a:r>
              <a:rPr lang="en-US" sz="1800" dirty="0"/>
              <a:t>Considering promotion is a significant and meaningful career milestone. After years of hard work, sacrifice, and perhaps even some doubt, it is important to recognize where we are, how we got here, and the people who have helped and inspired us.</a:t>
            </a:r>
          </a:p>
          <a:p>
            <a:pPr marL="0" indent="0">
              <a:buNone/>
            </a:pPr>
            <a:endParaRPr lang="en-US" sz="1800" dirty="0"/>
          </a:p>
          <a:p>
            <a:pPr marL="0" indent="0">
              <a:spcBef>
                <a:spcPts val="0"/>
              </a:spcBef>
              <a:buNone/>
            </a:pPr>
            <a:endParaRPr lang="en-US" sz="1800" dirty="0"/>
          </a:p>
          <a:p>
            <a:pPr marL="0" indent="0">
              <a:spcBef>
                <a:spcPts val="0"/>
              </a:spcBef>
              <a:buNone/>
            </a:pPr>
            <a:endParaRPr lang="en-US" sz="1800" dirty="0"/>
          </a:p>
          <a:p>
            <a:pPr marL="0" indent="0">
              <a:spcBef>
                <a:spcPts val="0"/>
              </a:spcBef>
              <a:buNone/>
            </a:pPr>
            <a:endParaRPr lang="en-US" sz="1800" dirty="0"/>
          </a:p>
          <a:p>
            <a:pPr marL="0" indent="0">
              <a:spcBef>
                <a:spcPts val="0"/>
              </a:spcBef>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lvl="1" indent="0">
              <a:spcBef>
                <a:spcPts val="0"/>
              </a:spcBef>
              <a:buNone/>
            </a:pPr>
            <a:r>
              <a:rPr lang="en-US" sz="1800" dirty="0"/>
              <a:t>COAP’s role is to s</a:t>
            </a:r>
            <a:r>
              <a:rPr lang="en-US" sz="1800" dirty="0">
                <a:solidFill>
                  <a:srgbClr val="000000"/>
                </a:solidFill>
              </a:rPr>
              <a:t>upport faculty promotion when the dossier, reviewers, nominator, and advocate provide evidence that promotion in rank has been earned. The purpose of this presentation is to help ensure that candidates can put together their strongest promotional package. </a:t>
            </a:r>
            <a:endParaRPr lang="en-US" sz="1800" b="1" dirty="0">
              <a:solidFill>
                <a:srgbClr val="000000"/>
              </a:solidFill>
            </a:endParaRPr>
          </a:p>
          <a:p>
            <a:pPr marL="0" indent="0">
              <a:buNone/>
            </a:pPr>
            <a:endParaRPr lang="en-US" sz="1800" dirty="0"/>
          </a:p>
        </p:txBody>
      </p:sp>
      <p:sp>
        <p:nvSpPr>
          <p:cNvPr id="7" name="Slide Number Placeholder 3"/>
          <p:cNvSpPr>
            <a:spLocks noGrp="1"/>
          </p:cNvSpPr>
          <p:nvPr>
            <p:ph type="sldNum" sz="quarter" idx="12"/>
          </p:nvPr>
        </p:nvSpPr>
        <p:spPr>
          <a:xfrm>
            <a:off x="8610600" y="6324600"/>
            <a:ext cx="381000" cy="365125"/>
          </a:xfrm>
        </p:spPr>
        <p:txBody>
          <a:bodyPr/>
          <a:lstStyle/>
          <a:p>
            <a:pPr>
              <a:defRPr/>
            </a:pPr>
            <a:fld id="{526A9E35-D462-4600-846B-8A3DB57113F8}" type="slidenum">
              <a:rPr lang="en-US" smtClean="0"/>
              <a:pPr>
                <a:defRPr/>
              </a:pPr>
              <a:t>2</a:t>
            </a:fld>
            <a:endParaRPr lang="en-US" dirty="0"/>
          </a:p>
        </p:txBody>
      </p:sp>
      <p:sp>
        <p:nvSpPr>
          <p:cNvPr id="8" name="Rectangle 7"/>
          <p:cNvSpPr/>
          <p:nvPr/>
        </p:nvSpPr>
        <p:spPr>
          <a:xfrm>
            <a:off x="152400" y="152400"/>
            <a:ext cx="8915400" cy="66294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4547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b="1" dirty="0">
                <a:solidFill>
                  <a:srgbClr val="F79646"/>
                </a:solidFill>
              </a:rPr>
              <a:t>Evidence of High-Quality Teaching</a:t>
            </a:r>
          </a:p>
        </p:txBody>
      </p:sp>
      <p:sp>
        <p:nvSpPr>
          <p:cNvPr id="3" name="Content Placeholder 2"/>
          <p:cNvSpPr>
            <a:spLocks noGrp="1"/>
          </p:cNvSpPr>
          <p:nvPr>
            <p:ph idx="1"/>
          </p:nvPr>
        </p:nvSpPr>
        <p:spPr>
          <a:xfrm>
            <a:off x="533400" y="1219200"/>
            <a:ext cx="7742819" cy="4724400"/>
          </a:xfrm>
        </p:spPr>
        <p:txBody>
          <a:bodyPr>
            <a:normAutofit fontScale="70000" lnSpcReduction="20000"/>
          </a:bodyPr>
          <a:lstStyle/>
          <a:p>
            <a:pPr marL="0" indent="0">
              <a:buNone/>
            </a:pPr>
            <a:r>
              <a:rPr lang="en-US" sz="2600" i="1" dirty="0">
                <a:solidFill>
                  <a:schemeClr val="accent6">
                    <a:lumMod val="75000"/>
                  </a:schemeClr>
                </a:solidFill>
              </a:rPr>
              <a:t>Examples for informational purpose (not all items are required): </a:t>
            </a:r>
          </a:p>
          <a:p>
            <a:pPr marL="0" indent="0">
              <a:buNone/>
            </a:pPr>
            <a:endParaRPr lang="en-US" sz="2600" dirty="0">
              <a:solidFill>
                <a:srgbClr val="000000"/>
              </a:solidFill>
            </a:endParaRPr>
          </a:p>
          <a:p>
            <a:pPr marL="0" indent="0">
              <a:buNone/>
            </a:pPr>
            <a:r>
              <a:rPr lang="en-US" sz="2600" dirty="0">
                <a:solidFill>
                  <a:srgbClr val="000000"/>
                </a:solidFill>
              </a:rPr>
              <a:t>Number and Diversity of Courses/Projects </a:t>
            </a:r>
          </a:p>
          <a:p>
            <a:pPr marL="0" indent="0">
              <a:buNone/>
            </a:pPr>
            <a:r>
              <a:rPr lang="en-US" sz="2600" dirty="0">
                <a:solidFill>
                  <a:srgbClr val="000000"/>
                </a:solidFill>
              </a:rPr>
              <a:t>Course Evaluation Forms</a:t>
            </a:r>
          </a:p>
          <a:p>
            <a:pPr marL="0" indent="0">
              <a:buNone/>
            </a:pPr>
            <a:r>
              <a:rPr lang="en-US" sz="2600" dirty="0">
                <a:solidFill>
                  <a:srgbClr val="000000"/>
                </a:solidFill>
              </a:rPr>
              <a:t>Faculty Peer Evaluations </a:t>
            </a:r>
          </a:p>
          <a:p>
            <a:pPr marL="0" indent="0">
              <a:buNone/>
            </a:pPr>
            <a:r>
              <a:rPr lang="en-US" sz="2600" dirty="0">
                <a:solidFill>
                  <a:srgbClr val="000000"/>
                </a:solidFill>
              </a:rPr>
              <a:t>Alumni Surveys of Teaching</a:t>
            </a:r>
          </a:p>
          <a:p>
            <a:pPr marL="0" indent="0">
              <a:buNone/>
            </a:pPr>
            <a:r>
              <a:rPr lang="en-US" sz="2600" dirty="0">
                <a:solidFill>
                  <a:srgbClr val="000000"/>
                </a:solidFill>
              </a:rPr>
              <a:t>MQP, IQP, Inquiry Seminar, Practicum, Theses</a:t>
            </a:r>
          </a:p>
          <a:p>
            <a:pPr marL="0" indent="0">
              <a:buNone/>
            </a:pPr>
            <a:r>
              <a:rPr lang="en-US" sz="2600" dirty="0">
                <a:solidFill>
                  <a:srgbClr val="000000"/>
                </a:solidFill>
              </a:rPr>
              <a:t>Student Project Evaluations</a:t>
            </a:r>
          </a:p>
          <a:p>
            <a:pPr marL="0" indent="0">
              <a:buNone/>
            </a:pPr>
            <a:r>
              <a:rPr lang="en-US" sz="2600" dirty="0">
                <a:solidFill>
                  <a:srgbClr val="000000"/>
                </a:solidFill>
              </a:rPr>
              <a:t>Academic Advising</a:t>
            </a:r>
          </a:p>
          <a:p>
            <a:pPr lvl="1">
              <a:buFont typeface="Arial"/>
              <a:buChar char="•"/>
            </a:pPr>
            <a:r>
              <a:rPr lang="en-US" sz="2600" dirty="0">
                <a:solidFill>
                  <a:srgbClr val="000000"/>
                </a:solidFill>
              </a:rPr>
              <a:t>Freshman, UG, and Graduate</a:t>
            </a:r>
          </a:p>
          <a:p>
            <a:pPr marL="0" indent="0">
              <a:buNone/>
            </a:pPr>
            <a:r>
              <a:rPr lang="en-US" sz="2600" dirty="0">
                <a:solidFill>
                  <a:srgbClr val="000000"/>
                </a:solidFill>
              </a:rPr>
              <a:t>Teaching Innovations </a:t>
            </a:r>
          </a:p>
          <a:p>
            <a:pPr lvl="1">
              <a:buFont typeface="Arial"/>
              <a:buChar char="•"/>
            </a:pPr>
            <a:r>
              <a:rPr lang="en-US" sz="2600" dirty="0">
                <a:solidFill>
                  <a:srgbClr val="000000"/>
                </a:solidFill>
              </a:rPr>
              <a:t>New Courses</a:t>
            </a:r>
          </a:p>
          <a:p>
            <a:pPr lvl="1">
              <a:buFont typeface="Arial"/>
              <a:buChar char="•"/>
            </a:pPr>
            <a:r>
              <a:rPr lang="en-US" sz="2600" dirty="0">
                <a:solidFill>
                  <a:srgbClr val="000000"/>
                </a:solidFill>
              </a:rPr>
              <a:t>Course Redesign, etc.</a:t>
            </a:r>
          </a:p>
          <a:p>
            <a:pPr lvl="1">
              <a:buFont typeface="Arial"/>
              <a:buChar char="•"/>
            </a:pPr>
            <a:r>
              <a:rPr lang="en-US" sz="2600" dirty="0">
                <a:solidFill>
                  <a:srgbClr val="000000"/>
                </a:solidFill>
              </a:rPr>
              <a:t>New Projects, </a:t>
            </a:r>
          </a:p>
          <a:p>
            <a:pPr lvl="1">
              <a:buFont typeface="Arial"/>
              <a:buChar char="•"/>
            </a:pPr>
            <a:r>
              <a:rPr lang="en-US" sz="2600" dirty="0">
                <a:solidFill>
                  <a:srgbClr val="000000"/>
                </a:solidFill>
              </a:rPr>
              <a:t>New Project Centers</a:t>
            </a:r>
          </a:p>
          <a:p>
            <a:pPr marL="0" indent="0">
              <a:buNone/>
            </a:pPr>
            <a:r>
              <a:rPr lang="en-US" sz="2600" dirty="0">
                <a:solidFill>
                  <a:srgbClr val="000000"/>
                </a:solidFill>
              </a:rPr>
              <a:t>Curriculum Development</a:t>
            </a:r>
          </a:p>
          <a:p>
            <a:pPr marL="0" indent="0">
              <a:buNone/>
            </a:pPr>
            <a:r>
              <a:rPr lang="en-US" sz="2600" dirty="0">
                <a:solidFill>
                  <a:srgbClr val="000000"/>
                </a:solidFill>
              </a:rPr>
              <a:t>Teaching-Related Awards</a:t>
            </a:r>
          </a:p>
          <a:p>
            <a:endParaRPr lang="en-US" dirty="0"/>
          </a:p>
        </p:txBody>
      </p:sp>
      <p:sp>
        <p:nvSpPr>
          <p:cNvPr id="5" name="Slide Number Placeholder 4"/>
          <p:cNvSpPr>
            <a:spLocks noGrp="1"/>
          </p:cNvSpPr>
          <p:nvPr>
            <p:ph type="sldNum" sz="quarter" idx="12"/>
          </p:nvPr>
        </p:nvSpPr>
        <p:spPr>
          <a:xfrm>
            <a:off x="8610600" y="6400800"/>
            <a:ext cx="381000" cy="365125"/>
          </a:xfrm>
        </p:spPr>
        <p:txBody>
          <a:bodyPr/>
          <a:lstStyle/>
          <a:p>
            <a:fld id="{963B0023-0CED-47F7-85AE-654F0B232C29}" type="slidenum">
              <a:rPr lang="en-US" smtClean="0"/>
              <a:pPr/>
              <a:t>20</a:t>
            </a:fld>
            <a:endParaRPr lang="en-US" dirty="0"/>
          </a:p>
        </p:txBody>
      </p:sp>
      <p:sp>
        <p:nvSpPr>
          <p:cNvPr id="6" name="Rectangle 5"/>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4800600"/>
            <a:ext cx="5624342" cy="1879600"/>
          </a:xfrm>
          <a:prstGeom prst="rect">
            <a:avLst/>
          </a:prstGeom>
        </p:spPr>
      </p:pic>
      <p:pic>
        <p:nvPicPr>
          <p:cNvPr id="7" name="Picture 6" descr="images.jpg">
            <a:extLst>
              <a:ext uri="{FF2B5EF4-FFF2-40B4-BE49-F238E27FC236}">
                <a16:creationId xmlns:a16="http://schemas.microsoft.com/office/drawing/2014/main" id="{081F6638-F9A0-D743-94EC-ED6A2D106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981200"/>
            <a:ext cx="3071665" cy="1676400"/>
          </a:xfrm>
          <a:prstGeom prst="rect">
            <a:avLst/>
          </a:prstGeom>
        </p:spPr>
      </p:pic>
    </p:spTree>
    <p:extLst>
      <p:ext uri="{BB962C8B-B14F-4D97-AF65-F5344CB8AC3E}">
        <p14:creationId xmlns:p14="http://schemas.microsoft.com/office/powerpoint/2010/main" val="244782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752600"/>
            <a:ext cx="2819400" cy="1869385"/>
          </a:xfrm>
          <a:prstGeom prst="rect">
            <a:avLst/>
          </a:prstGeom>
        </p:spPr>
      </p:pic>
      <p:sp>
        <p:nvSpPr>
          <p:cNvPr id="2" name="Title 1"/>
          <p:cNvSpPr>
            <a:spLocks noGrp="1"/>
          </p:cNvSpPr>
          <p:nvPr>
            <p:ph type="title"/>
          </p:nvPr>
        </p:nvSpPr>
        <p:spPr>
          <a:xfrm>
            <a:off x="457200" y="342900"/>
            <a:ext cx="8686800" cy="800100"/>
          </a:xfrm>
        </p:spPr>
        <p:txBody>
          <a:bodyPr>
            <a:normAutofit/>
          </a:bodyPr>
          <a:lstStyle/>
          <a:p>
            <a:r>
              <a:rPr lang="en-US" sz="3600" b="1" dirty="0">
                <a:solidFill>
                  <a:srgbClr val="F79646"/>
                </a:solidFill>
              </a:rPr>
              <a:t>Evidence of High-Quality Scholarship</a:t>
            </a:r>
            <a:endParaRPr lang="en-US" sz="3600" b="1" dirty="0">
              <a:solidFill>
                <a:schemeClr val="tx1"/>
              </a:solidFill>
            </a:endParaRPr>
          </a:p>
        </p:txBody>
      </p:sp>
      <p:sp>
        <p:nvSpPr>
          <p:cNvPr id="3" name="Content Placeholder 2"/>
          <p:cNvSpPr>
            <a:spLocks noGrp="1"/>
          </p:cNvSpPr>
          <p:nvPr>
            <p:ph idx="1"/>
          </p:nvPr>
        </p:nvSpPr>
        <p:spPr>
          <a:xfrm>
            <a:off x="685800" y="1447800"/>
            <a:ext cx="7696200" cy="3810000"/>
          </a:xfrm>
        </p:spPr>
        <p:txBody>
          <a:bodyPr>
            <a:normAutofit fontScale="92500" lnSpcReduction="20000"/>
          </a:bodyPr>
          <a:lstStyle/>
          <a:p>
            <a:pPr marL="0" indent="0">
              <a:buNone/>
            </a:pPr>
            <a:r>
              <a:rPr lang="en-US" sz="1900" i="1" dirty="0">
                <a:solidFill>
                  <a:srgbClr val="E46C0A"/>
                </a:solidFill>
              </a:rPr>
              <a:t>Examples for informational purpose (not all items are required)</a:t>
            </a:r>
            <a:r>
              <a:rPr lang="en-US" sz="1900" i="1" dirty="0">
                <a:solidFill>
                  <a:srgbClr val="000000"/>
                </a:solidFill>
              </a:rPr>
              <a:t> </a:t>
            </a:r>
          </a:p>
          <a:p>
            <a:pPr marL="0" indent="0">
              <a:buNone/>
            </a:pPr>
            <a:endParaRPr lang="en-US" sz="2100" dirty="0">
              <a:solidFill>
                <a:srgbClr val="000000"/>
              </a:solidFill>
            </a:endParaRPr>
          </a:p>
          <a:p>
            <a:pPr marL="0" indent="0">
              <a:buNone/>
            </a:pPr>
            <a:r>
              <a:rPr lang="en-US" sz="1900" dirty="0">
                <a:solidFill>
                  <a:srgbClr val="000000"/>
                </a:solidFill>
              </a:rPr>
              <a:t>Sample Scholarly Artifacts</a:t>
            </a:r>
          </a:p>
          <a:p>
            <a:pPr marL="0" indent="0">
              <a:buNone/>
            </a:pPr>
            <a:r>
              <a:rPr lang="en-US" sz="1900" dirty="0">
                <a:solidFill>
                  <a:srgbClr val="000000"/>
                </a:solidFill>
              </a:rPr>
              <a:t>Peer-Reviewed Publications  </a:t>
            </a:r>
          </a:p>
          <a:p>
            <a:pPr lvl="1">
              <a:buFont typeface="Arial"/>
              <a:buChar char="•"/>
            </a:pPr>
            <a:r>
              <a:rPr lang="en-US" sz="1900" dirty="0">
                <a:solidFill>
                  <a:srgbClr val="000000"/>
                </a:solidFill>
              </a:rPr>
              <a:t>Journal Articles</a:t>
            </a:r>
          </a:p>
          <a:p>
            <a:pPr lvl="1">
              <a:buFont typeface="Arial"/>
              <a:buChar char="•"/>
            </a:pPr>
            <a:r>
              <a:rPr lang="en-US" sz="1900" dirty="0">
                <a:solidFill>
                  <a:srgbClr val="000000"/>
                </a:solidFill>
              </a:rPr>
              <a:t>Quality of Journals</a:t>
            </a:r>
          </a:p>
          <a:p>
            <a:pPr lvl="1">
              <a:buFont typeface="Arial"/>
              <a:buChar char="•"/>
            </a:pPr>
            <a:r>
              <a:rPr lang="en-US" sz="1900" dirty="0">
                <a:solidFill>
                  <a:srgbClr val="000000"/>
                </a:solidFill>
              </a:rPr>
              <a:t>Number of Publications</a:t>
            </a:r>
          </a:p>
          <a:p>
            <a:pPr lvl="1">
              <a:buFont typeface="Arial"/>
              <a:buChar char="•"/>
            </a:pPr>
            <a:r>
              <a:rPr lang="en-US" sz="1900" dirty="0">
                <a:solidFill>
                  <a:srgbClr val="000000"/>
                </a:solidFill>
              </a:rPr>
              <a:t>Role in published work</a:t>
            </a:r>
          </a:p>
          <a:p>
            <a:pPr marL="0" indent="0">
              <a:buNone/>
            </a:pPr>
            <a:r>
              <a:rPr lang="en-US" sz="1900" dirty="0">
                <a:solidFill>
                  <a:srgbClr val="000000"/>
                </a:solidFill>
              </a:rPr>
              <a:t>Conference Papers </a:t>
            </a:r>
          </a:p>
          <a:p>
            <a:pPr marL="0" indent="0">
              <a:buNone/>
            </a:pPr>
            <a:r>
              <a:rPr lang="en-US" sz="1900" dirty="0">
                <a:solidFill>
                  <a:srgbClr val="000000"/>
                </a:solidFill>
              </a:rPr>
              <a:t>Books, Book Chapters</a:t>
            </a:r>
          </a:p>
          <a:p>
            <a:pPr marL="0" indent="0">
              <a:buNone/>
            </a:pPr>
            <a:r>
              <a:rPr lang="en-US" sz="1900" dirty="0">
                <a:solidFill>
                  <a:srgbClr val="000000"/>
                </a:solidFill>
              </a:rPr>
              <a:t>Patents</a:t>
            </a:r>
          </a:p>
          <a:p>
            <a:pPr marL="0" indent="0">
              <a:buNone/>
            </a:pPr>
            <a:r>
              <a:rPr lang="en-US" sz="1900" dirty="0">
                <a:solidFill>
                  <a:srgbClr val="000000"/>
                </a:solidFill>
              </a:rPr>
              <a:t>Exhibitions and Performances</a:t>
            </a:r>
          </a:p>
          <a:p>
            <a:pPr marL="0" indent="0">
              <a:buNone/>
            </a:pPr>
            <a:r>
              <a:rPr lang="en-US" sz="1900" dirty="0">
                <a:solidFill>
                  <a:srgbClr val="000000"/>
                </a:solidFill>
              </a:rPr>
              <a:t>Grant Proposals and Funded Projects</a:t>
            </a:r>
          </a:p>
        </p:txBody>
      </p:sp>
      <p:sp>
        <p:nvSpPr>
          <p:cNvPr id="5" name="Slide Number Placeholder 4"/>
          <p:cNvSpPr>
            <a:spLocks noGrp="1"/>
          </p:cNvSpPr>
          <p:nvPr>
            <p:ph type="sldNum" sz="quarter" idx="12"/>
          </p:nvPr>
        </p:nvSpPr>
        <p:spPr>
          <a:xfrm>
            <a:off x="8610600" y="6324600"/>
            <a:ext cx="381000" cy="365125"/>
          </a:xfrm>
        </p:spPr>
        <p:txBody>
          <a:bodyPr/>
          <a:lstStyle/>
          <a:p>
            <a:fld id="{963B0023-0CED-47F7-85AE-654F0B232C29}" type="slidenum">
              <a:rPr lang="en-US" smtClean="0"/>
              <a:pPr/>
              <a:t>21</a:t>
            </a:fld>
            <a:endParaRPr lang="en-US" dirty="0"/>
          </a:p>
        </p:txBody>
      </p:sp>
      <p:sp>
        <p:nvSpPr>
          <p:cNvPr id="6" name="Rectangle 5"/>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3200400"/>
            <a:ext cx="2713404" cy="1295400"/>
          </a:xfrm>
          <a:prstGeom prst="rect">
            <a:avLst/>
          </a:prstGeom>
        </p:spPr>
      </p:pic>
      <p:pic>
        <p:nvPicPr>
          <p:cNvPr id="7" name="Picture 6" descr="downlo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4876800"/>
            <a:ext cx="2302746" cy="1289538"/>
          </a:xfrm>
          <a:prstGeom prst="rect">
            <a:avLst/>
          </a:prstGeom>
        </p:spPr>
      </p:pic>
      <p:pic>
        <p:nvPicPr>
          <p:cNvPr id="9" name="Picture 8" descr="imag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0" y="5181600"/>
            <a:ext cx="1656862" cy="1242647"/>
          </a:xfrm>
          <a:prstGeom prst="rect">
            <a:avLst/>
          </a:prstGeom>
        </p:spPr>
      </p:pic>
    </p:spTree>
    <p:extLst>
      <p:ext uri="{BB962C8B-B14F-4D97-AF65-F5344CB8AC3E}">
        <p14:creationId xmlns:p14="http://schemas.microsoft.com/office/powerpoint/2010/main" val="19960255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F79646"/>
                </a:solidFill>
              </a:rPr>
              <a:t>Evidence of External Research </a:t>
            </a:r>
            <a:br>
              <a:rPr lang="en-US" sz="3600" b="1" dirty="0">
                <a:solidFill>
                  <a:srgbClr val="F79646"/>
                </a:solidFill>
              </a:rPr>
            </a:br>
            <a:r>
              <a:rPr lang="en-US" sz="3600" b="1" dirty="0">
                <a:solidFill>
                  <a:srgbClr val="F79646"/>
                </a:solidFill>
              </a:rPr>
              <a:t>Impact Beyond WPI</a:t>
            </a:r>
          </a:p>
        </p:txBody>
      </p:sp>
      <p:sp>
        <p:nvSpPr>
          <p:cNvPr id="3" name="Content Placeholder 2"/>
          <p:cNvSpPr>
            <a:spLocks noGrp="1"/>
          </p:cNvSpPr>
          <p:nvPr>
            <p:ph idx="1"/>
          </p:nvPr>
        </p:nvSpPr>
        <p:spPr>
          <a:xfrm>
            <a:off x="685800" y="1600200"/>
            <a:ext cx="7848600" cy="4495800"/>
          </a:xfrm>
        </p:spPr>
        <p:txBody>
          <a:bodyPr>
            <a:normAutofit fontScale="85000" lnSpcReduction="20000"/>
          </a:bodyPr>
          <a:lstStyle/>
          <a:p>
            <a:pPr marL="0" indent="0">
              <a:buNone/>
            </a:pPr>
            <a:r>
              <a:rPr lang="en-US" sz="1800" i="1" dirty="0">
                <a:solidFill>
                  <a:srgbClr val="E46C0A"/>
                </a:solidFill>
              </a:rPr>
              <a:t>Examples for informational purposes (not all items are required)</a:t>
            </a:r>
          </a:p>
          <a:p>
            <a:pPr marL="0" indent="0">
              <a:buNone/>
            </a:pPr>
            <a:endParaRPr lang="en-US" sz="1700" dirty="0">
              <a:solidFill>
                <a:srgbClr val="000000"/>
              </a:solidFill>
            </a:endParaRPr>
          </a:p>
          <a:p>
            <a:pPr marL="0" indent="0">
              <a:buNone/>
            </a:pPr>
            <a:r>
              <a:rPr lang="en-US" sz="1900" dirty="0">
                <a:solidFill>
                  <a:srgbClr val="000000"/>
                </a:solidFill>
              </a:rPr>
              <a:t>External Reviewers’ Comments on Sample Scholarly Artifacts and Dossier</a:t>
            </a:r>
          </a:p>
          <a:p>
            <a:pPr marL="0" indent="0">
              <a:buNone/>
            </a:pPr>
            <a:r>
              <a:rPr lang="en-US" sz="1900" dirty="0">
                <a:solidFill>
                  <a:srgbClr val="000000"/>
                </a:solidFill>
              </a:rPr>
              <a:t>Peer-reviewed Publications</a:t>
            </a:r>
          </a:p>
          <a:p>
            <a:pPr lvl="1">
              <a:buFont typeface="Arial"/>
              <a:buChar char="•"/>
            </a:pPr>
            <a:r>
              <a:rPr lang="en-US" sz="1900" dirty="0">
                <a:solidFill>
                  <a:srgbClr val="000000"/>
                </a:solidFill>
              </a:rPr>
              <a:t>Journal Articles</a:t>
            </a:r>
          </a:p>
          <a:p>
            <a:pPr lvl="1">
              <a:buFont typeface="Arial"/>
              <a:buChar char="•"/>
            </a:pPr>
            <a:r>
              <a:rPr lang="en-US" sz="1900" dirty="0">
                <a:solidFill>
                  <a:srgbClr val="000000"/>
                </a:solidFill>
              </a:rPr>
              <a:t>Quality of Journals</a:t>
            </a:r>
          </a:p>
          <a:p>
            <a:pPr lvl="1">
              <a:buFont typeface="Arial"/>
              <a:buChar char="•"/>
            </a:pPr>
            <a:r>
              <a:rPr lang="en-US" sz="1900" dirty="0">
                <a:solidFill>
                  <a:srgbClr val="000000"/>
                </a:solidFill>
              </a:rPr>
              <a:t>Number of Publications</a:t>
            </a:r>
          </a:p>
          <a:p>
            <a:pPr marL="0" indent="0">
              <a:buNone/>
            </a:pPr>
            <a:r>
              <a:rPr lang="en-US" sz="1900" dirty="0">
                <a:solidFill>
                  <a:srgbClr val="000000"/>
                </a:solidFill>
              </a:rPr>
              <a:t>Number of Citations</a:t>
            </a:r>
          </a:p>
          <a:p>
            <a:pPr marL="0" indent="0">
              <a:buNone/>
            </a:pPr>
            <a:r>
              <a:rPr lang="en-US" sz="1900" dirty="0">
                <a:solidFill>
                  <a:srgbClr val="000000"/>
                </a:solidFill>
              </a:rPr>
              <a:t>Protocols, policy development, market implementation </a:t>
            </a:r>
          </a:p>
          <a:p>
            <a:pPr marL="0" indent="0">
              <a:buNone/>
            </a:pPr>
            <a:r>
              <a:rPr lang="en-US" sz="1900" i="1" dirty="0">
                <a:solidFill>
                  <a:srgbClr val="000000"/>
                </a:solidFill>
              </a:rPr>
              <a:t>h</a:t>
            </a:r>
            <a:r>
              <a:rPr lang="en-US" sz="1900" dirty="0">
                <a:solidFill>
                  <a:srgbClr val="000000"/>
                </a:solidFill>
              </a:rPr>
              <a:t>-index, </a:t>
            </a:r>
            <a:r>
              <a:rPr lang="en-US" sz="1900" i="1" dirty="0">
                <a:solidFill>
                  <a:srgbClr val="000000"/>
                </a:solidFill>
              </a:rPr>
              <a:t>i</a:t>
            </a:r>
            <a:r>
              <a:rPr lang="en-US" sz="1900" dirty="0">
                <a:solidFill>
                  <a:srgbClr val="000000"/>
                </a:solidFill>
              </a:rPr>
              <a:t>10-index</a:t>
            </a:r>
          </a:p>
          <a:p>
            <a:pPr marL="0" indent="0">
              <a:buNone/>
            </a:pPr>
            <a:r>
              <a:rPr lang="en-US" sz="1900" dirty="0">
                <a:solidFill>
                  <a:srgbClr val="000000"/>
                </a:solidFill>
              </a:rPr>
              <a:t>Reviews</a:t>
            </a:r>
          </a:p>
          <a:p>
            <a:pPr marL="0" indent="0">
              <a:buNone/>
            </a:pPr>
            <a:r>
              <a:rPr lang="en-US" sz="1900" dirty="0">
                <a:solidFill>
                  <a:srgbClr val="000000"/>
                </a:solidFill>
              </a:rPr>
              <a:t>Press and Media Coverage</a:t>
            </a:r>
          </a:p>
          <a:p>
            <a:pPr marL="0" indent="0">
              <a:buNone/>
            </a:pPr>
            <a:r>
              <a:rPr lang="en-US" sz="1900" dirty="0">
                <a:solidFill>
                  <a:srgbClr val="000000"/>
                </a:solidFill>
              </a:rPr>
              <a:t>Invited Talks at Professional Meetings</a:t>
            </a:r>
          </a:p>
          <a:p>
            <a:pPr marL="0" indent="0">
              <a:buNone/>
            </a:pPr>
            <a:r>
              <a:rPr lang="en-US" sz="1900" dirty="0">
                <a:solidFill>
                  <a:srgbClr val="000000"/>
                </a:solidFill>
              </a:rPr>
              <a:t>Scholarship Related Awards</a:t>
            </a:r>
          </a:p>
          <a:p>
            <a:pPr marL="0" indent="0">
              <a:buNone/>
            </a:pPr>
            <a:r>
              <a:rPr lang="en-US" sz="1900" dirty="0">
                <a:solidFill>
                  <a:srgbClr val="000000"/>
                </a:solidFill>
              </a:rPr>
              <a:t>Associate and External Reviewer letters</a:t>
            </a:r>
          </a:p>
          <a:p>
            <a:pPr marL="0" indent="0">
              <a:buNone/>
            </a:pPr>
            <a:r>
              <a:rPr lang="en-US" sz="1900" dirty="0">
                <a:solidFill>
                  <a:srgbClr val="000000"/>
                </a:solidFill>
              </a:rPr>
              <a:t>Letters of endorsement and engagement</a:t>
            </a:r>
          </a:p>
          <a:p>
            <a:pPr marL="0" indent="0">
              <a:buNone/>
            </a:pPr>
            <a:r>
              <a:rPr lang="en-US" sz="1900" dirty="0">
                <a:solidFill>
                  <a:srgbClr val="000000"/>
                </a:solidFill>
              </a:rPr>
              <a:t>Organizations adopting research findings </a:t>
            </a:r>
          </a:p>
          <a:p>
            <a:pPr marL="0" indent="0">
              <a:buNone/>
            </a:pPr>
            <a:endParaRPr lang="en-US" sz="1900" dirty="0">
              <a:solidFill>
                <a:srgbClr val="000000"/>
              </a:solidFill>
            </a:endParaRPr>
          </a:p>
          <a:p>
            <a:endParaRPr lang="en-US" dirty="0"/>
          </a:p>
        </p:txBody>
      </p:sp>
      <p:sp>
        <p:nvSpPr>
          <p:cNvPr id="5" name="Slide Number Placeholder 4"/>
          <p:cNvSpPr>
            <a:spLocks noGrp="1"/>
          </p:cNvSpPr>
          <p:nvPr>
            <p:ph type="sldNum" sz="quarter" idx="12"/>
          </p:nvPr>
        </p:nvSpPr>
        <p:spPr>
          <a:xfrm>
            <a:off x="8610600" y="6324600"/>
            <a:ext cx="381000" cy="365125"/>
          </a:xfrm>
        </p:spPr>
        <p:txBody>
          <a:bodyPr/>
          <a:lstStyle/>
          <a:p>
            <a:fld id="{963B0023-0CED-47F7-85AE-654F0B232C29}" type="slidenum">
              <a:rPr lang="en-US" smtClean="0"/>
              <a:pPr/>
              <a:t>22</a:t>
            </a:fld>
            <a:endParaRPr lang="en-US" dirty="0"/>
          </a:p>
        </p:txBody>
      </p:sp>
      <p:sp>
        <p:nvSpPr>
          <p:cNvPr id="6" name="Rectangle 5"/>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4419600"/>
            <a:ext cx="4102100" cy="1981200"/>
          </a:xfrm>
          <a:prstGeom prst="rect">
            <a:avLst/>
          </a:prstGeom>
        </p:spPr>
      </p:pic>
    </p:spTree>
    <p:extLst>
      <p:ext uri="{BB962C8B-B14F-4D97-AF65-F5344CB8AC3E}">
        <p14:creationId xmlns:p14="http://schemas.microsoft.com/office/powerpoint/2010/main" val="1528371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868362"/>
          </a:xfrm>
        </p:spPr>
        <p:txBody>
          <a:bodyPr>
            <a:normAutofit/>
          </a:bodyPr>
          <a:lstStyle/>
          <a:p>
            <a:r>
              <a:rPr lang="en-US" sz="3600" b="1" dirty="0">
                <a:solidFill>
                  <a:srgbClr val="F79646"/>
                </a:solidFill>
              </a:rPr>
              <a:t>Professional Associates</a:t>
            </a:r>
            <a:endParaRPr lang="en-US" sz="2800" dirty="0"/>
          </a:p>
        </p:txBody>
      </p:sp>
      <p:sp>
        <p:nvSpPr>
          <p:cNvPr id="3" name="Content Placeholder 2"/>
          <p:cNvSpPr>
            <a:spLocks noGrp="1"/>
          </p:cNvSpPr>
          <p:nvPr>
            <p:ph idx="1"/>
          </p:nvPr>
        </p:nvSpPr>
        <p:spPr>
          <a:xfrm>
            <a:off x="381000" y="1295400"/>
            <a:ext cx="8229600" cy="4114800"/>
          </a:xfrm>
        </p:spPr>
        <p:txBody>
          <a:bodyPr>
            <a:noAutofit/>
          </a:bodyPr>
          <a:lstStyle/>
          <a:p>
            <a:pPr>
              <a:lnSpc>
                <a:spcPct val="120000"/>
              </a:lnSpc>
            </a:pPr>
            <a:r>
              <a:rPr lang="en-US" sz="1800" dirty="0"/>
              <a:t>Peers contacted by the candidate</a:t>
            </a:r>
          </a:p>
          <a:p>
            <a:pPr>
              <a:lnSpc>
                <a:spcPct val="120000"/>
              </a:lnSpc>
            </a:pPr>
            <a:r>
              <a:rPr lang="en-US" sz="1800" dirty="0"/>
              <a:t>Must agree at that time to supply a letter of appraisal when asked by JPC</a:t>
            </a:r>
          </a:p>
          <a:p>
            <a:pPr>
              <a:lnSpc>
                <a:spcPct val="120000"/>
              </a:lnSpc>
            </a:pPr>
            <a:r>
              <a:rPr lang="en-US" sz="1800" dirty="0"/>
              <a:t>Must be qualified to evaluate the candidate’s promotion dossier</a:t>
            </a:r>
          </a:p>
          <a:p>
            <a:pPr>
              <a:lnSpc>
                <a:spcPct val="120000"/>
              </a:lnSpc>
            </a:pPr>
            <a:r>
              <a:rPr lang="en-US" sz="1800" dirty="0"/>
              <a:t>Should know the candidate well enough to write a substantive letter</a:t>
            </a:r>
          </a:p>
          <a:p>
            <a:pPr>
              <a:lnSpc>
                <a:spcPct val="120000"/>
              </a:lnSpc>
            </a:pPr>
            <a:r>
              <a:rPr lang="en-US" sz="1800" dirty="0"/>
              <a:t>6 professional associates are required </a:t>
            </a:r>
          </a:p>
          <a:p>
            <a:pPr>
              <a:lnSpc>
                <a:spcPct val="120000"/>
              </a:lnSpc>
            </a:pPr>
            <a:r>
              <a:rPr lang="en-US" sz="1800" dirty="0"/>
              <a:t>Must include </a:t>
            </a:r>
            <a:r>
              <a:rPr lang="en-US" sz="1800" i="1" dirty="0"/>
              <a:t>Internal</a:t>
            </a:r>
            <a:r>
              <a:rPr lang="en-US" sz="1800" dirty="0"/>
              <a:t> and </a:t>
            </a:r>
            <a:r>
              <a:rPr lang="en-US" sz="1800" i="1" dirty="0"/>
              <a:t>External</a:t>
            </a:r>
            <a:r>
              <a:rPr lang="en-US" sz="1800" dirty="0"/>
              <a:t> peers in the candidate’s areas of expertise</a:t>
            </a:r>
          </a:p>
          <a:p>
            <a:pPr>
              <a:lnSpc>
                <a:spcPct val="120000"/>
              </a:lnSpc>
            </a:pPr>
            <a:endParaRPr lang="en-US" sz="1800" dirty="0"/>
          </a:p>
          <a:p>
            <a:pPr>
              <a:lnSpc>
                <a:spcPct val="120000"/>
              </a:lnSpc>
            </a:pPr>
            <a:endParaRPr lang="en-US" sz="1800" dirty="0"/>
          </a:p>
          <a:p>
            <a:pPr>
              <a:lnSpc>
                <a:spcPct val="120000"/>
              </a:lnSpc>
            </a:pPr>
            <a:endParaRPr lang="en-US" sz="1800" dirty="0"/>
          </a:p>
          <a:p>
            <a:pPr marL="0" indent="0">
              <a:buNone/>
            </a:pPr>
            <a:endParaRPr lang="en-US" sz="1600" dirty="0"/>
          </a:p>
        </p:txBody>
      </p:sp>
      <p:sp>
        <p:nvSpPr>
          <p:cNvPr id="4" name="Slide Number Placeholder 3"/>
          <p:cNvSpPr>
            <a:spLocks noGrp="1"/>
          </p:cNvSpPr>
          <p:nvPr>
            <p:ph type="sldNum" sz="quarter" idx="12"/>
          </p:nvPr>
        </p:nvSpPr>
        <p:spPr>
          <a:xfrm>
            <a:off x="8610600" y="6324600"/>
            <a:ext cx="381000" cy="365125"/>
          </a:xfrm>
        </p:spPr>
        <p:txBody>
          <a:bodyPr/>
          <a:lstStyle/>
          <a:p>
            <a:pPr>
              <a:defRPr/>
            </a:pPr>
            <a:fld id="{526A9E35-D462-4600-846B-8A3DB57113F8}" type="slidenum">
              <a:rPr lang="en-US" smtClean="0"/>
              <a:pPr>
                <a:defRPr/>
              </a:pPr>
              <a:t>23</a:t>
            </a:fld>
            <a:endParaRPr lang="en-US" dirty="0"/>
          </a:p>
        </p:txBody>
      </p:sp>
      <p:sp>
        <p:nvSpPr>
          <p:cNvPr id="6" name="Rectangle 5"/>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9837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868362"/>
          </a:xfrm>
        </p:spPr>
        <p:txBody>
          <a:bodyPr>
            <a:normAutofit/>
          </a:bodyPr>
          <a:lstStyle/>
          <a:p>
            <a:r>
              <a:rPr lang="en-US" sz="3600" b="1" dirty="0">
                <a:solidFill>
                  <a:srgbClr val="F79646"/>
                </a:solidFill>
              </a:rPr>
              <a:t>External Reviewers</a:t>
            </a:r>
            <a:endParaRPr lang="en-US" sz="2800" dirty="0"/>
          </a:p>
        </p:txBody>
      </p:sp>
      <p:sp>
        <p:nvSpPr>
          <p:cNvPr id="3" name="Content Placeholder 2"/>
          <p:cNvSpPr>
            <a:spLocks noGrp="1"/>
          </p:cNvSpPr>
          <p:nvPr>
            <p:ph idx="1"/>
          </p:nvPr>
        </p:nvSpPr>
        <p:spPr>
          <a:xfrm>
            <a:off x="381000" y="1295400"/>
            <a:ext cx="8229600" cy="4114800"/>
          </a:xfrm>
        </p:spPr>
        <p:txBody>
          <a:bodyPr>
            <a:noAutofit/>
          </a:bodyPr>
          <a:lstStyle/>
          <a:p>
            <a:pPr>
              <a:lnSpc>
                <a:spcPct val="120000"/>
              </a:lnSpc>
            </a:pPr>
            <a:r>
              <a:rPr lang="en-US" sz="1800" dirty="0"/>
              <a:t>Selected by the JPC after candidate identifies 6 Professional Associates</a:t>
            </a:r>
          </a:p>
          <a:p>
            <a:r>
              <a:rPr lang="en-US" sz="1800" dirty="0"/>
              <a:t>Competent to judge the candidate’s dossier with high recognition in the field</a:t>
            </a:r>
          </a:p>
          <a:p>
            <a:r>
              <a:rPr lang="en-US" sz="1800" dirty="0"/>
              <a:t>“Arms-length” reviewers: no conflicts of interests or close personal ties to the candidate (such as co-author, co-PI, co-advisor, former advisor etc.)  </a:t>
            </a:r>
          </a:p>
          <a:p>
            <a:r>
              <a:rPr lang="en-US" sz="1800" dirty="0"/>
              <a:t>Equal to (Full) or above sought rank.</a:t>
            </a:r>
          </a:p>
          <a:p>
            <a:r>
              <a:rPr lang="en-US" sz="1800" dirty="0"/>
              <a:t>JPC </a:t>
            </a:r>
            <a:r>
              <a:rPr lang="en-US" sz="1800" i="1" dirty="0"/>
              <a:t>must receive </a:t>
            </a:r>
            <a:r>
              <a:rPr lang="en-US" sz="1800" dirty="0"/>
              <a:t>5-6 acceptable (e.g. no perceived COIs) External Reviewer letters</a:t>
            </a:r>
          </a:p>
          <a:p>
            <a:r>
              <a:rPr lang="en-US" sz="1800" dirty="0"/>
              <a:t>Candidate must not know who agreed to review and must not contact</a:t>
            </a:r>
          </a:p>
          <a:p>
            <a:endParaRPr lang="en-US" sz="1800" dirty="0"/>
          </a:p>
          <a:p>
            <a:pPr marL="0" lvl="1" indent="0">
              <a:buNone/>
            </a:pPr>
            <a:r>
              <a:rPr lang="en-US" sz="1600" dirty="0"/>
              <a:t>“We would appreciate receiving a letter from you that summarizes the nature of your professional relationship with the candidate, if any, and appraises the candidate’s professional achievements. We are not asking you to make a recommendation for or against promotion, and we ask you </a:t>
            </a:r>
            <a:r>
              <a:rPr lang="en-US" sz="1600" u="sng" dirty="0"/>
              <a:t>not</a:t>
            </a:r>
            <a:r>
              <a:rPr lang="en-US" sz="1600" dirty="0"/>
              <a:t> to speculate about whether the candidate might be promoted at another institution. Rather, we would like you to share with us your assessment of the candidate’s strengths and weaknesses.”</a:t>
            </a:r>
            <a:endParaRPr lang="en-US" sz="1600" dirty="0">
              <a:solidFill>
                <a:srgbClr val="000000"/>
              </a:solidFill>
            </a:endParaRPr>
          </a:p>
          <a:p>
            <a:pPr marL="0" indent="0">
              <a:buNone/>
            </a:pPr>
            <a:endParaRPr lang="en-US" sz="1600" dirty="0"/>
          </a:p>
        </p:txBody>
      </p:sp>
      <p:sp>
        <p:nvSpPr>
          <p:cNvPr id="4" name="Slide Number Placeholder 3"/>
          <p:cNvSpPr>
            <a:spLocks noGrp="1"/>
          </p:cNvSpPr>
          <p:nvPr>
            <p:ph type="sldNum" sz="quarter" idx="12"/>
          </p:nvPr>
        </p:nvSpPr>
        <p:spPr>
          <a:xfrm>
            <a:off x="8610600" y="6324600"/>
            <a:ext cx="381000" cy="365125"/>
          </a:xfrm>
        </p:spPr>
        <p:txBody>
          <a:bodyPr/>
          <a:lstStyle/>
          <a:p>
            <a:pPr>
              <a:defRPr/>
            </a:pPr>
            <a:fld id="{526A9E35-D462-4600-846B-8A3DB57113F8}" type="slidenum">
              <a:rPr lang="en-US" smtClean="0"/>
              <a:pPr>
                <a:defRPr/>
              </a:pPr>
              <a:t>24</a:t>
            </a:fld>
            <a:endParaRPr lang="en-US" dirty="0"/>
          </a:p>
        </p:txBody>
      </p:sp>
      <p:sp>
        <p:nvSpPr>
          <p:cNvPr id="6" name="Rectangle 5"/>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5146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solidFill>
                  <a:srgbClr val="F79646"/>
                </a:solidFill>
              </a:rPr>
              <a:t>Questions about Candidate Dossiers</a:t>
            </a:r>
          </a:p>
        </p:txBody>
      </p:sp>
      <p:sp>
        <p:nvSpPr>
          <p:cNvPr id="14" name="Content Placeholder 13">
            <a:extLst>
              <a:ext uri="{FF2B5EF4-FFF2-40B4-BE49-F238E27FC236}">
                <a16:creationId xmlns:a16="http://schemas.microsoft.com/office/drawing/2014/main" id="{64E34120-F076-CA47-BD6F-3586F1E8B65B}"/>
              </a:ext>
            </a:extLst>
          </p:cNvPr>
          <p:cNvSpPr>
            <a:spLocks noGrp="1"/>
          </p:cNvSpPr>
          <p:nvPr>
            <p:ph idx="1"/>
          </p:nvPr>
        </p:nvSpPr>
        <p:spPr>
          <a:xfrm>
            <a:off x="3810000" y="1981200"/>
            <a:ext cx="1752600" cy="2743200"/>
          </a:xfrm>
        </p:spPr>
        <p:txBody>
          <a:bodyPr>
            <a:normAutofit/>
          </a:bodyPr>
          <a:lstStyle/>
          <a:p>
            <a:pPr marL="0" indent="0">
              <a:buNone/>
            </a:pPr>
            <a:r>
              <a:rPr lang="en-US" sz="16600" dirty="0">
                <a:solidFill>
                  <a:srgbClr val="F79646"/>
                </a:solidFill>
              </a:rPr>
              <a:t>?</a:t>
            </a:r>
          </a:p>
        </p:txBody>
      </p:sp>
      <p:sp>
        <p:nvSpPr>
          <p:cNvPr id="5" name="Rectangle 4">
            <a:extLst>
              <a:ext uri="{FF2B5EF4-FFF2-40B4-BE49-F238E27FC236}">
                <a16:creationId xmlns:a16="http://schemas.microsoft.com/office/drawing/2014/main" id="{B7DCE3D2-AB89-2441-8E86-82A356D3C75E}"/>
              </a:ext>
            </a:extLst>
          </p:cNvPr>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0073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solidFill>
                  <a:schemeClr val="accent4">
                    <a:lumMod val="75000"/>
                  </a:schemeClr>
                </a:solidFill>
              </a:rPr>
              <a:t>Guide</a:t>
            </a:r>
          </a:p>
        </p:txBody>
      </p:sp>
      <p:sp>
        <p:nvSpPr>
          <p:cNvPr id="17410" name="Rectangle 3"/>
          <p:cNvSpPr>
            <a:spLocks noGrp="1" noChangeArrowheads="1"/>
          </p:cNvSpPr>
          <p:nvPr>
            <p:ph idx="1"/>
          </p:nvPr>
        </p:nvSpPr>
        <p:spPr>
          <a:xfrm>
            <a:off x="1524000" y="1219200"/>
            <a:ext cx="7010400" cy="5334000"/>
          </a:xfrm>
        </p:spPr>
        <p:txBody>
          <a:bodyPr>
            <a:noAutofit/>
          </a:bodyPr>
          <a:lstStyle/>
          <a:p>
            <a:pPr marL="746125" indent="-746125">
              <a:spcBef>
                <a:spcPts val="0"/>
              </a:spcBef>
              <a:spcAft>
                <a:spcPts val="300"/>
              </a:spcAft>
              <a:buFont typeface="+mj-lt"/>
              <a:buAutoNum type="arabicPeriod"/>
            </a:pPr>
            <a:r>
              <a:rPr lang="en-US" dirty="0">
                <a:solidFill>
                  <a:schemeClr val="accent4">
                    <a:lumMod val="40000"/>
                    <a:lumOff val="60000"/>
                  </a:schemeClr>
                </a:solidFill>
                <a:cs typeface="Arial" pitchFamily="34" charset="0"/>
              </a:rPr>
              <a:t>COAP Overview</a:t>
            </a:r>
          </a:p>
          <a:p>
            <a:pPr marL="742950" indent="-742950">
              <a:spcBef>
                <a:spcPts val="0"/>
              </a:spcBef>
              <a:spcAft>
                <a:spcPts val="300"/>
              </a:spcAft>
              <a:buFont typeface="+mj-lt"/>
              <a:buAutoNum type="arabicPeriod" startAt="2"/>
            </a:pPr>
            <a:r>
              <a:rPr lang="en-US" dirty="0">
                <a:solidFill>
                  <a:schemeClr val="accent4">
                    <a:lumMod val="40000"/>
                    <a:lumOff val="60000"/>
                  </a:schemeClr>
                </a:solidFill>
                <a:cs typeface="Arial" pitchFamily="34" charset="0"/>
              </a:rPr>
              <a:t>WPI Promotion Criteria</a:t>
            </a:r>
          </a:p>
          <a:p>
            <a:pPr marL="742950" indent="-742950">
              <a:spcBef>
                <a:spcPts val="0"/>
              </a:spcBef>
              <a:spcAft>
                <a:spcPts val="300"/>
              </a:spcAft>
              <a:buFont typeface="+mj-lt"/>
              <a:buAutoNum type="arabicPeriod" startAt="2"/>
            </a:pPr>
            <a:r>
              <a:rPr lang="en-US" dirty="0">
                <a:solidFill>
                  <a:schemeClr val="accent4">
                    <a:lumMod val="40000"/>
                    <a:lumOff val="60000"/>
                  </a:schemeClr>
                </a:solidFill>
                <a:cs typeface="Arial" pitchFamily="34" charset="0"/>
              </a:rPr>
              <a:t>Candidate Dossier</a:t>
            </a:r>
          </a:p>
          <a:p>
            <a:pPr marL="742950" indent="-742950">
              <a:spcBef>
                <a:spcPts val="0"/>
              </a:spcBef>
              <a:spcAft>
                <a:spcPts val="300"/>
              </a:spcAft>
              <a:buFont typeface="+mj-lt"/>
              <a:buAutoNum type="arabicPeriod" startAt="2"/>
            </a:pPr>
            <a:r>
              <a:rPr lang="en-US" b="1" dirty="0">
                <a:solidFill>
                  <a:schemeClr val="accent4">
                    <a:lumMod val="75000"/>
                  </a:schemeClr>
                </a:solidFill>
                <a:cs typeface="Arial" pitchFamily="34" charset="0"/>
              </a:rPr>
              <a:t>Promotion Schedules</a:t>
            </a:r>
          </a:p>
          <a:p>
            <a:pPr marL="742950" indent="-742950">
              <a:spcBef>
                <a:spcPts val="0"/>
              </a:spcBef>
              <a:spcAft>
                <a:spcPts val="300"/>
              </a:spcAft>
              <a:buFont typeface="+mj-lt"/>
              <a:buAutoNum type="arabicPeriod" startAt="2"/>
            </a:pPr>
            <a:r>
              <a:rPr lang="en-US" dirty="0">
                <a:solidFill>
                  <a:schemeClr val="accent4">
                    <a:lumMod val="75000"/>
                  </a:schemeClr>
                </a:solidFill>
                <a:cs typeface="Arial" pitchFamily="34" charset="0"/>
              </a:rPr>
              <a:t>Promotion Procedures</a:t>
            </a:r>
            <a:endParaRPr lang="en-US" b="1" dirty="0">
              <a:solidFill>
                <a:schemeClr val="accent4">
                  <a:lumMod val="75000"/>
                </a:schemeClr>
              </a:solidFill>
              <a:cs typeface="Arial" pitchFamily="34" charset="0"/>
            </a:endParaRPr>
          </a:p>
          <a:p>
            <a:pPr marL="742950" indent="-742950">
              <a:spcBef>
                <a:spcPts val="0"/>
              </a:spcBef>
              <a:spcAft>
                <a:spcPts val="300"/>
              </a:spcAft>
              <a:buFont typeface="+mj-lt"/>
              <a:buAutoNum type="arabicPeriod" startAt="2"/>
            </a:pPr>
            <a:r>
              <a:rPr lang="en-US" dirty="0">
                <a:solidFill>
                  <a:schemeClr val="accent4">
                    <a:lumMod val="75000"/>
                  </a:schemeClr>
                </a:solidFill>
                <a:cs typeface="Arial" pitchFamily="34" charset="0"/>
              </a:rPr>
              <a:t>FAQs</a:t>
            </a:r>
          </a:p>
          <a:p>
            <a:pPr>
              <a:spcBef>
                <a:spcPts val="0"/>
              </a:spcBef>
              <a:spcAft>
                <a:spcPts val="300"/>
              </a:spcAft>
            </a:pPr>
            <a:endParaRPr lang="en-US" dirty="0">
              <a:solidFill>
                <a:schemeClr val="tx1"/>
              </a:solidFill>
              <a:cs typeface="Arial" pitchFamily="34" charset="0"/>
            </a:endParaRPr>
          </a:p>
        </p:txBody>
      </p:sp>
      <p:sp>
        <p:nvSpPr>
          <p:cNvPr id="2" name="Slide Number Placeholder 1"/>
          <p:cNvSpPr>
            <a:spLocks noGrp="1"/>
          </p:cNvSpPr>
          <p:nvPr>
            <p:ph type="sldNum" sz="quarter" idx="12"/>
          </p:nvPr>
        </p:nvSpPr>
        <p:spPr>
          <a:xfrm>
            <a:off x="8610600" y="6324600"/>
            <a:ext cx="381000" cy="365125"/>
          </a:xfrm>
        </p:spPr>
        <p:txBody>
          <a:bodyPr/>
          <a:lstStyle/>
          <a:p>
            <a:pPr>
              <a:defRPr/>
            </a:pPr>
            <a:fld id="{526A9E35-D462-4600-846B-8A3DB57113F8}" type="slidenum">
              <a:rPr lang="en-US" smtClean="0"/>
              <a:pPr>
                <a:defRPr/>
              </a:pPr>
              <a:t>26</a:t>
            </a:fld>
            <a:endParaRPr lang="en-US" dirty="0"/>
          </a:p>
        </p:txBody>
      </p:sp>
      <p:cxnSp>
        <p:nvCxnSpPr>
          <p:cNvPr id="5" name="Straight Arrow Connector 4"/>
          <p:cNvCxnSpPr/>
          <p:nvPr/>
        </p:nvCxnSpPr>
        <p:spPr>
          <a:xfrm>
            <a:off x="609600" y="3124200"/>
            <a:ext cx="838200" cy="0"/>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4038600"/>
            <a:ext cx="3606800" cy="2247900"/>
          </a:xfrm>
          <a:prstGeom prst="rect">
            <a:avLst/>
          </a:prstGeom>
        </p:spPr>
      </p:pic>
    </p:spTree>
    <p:extLst>
      <p:ext uri="{BB962C8B-B14F-4D97-AF65-F5344CB8AC3E}">
        <p14:creationId xmlns:p14="http://schemas.microsoft.com/office/powerpoint/2010/main" val="2760016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42900"/>
            <a:ext cx="8458200" cy="800100"/>
          </a:xfrm>
        </p:spPr>
        <p:txBody>
          <a:bodyPr>
            <a:normAutofit/>
          </a:bodyPr>
          <a:lstStyle/>
          <a:p>
            <a:r>
              <a:rPr lang="en-US" sz="3600" b="1" dirty="0">
                <a:solidFill>
                  <a:srgbClr val="604A7B"/>
                </a:solidFill>
              </a:rPr>
              <a:t>TTT Promotion Schedule</a:t>
            </a:r>
          </a:p>
        </p:txBody>
      </p:sp>
      <p:sp>
        <p:nvSpPr>
          <p:cNvPr id="27650" name="Rectangle 3"/>
          <p:cNvSpPr>
            <a:spLocks noGrp="1" noChangeArrowheads="1"/>
          </p:cNvSpPr>
          <p:nvPr>
            <p:ph idx="1"/>
          </p:nvPr>
        </p:nvSpPr>
        <p:spPr>
          <a:xfrm>
            <a:off x="602972" y="1335741"/>
            <a:ext cx="8312428" cy="5051923"/>
          </a:xfrm>
        </p:spPr>
        <p:txBody>
          <a:bodyPr>
            <a:normAutofit/>
          </a:bodyPr>
          <a:lstStyle/>
          <a:p>
            <a:pPr marL="0" indent="0">
              <a:spcBef>
                <a:spcPts val="400"/>
              </a:spcBef>
              <a:buNone/>
            </a:pPr>
            <a:r>
              <a:rPr lang="en-US" sz="1600" b="1" dirty="0">
                <a:solidFill>
                  <a:srgbClr val="604A7B"/>
                </a:solidFill>
              </a:rPr>
              <a:t>April 15</a:t>
            </a:r>
            <a:r>
              <a:rPr lang="en-US" sz="1600" dirty="0">
                <a:solidFill>
                  <a:srgbClr val="604A7B"/>
                </a:solidFill>
              </a:rPr>
              <a:t>: </a:t>
            </a:r>
            <a:r>
              <a:rPr lang="en-US" sz="1600" dirty="0"/>
              <a:t>Initial email nomination alert to Faculty Governance Coordinator from DH</a:t>
            </a:r>
            <a:endParaRPr lang="en-US" sz="1600" b="1" dirty="0">
              <a:solidFill>
                <a:schemeClr val="accent4">
                  <a:lumMod val="50000"/>
                </a:schemeClr>
              </a:solidFill>
            </a:endParaRPr>
          </a:p>
          <a:p>
            <a:pPr marL="0" indent="0">
              <a:spcBef>
                <a:spcPts val="400"/>
              </a:spcBef>
              <a:buNone/>
            </a:pPr>
            <a:r>
              <a:rPr lang="en-US" sz="1600" b="1" dirty="0">
                <a:solidFill>
                  <a:schemeClr val="accent4">
                    <a:lumMod val="75000"/>
                  </a:schemeClr>
                </a:solidFill>
              </a:rPr>
              <a:t>May 1: </a:t>
            </a:r>
            <a:r>
              <a:rPr lang="en-US" sz="1600" dirty="0"/>
              <a:t>Initial email nomination alert to Faculty Governance Coordinator from non-DH</a:t>
            </a:r>
            <a:endParaRPr lang="en-US" sz="1600" b="1" dirty="0">
              <a:solidFill>
                <a:schemeClr val="accent4">
                  <a:lumMod val="50000"/>
                </a:schemeClr>
              </a:solidFill>
            </a:endParaRPr>
          </a:p>
          <a:p>
            <a:pPr marL="0" indent="0">
              <a:lnSpc>
                <a:spcPct val="80000"/>
              </a:lnSpc>
              <a:spcBef>
                <a:spcPts val="400"/>
              </a:spcBef>
              <a:buNone/>
            </a:pPr>
            <a:r>
              <a:rPr lang="en-US" sz="1600" dirty="0">
                <a:solidFill>
                  <a:srgbClr val="000000"/>
                </a:solidFill>
              </a:rPr>
              <a:t>	Deadline for the candidate to provide:</a:t>
            </a:r>
          </a:p>
          <a:p>
            <a:pPr lvl="1">
              <a:lnSpc>
                <a:spcPct val="80000"/>
              </a:lnSpc>
              <a:spcBef>
                <a:spcPts val="400"/>
              </a:spcBef>
              <a:buFont typeface="Arial"/>
              <a:buChar char="•"/>
            </a:pPr>
            <a:r>
              <a:rPr lang="en-US" sz="1600" dirty="0">
                <a:solidFill>
                  <a:srgbClr val="000000"/>
                </a:solidFill>
              </a:rPr>
              <a:t>Name of Advocate </a:t>
            </a:r>
          </a:p>
          <a:p>
            <a:pPr lvl="1">
              <a:lnSpc>
                <a:spcPct val="80000"/>
              </a:lnSpc>
              <a:spcBef>
                <a:spcPts val="400"/>
              </a:spcBef>
              <a:buFont typeface="Arial"/>
              <a:buChar char="•"/>
            </a:pPr>
            <a:r>
              <a:rPr lang="en-US" sz="1600" dirty="0">
                <a:solidFill>
                  <a:srgbClr val="000000"/>
                </a:solidFill>
              </a:rPr>
              <a:t>List of 6 Professional Associates</a:t>
            </a:r>
          </a:p>
          <a:p>
            <a:pPr marL="0" indent="0">
              <a:spcBef>
                <a:spcPts val="400"/>
              </a:spcBef>
              <a:buNone/>
            </a:pPr>
            <a:r>
              <a:rPr lang="en-US" sz="1600" b="1" dirty="0">
                <a:solidFill>
                  <a:srgbClr val="604A7B"/>
                </a:solidFill>
              </a:rPr>
              <a:t>June: </a:t>
            </a:r>
            <a:r>
              <a:rPr lang="en-US" sz="1600" dirty="0">
                <a:solidFill>
                  <a:srgbClr val="000000"/>
                </a:solidFill>
              </a:rPr>
              <a:t>Nominator &amp; Advocate submit list of External Reviewers to JPC</a:t>
            </a:r>
            <a:endParaRPr lang="en-US" sz="1600" b="1" dirty="0">
              <a:solidFill>
                <a:srgbClr val="604A7B"/>
              </a:solidFill>
            </a:endParaRPr>
          </a:p>
          <a:p>
            <a:pPr marL="0" lvl="1" indent="0">
              <a:lnSpc>
                <a:spcPct val="80000"/>
              </a:lnSpc>
              <a:spcBef>
                <a:spcPts val="400"/>
              </a:spcBef>
              <a:buNone/>
            </a:pPr>
            <a:r>
              <a:rPr lang="en-US" sz="1600" b="1" dirty="0">
                <a:solidFill>
                  <a:srgbClr val="604A7B"/>
                </a:solidFill>
              </a:rPr>
              <a:t>	</a:t>
            </a:r>
            <a:r>
              <a:rPr lang="en-US" sz="1600" dirty="0">
                <a:solidFill>
                  <a:srgbClr val="000000"/>
                </a:solidFill>
              </a:rPr>
              <a:t>Candidate submits promotion dossier</a:t>
            </a:r>
          </a:p>
          <a:p>
            <a:pPr marL="0" indent="0">
              <a:spcBef>
                <a:spcPts val="400"/>
              </a:spcBef>
              <a:buNone/>
            </a:pPr>
            <a:r>
              <a:rPr lang="en-US" sz="1600" b="1" dirty="0">
                <a:solidFill>
                  <a:srgbClr val="604A7B"/>
                </a:solidFill>
              </a:rPr>
              <a:t>Summer: </a:t>
            </a:r>
            <a:r>
              <a:rPr lang="en-US" sz="1600" dirty="0"/>
              <a:t>Faculty Governance</a:t>
            </a:r>
          </a:p>
          <a:p>
            <a:pPr lvl="1">
              <a:spcBef>
                <a:spcPts val="400"/>
              </a:spcBef>
              <a:buFont typeface="Arial"/>
              <a:buChar char="•"/>
            </a:pPr>
            <a:r>
              <a:rPr lang="en-US" sz="1600" dirty="0">
                <a:solidFill>
                  <a:srgbClr val="000000"/>
                </a:solidFill>
              </a:rPr>
              <a:t>COAP sends to Professional Associates / External Reviewers a cover letter, candidate’s dossier, and promotion criteria</a:t>
            </a:r>
          </a:p>
          <a:p>
            <a:pPr lvl="1">
              <a:spcBef>
                <a:spcPts val="400"/>
              </a:spcBef>
              <a:buFont typeface="Arial"/>
              <a:buChar char="•"/>
            </a:pPr>
            <a:r>
              <a:rPr lang="en-US" sz="1600" dirty="0">
                <a:solidFill>
                  <a:srgbClr val="000000"/>
                </a:solidFill>
              </a:rPr>
              <a:t>Faculty Governance Office solicits student evaluations from former students and alumni</a:t>
            </a:r>
          </a:p>
          <a:p>
            <a:pPr marL="0" indent="0">
              <a:spcBef>
                <a:spcPts val="400"/>
              </a:spcBef>
              <a:buNone/>
            </a:pPr>
            <a:r>
              <a:rPr lang="en-US" sz="1600" b="1" dirty="0">
                <a:solidFill>
                  <a:srgbClr val="604A7B"/>
                </a:solidFill>
              </a:rPr>
              <a:t>Aug. 15</a:t>
            </a:r>
            <a:r>
              <a:rPr lang="en-US" sz="1600" dirty="0">
                <a:solidFill>
                  <a:srgbClr val="604A7B"/>
                </a:solidFill>
              </a:rPr>
              <a:t>: </a:t>
            </a:r>
            <a:r>
              <a:rPr lang="en-US" sz="1600" dirty="0">
                <a:solidFill>
                  <a:srgbClr val="000000"/>
                </a:solidFill>
              </a:rPr>
              <a:t>Deadline for receipt of formal nomination letter and all letters of appraisal</a:t>
            </a:r>
          </a:p>
          <a:p>
            <a:pPr marL="0" indent="0">
              <a:spcBef>
                <a:spcPts val="400"/>
              </a:spcBef>
              <a:buNone/>
            </a:pPr>
            <a:r>
              <a:rPr lang="en-US" sz="1600" b="1" dirty="0">
                <a:solidFill>
                  <a:schemeClr val="accent4">
                    <a:lumMod val="75000"/>
                  </a:schemeClr>
                </a:solidFill>
              </a:rPr>
              <a:t>A/B Terms: </a:t>
            </a:r>
            <a:r>
              <a:rPr lang="en-US" sz="1600" dirty="0"/>
              <a:t>JPC Reviews</a:t>
            </a:r>
          </a:p>
          <a:p>
            <a:pPr marL="0" indent="0">
              <a:spcBef>
                <a:spcPts val="400"/>
              </a:spcBef>
              <a:buNone/>
            </a:pPr>
            <a:r>
              <a:rPr lang="en-US" sz="1600" b="1" dirty="0">
                <a:solidFill>
                  <a:schemeClr val="accent4">
                    <a:lumMod val="75000"/>
                  </a:schemeClr>
                </a:solidFill>
              </a:rPr>
              <a:t>C Term: </a:t>
            </a:r>
            <a:r>
              <a:rPr lang="en-US" sz="1600" dirty="0"/>
              <a:t>Decision made and announced</a:t>
            </a:r>
          </a:p>
          <a:p>
            <a:pPr marL="0" indent="0">
              <a:spcBef>
                <a:spcPts val="400"/>
              </a:spcBef>
              <a:buNone/>
            </a:pPr>
            <a:endParaRPr lang="en-US" sz="1600" b="1" dirty="0"/>
          </a:p>
          <a:p>
            <a:pPr marL="320040" lvl="1" indent="0" eaLnBrk="1" hangingPunct="1">
              <a:spcBef>
                <a:spcPts val="400"/>
              </a:spcBef>
              <a:buNone/>
            </a:pPr>
            <a:endParaRPr lang="en-US" sz="1600" dirty="0">
              <a:solidFill>
                <a:srgbClr val="000000"/>
              </a:solidFill>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27</a:t>
            </a:fld>
            <a:endParaRPr lang="en-US"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4876800"/>
            <a:ext cx="3171825" cy="1308719"/>
          </a:xfrm>
          <a:prstGeom prst="rect">
            <a:avLst/>
          </a:prstGeom>
        </p:spPr>
      </p:pic>
    </p:spTree>
    <p:extLst>
      <p:ext uri="{BB962C8B-B14F-4D97-AF65-F5344CB8AC3E}">
        <p14:creationId xmlns:p14="http://schemas.microsoft.com/office/powerpoint/2010/main" val="3393654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solidFill>
                  <a:srgbClr val="604A7B"/>
                </a:solidFill>
              </a:rPr>
              <a:t>Questions about Promotion Schedules</a:t>
            </a:r>
          </a:p>
        </p:txBody>
      </p:sp>
      <p:sp>
        <p:nvSpPr>
          <p:cNvPr id="14" name="Content Placeholder 13">
            <a:extLst>
              <a:ext uri="{FF2B5EF4-FFF2-40B4-BE49-F238E27FC236}">
                <a16:creationId xmlns:a16="http://schemas.microsoft.com/office/drawing/2014/main" id="{64E34120-F076-CA47-BD6F-3586F1E8B65B}"/>
              </a:ext>
            </a:extLst>
          </p:cNvPr>
          <p:cNvSpPr>
            <a:spLocks noGrp="1"/>
          </p:cNvSpPr>
          <p:nvPr>
            <p:ph idx="1"/>
          </p:nvPr>
        </p:nvSpPr>
        <p:spPr>
          <a:xfrm>
            <a:off x="3810000" y="1981200"/>
            <a:ext cx="1752600" cy="2743200"/>
          </a:xfrm>
        </p:spPr>
        <p:txBody>
          <a:bodyPr>
            <a:normAutofit/>
          </a:bodyPr>
          <a:lstStyle/>
          <a:p>
            <a:pPr marL="0" indent="0">
              <a:buNone/>
            </a:pPr>
            <a:r>
              <a:rPr lang="en-US" sz="16600" dirty="0">
                <a:solidFill>
                  <a:srgbClr val="604A7B"/>
                </a:solidFill>
              </a:rPr>
              <a:t>?</a:t>
            </a:r>
          </a:p>
        </p:txBody>
      </p:sp>
      <p:sp>
        <p:nvSpPr>
          <p:cNvPr id="5" name="Rectangle 4">
            <a:extLst>
              <a:ext uri="{FF2B5EF4-FFF2-40B4-BE49-F238E27FC236}">
                <a16:creationId xmlns:a16="http://schemas.microsoft.com/office/drawing/2014/main" id="{41F27B7F-AACD-5841-B006-D25F2ED6CAB9}"/>
              </a:ext>
            </a:extLst>
          </p:cNvPr>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9415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t>Guide</a:t>
            </a:r>
          </a:p>
        </p:txBody>
      </p:sp>
      <p:sp>
        <p:nvSpPr>
          <p:cNvPr id="17410" name="Rectangle 3"/>
          <p:cNvSpPr>
            <a:spLocks noGrp="1" noChangeArrowheads="1"/>
          </p:cNvSpPr>
          <p:nvPr>
            <p:ph idx="1"/>
          </p:nvPr>
        </p:nvSpPr>
        <p:spPr>
          <a:xfrm>
            <a:off x="1524000" y="1219200"/>
            <a:ext cx="7010400" cy="5334000"/>
          </a:xfrm>
        </p:spPr>
        <p:txBody>
          <a:bodyPr>
            <a:noAutofit/>
          </a:bodyPr>
          <a:lstStyle/>
          <a:p>
            <a:pPr marL="746125" indent="-746125">
              <a:spcBef>
                <a:spcPts val="0"/>
              </a:spcBef>
              <a:spcAft>
                <a:spcPts val="300"/>
              </a:spcAft>
              <a:buFont typeface="+mj-lt"/>
              <a:buAutoNum type="arabicPeriod"/>
            </a:pPr>
            <a:r>
              <a:rPr lang="en-US" dirty="0">
                <a:solidFill>
                  <a:schemeClr val="tx1"/>
                </a:solidFill>
                <a:cs typeface="Arial" pitchFamily="34" charset="0"/>
              </a:rPr>
              <a:t>COAP Overview</a:t>
            </a:r>
          </a:p>
          <a:p>
            <a:pPr marL="742950" indent="-742950">
              <a:spcBef>
                <a:spcPts val="0"/>
              </a:spcBef>
              <a:spcAft>
                <a:spcPts val="300"/>
              </a:spcAft>
              <a:buFont typeface="+mj-lt"/>
              <a:buAutoNum type="arabicPeriod" startAt="2"/>
            </a:pPr>
            <a:r>
              <a:rPr lang="en-US" dirty="0">
                <a:cs typeface="Arial" pitchFamily="34" charset="0"/>
              </a:rPr>
              <a:t>WPI Promotion Criteria</a:t>
            </a:r>
          </a:p>
          <a:p>
            <a:pPr marL="742950" indent="-742950">
              <a:spcBef>
                <a:spcPts val="0"/>
              </a:spcBef>
              <a:spcAft>
                <a:spcPts val="300"/>
              </a:spcAft>
              <a:buFont typeface="+mj-lt"/>
              <a:buAutoNum type="arabicPeriod" startAt="2"/>
            </a:pPr>
            <a:r>
              <a:rPr lang="en-US" dirty="0">
                <a:cs typeface="Arial" pitchFamily="34" charset="0"/>
              </a:rPr>
              <a:t>Candidate Dossier</a:t>
            </a:r>
          </a:p>
          <a:p>
            <a:pPr marL="742950" indent="-742950">
              <a:spcBef>
                <a:spcPts val="0"/>
              </a:spcBef>
              <a:spcAft>
                <a:spcPts val="300"/>
              </a:spcAft>
              <a:buFont typeface="+mj-lt"/>
              <a:buAutoNum type="arabicPeriod" startAt="2"/>
            </a:pPr>
            <a:r>
              <a:rPr lang="en-US" dirty="0">
                <a:cs typeface="Arial" pitchFamily="34" charset="0"/>
              </a:rPr>
              <a:t>Promotion Schedules</a:t>
            </a:r>
          </a:p>
          <a:p>
            <a:pPr marL="742950" indent="-742950">
              <a:spcBef>
                <a:spcPts val="0"/>
              </a:spcBef>
              <a:spcAft>
                <a:spcPts val="300"/>
              </a:spcAft>
              <a:buFont typeface="+mj-lt"/>
              <a:buAutoNum type="arabicPeriod" startAt="2"/>
            </a:pPr>
            <a:r>
              <a:rPr lang="en-US" b="1" dirty="0">
                <a:cs typeface="Arial" pitchFamily="34" charset="0"/>
              </a:rPr>
              <a:t>Promotion Procedures</a:t>
            </a:r>
          </a:p>
          <a:p>
            <a:pPr marL="742950" indent="-742950">
              <a:spcBef>
                <a:spcPts val="0"/>
              </a:spcBef>
              <a:spcAft>
                <a:spcPts val="300"/>
              </a:spcAft>
              <a:buFont typeface="+mj-lt"/>
              <a:buAutoNum type="arabicPeriod" startAt="2"/>
            </a:pPr>
            <a:r>
              <a:rPr lang="en-US" dirty="0">
                <a:cs typeface="Arial" pitchFamily="34" charset="0"/>
              </a:rPr>
              <a:t>FAQs</a:t>
            </a:r>
          </a:p>
          <a:p>
            <a:pPr>
              <a:spcBef>
                <a:spcPts val="0"/>
              </a:spcBef>
              <a:spcAft>
                <a:spcPts val="300"/>
              </a:spcAft>
            </a:pPr>
            <a:endParaRPr lang="en-US" dirty="0">
              <a:solidFill>
                <a:schemeClr val="tx1"/>
              </a:solidFill>
              <a:cs typeface="Arial" pitchFamily="34" charset="0"/>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29</a:t>
            </a:fld>
            <a:endParaRPr lang="en-US" dirty="0"/>
          </a:p>
        </p:txBody>
      </p:sp>
      <p:cxnSp>
        <p:nvCxnSpPr>
          <p:cNvPr id="5" name="Straight Arrow Connector 4"/>
          <p:cNvCxnSpPr/>
          <p:nvPr/>
        </p:nvCxnSpPr>
        <p:spPr>
          <a:xfrm>
            <a:off x="609600" y="3657600"/>
            <a:ext cx="8382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3" name="Picture 2"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114800"/>
            <a:ext cx="2819400" cy="2882900"/>
          </a:xfrm>
          <a:prstGeom prst="rect">
            <a:avLst/>
          </a:prstGeom>
        </p:spPr>
      </p:pic>
      <p:sp>
        <p:nvSpPr>
          <p:cNvPr id="7" name="Rectangle 6"/>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0640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70C0"/>
                </a:solidFill>
              </a:rPr>
              <a:t>Question Procedure</a:t>
            </a:r>
          </a:p>
        </p:txBody>
      </p:sp>
      <p:sp>
        <p:nvSpPr>
          <p:cNvPr id="3" name="Content Placeholder 2"/>
          <p:cNvSpPr>
            <a:spLocks noGrp="1"/>
          </p:cNvSpPr>
          <p:nvPr>
            <p:ph idx="1"/>
          </p:nvPr>
        </p:nvSpPr>
        <p:spPr/>
        <p:txBody>
          <a:bodyPr>
            <a:normAutofit lnSpcReduction="10000"/>
          </a:bodyPr>
          <a:lstStyle/>
          <a:p>
            <a:pPr marL="0" indent="0">
              <a:buNone/>
            </a:pPr>
            <a:r>
              <a:rPr lang="en-US" dirty="0"/>
              <a:t>We will stop for questions after each section</a:t>
            </a:r>
          </a:p>
          <a:p>
            <a:pPr marL="0" indent="0">
              <a:buNone/>
            </a:pPr>
            <a:endParaRPr lang="en-US" dirty="0"/>
          </a:p>
          <a:p>
            <a:pPr marL="0" indent="0">
              <a:buNone/>
            </a:pPr>
            <a:r>
              <a:rPr lang="en-US" dirty="0"/>
              <a:t>Questions can be made through chat or by raising hand</a:t>
            </a:r>
          </a:p>
          <a:p>
            <a:pPr marL="0" indent="0">
              <a:buNone/>
            </a:pPr>
            <a:endParaRPr lang="en-US" dirty="0"/>
          </a:p>
          <a:p>
            <a:pPr marL="0" indent="0">
              <a:buNone/>
            </a:pPr>
            <a:r>
              <a:rPr lang="en-US" dirty="0"/>
              <a:t>We will try to finish on time</a:t>
            </a:r>
          </a:p>
          <a:p>
            <a:pPr marL="0" indent="0">
              <a:buNone/>
            </a:pPr>
            <a:endParaRPr lang="en-US" dirty="0"/>
          </a:p>
          <a:p>
            <a:pPr marL="0" indent="0">
              <a:buNone/>
            </a:pPr>
            <a:r>
              <a:rPr lang="en-US" dirty="0"/>
              <a:t>There will be more time for questions at end</a:t>
            </a:r>
          </a:p>
        </p:txBody>
      </p:sp>
      <p:sp>
        <p:nvSpPr>
          <p:cNvPr id="4" name="Rectangle 3">
            <a:extLst>
              <a:ext uri="{FF2B5EF4-FFF2-40B4-BE49-F238E27FC236}">
                <a16:creationId xmlns:a16="http://schemas.microsoft.com/office/drawing/2014/main" id="{DE2003D1-63D7-5445-BD60-0F09D323EFB0}"/>
              </a:ext>
            </a:extLst>
          </p:cNvPr>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0397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t>Materials Collected by COAP</a:t>
            </a:r>
          </a:p>
        </p:txBody>
      </p:sp>
      <p:sp>
        <p:nvSpPr>
          <p:cNvPr id="3" name="Content Placeholder 2"/>
          <p:cNvSpPr>
            <a:spLocks noGrp="1"/>
          </p:cNvSpPr>
          <p:nvPr>
            <p:ph idx="1"/>
          </p:nvPr>
        </p:nvSpPr>
        <p:spPr>
          <a:xfrm>
            <a:off x="609600" y="1676400"/>
            <a:ext cx="7742819" cy="2286000"/>
          </a:xfrm>
        </p:spPr>
        <p:txBody>
          <a:bodyPr>
            <a:noAutofit/>
          </a:bodyPr>
          <a:lstStyle/>
          <a:p>
            <a:pPr marL="514350" indent="-514350">
              <a:buFont typeface="+mj-lt"/>
              <a:buAutoNum type="arabicPeriod"/>
            </a:pPr>
            <a:r>
              <a:rPr lang="en-US" sz="2000" dirty="0">
                <a:solidFill>
                  <a:srgbClr val="000000"/>
                </a:solidFill>
              </a:rPr>
              <a:t>Summary student ratings for courses and projects</a:t>
            </a:r>
          </a:p>
          <a:p>
            <a:pPr marL="514350" indent="-514350">
              <a:buFont typeface="+mj-lt"/>
              <a:buAutoNum type="arabicPeriod"/>
            </a:pPr>
            <a:r>
              <a:rPr lang="en-US" sz="2000" dirty="0">
                <a:solidFill>
                  <a:srgbClr val="000000"/>
                </a:solidFill>
              </a:rPr>
              <a:t>Teaching evaluations from former students and alumni</a:t>
            </a:r>
          </a:p>
          <a:p>
            <a:pPr marL="514350" indent="-514350">
              <a:buFont typeface="+mj-lt"/>
              <a:buAutoNum type="arabicPeriod"/>
            </a:pPr>
            <a:r>
              <a:rPr lang="en-US" sz="2000" dirty="0">
                <a:solidFill>
                  <a:srgbClr val="000000"/>
                </a:solidFill>
              </a:rPr>
              <a:t>Instructional and Sponsored Activity Reports</a:t>
            </a:r>
          </a:p>
          <a:p>
            <a:pPr marL="514350" indent="-514350">
              <a:buFont typeface="+mj-lt"/>
              <a:buAutoNum type="arabicPeriod"/>
            </a:pPr>
            <a:r>
              <a:rPr lang="en-US" sz="2000" dirty="0">
                <a:solidFill>
                  <a:srgbClr val="000000"/>
                </a:solidFill>
              </a:rPr>
              <a:t>Letters of appraisal from Professional Associates and External Reviewers  </a:t>
            </a:r>
          </a:p>
        </p:txBody>
      </p:sp>
      <p:sp>
        <p:nvSpPr>
          <p:cNvPr id="4" name="Slide Number Placeholder 3"/>
          <p:cNvSpPr>
            <a:spLocks noGrp="1"/>
          </p:cNvSpPr>
          <p:nvPr>
            <p:ph type="sldNum" sz="quarter" idx="12"/>
          </p:nvPr>
        </p:nvSpPr>
        <p:spPr>
          <a:xfrm>
            <a:off x="8610600" y="6324600"/>
            <a:ext cx="381000" cy="365125"/>
          </a:xfrm>
        </p:spPr>
        <p:txBody>
          <a:bodyPr/>
          <a:lstStyle/>
          <a:p>
            <a:pPr>
              <a:defRPr/>
            </a:pPr>
            <a:fld id="{526A9E35-D462-4600-846B-8A3DB57113F8}" type="slidenum">
              <a:rPr lang="en-US" smtClean="0"/>
              <a:pPr>
                <a:defRPr/>
              </a:pPr>
              <a:t>30</a:t>
            </a:fld>
            <a:endParaRPr lang="en-US" dirty="0"/>
          </a:p>
        </p:txBody>
      </p:sp>
      <p:pic>
        <p:nvPicPr>
          <p:cNvPr id="2" name="Picture 1"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738" y="3954585"/>
            <a:ext cx="3403600" cy="2387600"/>
          </a:xfrm>
          <a:prstGeom prst="rect">
            <a:avLst/>
          </a:prstGeom>
        </p:spPr>
      </p:pic>
      <p:sp>
        <p:nvSpPr>
          <p:cNvPr id="6" name="Rectangle 5"/>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6749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28600"/>
            <a:ext cx="8229600" cy="1143000"/>
          </a:xfrm>
        </p:spPr>
        <p:txBody>
          <a:bodyPr>
            <a:normAutofit/>
          </a:bodyPr>
          <a:lstStyle/>
          <a:p>
            <a:r>
              <a:rPr lang="en-US" sz="3600" b="1" dirty="0"/>
              <a:t>Nominator &amp; Advocate</a:t>
            </a:r>
          </a:p>
        </p:txBody>
      </p:sp>
      <p:sp>
        <p:nvSpPr>
          <p:cNvPr id="3" name="Content Placeholder 2"/>
          <p:cNvSpPr>
            <a:spLocks noGrp="1"/>
          </p:cNvSpPr>
          <p:nvPr>
            <p:ph idx="1"/>
          </p:nvPr>
        </p:nvSpPr>
        <p:spPr>
          <a:xfrm>
            <a:off x="609600" y="1371600"/>
            <a:ext cx="4038600" cy="2590800"/>
          </a:xfrm>
        </p:spPr>
        <p:txBody>
          <a:bodyPr>
            <a:noAutofit/>
          </a:bodyPr>
          <a:lstStyle/>
          <a:p>
            <a:pPr marL="0" indent="0">
              <a:buNone/>
            </a:pPr>
            <a:r>
              <a:rPr lang="en-US" sz="1800" b="1" dirty="0"/>
              <a:t>Nominator</a:t>
            </a:r>
          </a:p>
          <a:p>
            <a:pPr marL="0" indent="0">
              <a:buNone/>
            </a:pPr>
            <a:r>
              <a:rPr lang="en-US" sz="1600" dirty="0"/>
              <a:t>Normally the Department Head</a:t>
            </a:r>
          </a:p>
          <a:p>
            <a:pPr marL="0" indent="0">
              <a:buNone/>
            </a:pPr>
            <a:r>
              <a:rPr lang="en-US" sz="1600" i="1" dirty="0"/>
              <a:t>	OR</a:t>
            </a:r>
            <a:r>
              <a:rPr lang="en-US" sz="1600" dirty="0"/>
              <a:t> another tenured Full Professor</a:t>
            </a:r>
          </a:p>
          <a:p>
            <a:pPr marL="0" indent="0">
              <a:buNone/>
            </a:pPr>
            <a:r>
              <a:rPr lang="en-US" sz="1600" dirty="0"/>
              <a:t>Provides initial statement of nomination   	</a:t>
            </a:r>
          </a:p>
          <a:p>
            <a:pPr marL="0" indent="0">
              <a:buNone/>
            </a:pPr>
            <a:r>
              <a:rPr lang="en-US" sz="1600" dirty="0"/>
              <a:t>	Leads to formation of Joint 	</a:t>
            </a:r>
          </a:p>
          <a:p>
            <a:pPr marL="0" indent="0">
              <a:buNone/>
            </a:pPr>
            <a:r>
              <a:rPr lang="en-US" sz="1600" dirty="0"/>
              <a:t>	Promotion Committee</a:t>
            </a:r>
          </a:p>
          <a:p>
            <a:pPr marL="0" indent="0">
              <a:buNone/>
            </a:pPr>
            <a:r>
              <a:rPr lang="en-US" sz="1600" dirty="0"/>
              <a:t>Writes detailed letter of nomination</a:t>
            </a:r>
          </a:p>
          <a:p>
            <a:pPr marL="0" indent="0">
              <a:buNone/>
            </a:pPr>
            <a:r>
              <a:rPr lang="en-US" sz="1600" dirty="0"/>
              <a:t>Identifies External Reviewers with advocate</a:t>
            </a:r>
          </a:p>
          <a:p>
            <a:pPr marL="0" indent="0">
              <a:buNone/>
            </a:pPr>
            <a:r>
              <a:rPr lang="en-US" sz="1600" dirty="0"/>
              <a:t>Makes 5-10 minute summary presentation to JPC </a:t>
            </a:r>
          </a:p>
          <a:p>
            <a:pPr marL="0" indent="0">
              <a:buNone/>
            </a:pPr>
            <a:r>
              <a:rPr lang="en-US" sz="1600" dirty="0"/>
              <a:t>Gathers additional material if necessary </a:t>
            </a:r>
          </a:p>
          <a:p>
            <a:endParaRPr lang="en-US" sz="1600" dirty="0"/>
          </a:p>
        </p:txBody>
      </p:sp>
      <p:sp>
        <p:nvSpPr>
          <p:cNvPr id="4" name="Slide Number Placeholder 3"/>
          <p:cNvSpPr>
            <a:spLocks noGrp="1"/>
          </p:cNvSpPr>
          <p:nvPr>
            <p:ph type="sldNum" sz="quarter" idx="12"/>
          </p:nvPr>
        </p:nvSpPr>
        <p:spPr>
          <a:xfrm>
            <a:off x="8534400" y="6324600"/>
            <a:ext cx="381000" cy="365125"/>
          </a:xfrm>
        </p:spPr>
        <p:txBody>
          <a:bodyPr/>
          <a:lstStyle/>
          <a:p>
            <a:pPr>
              <a:defRPr/>
            </a:pPr>
            <a:fld id="{526A9E35-D462-4600-846B-8A3DB57113F8}" type="slidenum">
              <a:rPr lang="en-US" smtClean="0"/>
              <a:pPr>
                <a:defRPr/>
              </a:pPr>
              <a:t>31</a:t>
            </a:fld>
            <a:endParaRPr lang="en-US" dirty="0"/>
          </a:p>
        </p:txBody>
      </p:sp>
      <p:sp>
        <p:nvSpPr>
          <p:cNvPr id="6" name="Rectangle 5"/>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4724400"/>
            <a:ext cx="2812082" cy="1752600"/>
          </a:xfrm>
          <a:prstGeom prst="rect">
            <a:avLst/>
          </a:prstGeom>
        </p:spPr>
      </p:pic>
      <p:sp>
        <p:nvSpPr>
          <p:cNvPr id="7" name="Content Placeholder 2"/>
          <p:cNvSpPr txBox="1">
            <a:spLocks/>
          </p:cNvSpPr>
          <p:nvPr/>
        </p:nvSpPr>
        <p:spPr>
          <a:xfrm>
            <a:off x="4800600" y="1371600"/>
            <a:ext cx="4038600" cy="24384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dirty="0"/>
              <a:t>Advocate</a:t>
            </a:r>
          </a:p>
          <a:p>
            <a:pPr marL="0" indent="0">
              <a:buFont typeface="Arial"/>
              <a:buNone/>
            </a:pPr>
            <a:r>
              <a:rPr lang="en-US" sz="1600" dirty="0"/>
              <a:t>Typically has more subject area expertise than nominator</a:t>
            </a:r>
          </a:p>
          <a:p>
            <a:pPr marL="0" indent="0">
              <a:buFont typeface="Arial"/>
              <a:buNone/>
            </a:pPr>
            <a:r>
              <a:rPr lang="en-US" sz="1600" dirty="0"/>
              <a:t>May write a letter in support of promotion</a:t>
            </a:r>
          </a:p>
          <a:p>
            <a:pPr marL="0" indent="0">
              <a:buNone/>
            </a:pPr>
            <a:r>
              <a:rPr lang="en-US" sz="1600" dirty="0"/>
              <a:t>Identifies External Reviewers with nominator</a:t>
            </a:r>
          </a:p>
          <a:p>
            <a:pPr marL="0" indent="0">
              <a:buFont typeface="Arial"/>
              <a:buNone/>
            </a:pPr>
            <a:r>
              <a:rPr lang="en-US" sz="1600" dirty="0"/>
              <a:t>Makes 5 minute summary presentation to JPC </a:t>
            </a:r>
          </a:p>
          <a:p>
            <a:pPr marL="0" indent="0">
              <a:buFont typeface="Arial"/>
              <a:buNone/>
            </a:pPr>
            <a:r>
              <a:rPr lang="en-US" sz="1600" dirty="0"/>
              <a:t>Functions to clarify and advocate on behalf of candidate</a:t>
            </a:r>
          </a:p>
          <a:p>
            <a:pPr marL="0" indent="0">
              <a:buFont typeface="Arial"/>
              <a:buNone/>
            </a:pPr>
            <a:r>
              <a:rPr lang="en-US" sz="1600" dirty="0"/>
              <a:t>Works with nominator to gather additional material if necessary </a:t>
            </a:r>
          </a:p>
        </p:txBody>
      </p:sp>
    </p:spTree>
    <p:extLst>
      <p:ext uri="{BB962C8B-B14F-4D97-AF65-F5344CB8AC3E}">
        <p14:creationId xmlns:p14="http://schemas.microsoft.com/office/powerpoint/2010/main" val="1565525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295400"/>
            <a:ext cx="8610600" cy="56692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rPr>
              <a:t>Joint Promotion Committee (JPC) Deliberations</a:t>
            </a:r>
          </a:p>
          <a:p>
            <a:pPr lvl="1">
              <a:lnSpc>
                <a:spcPct val="110000"/>
              </a:lnSpc>
            </a:pPr>
            <a:r>
              <a:rPr lang="en-US" sz="1600" dirty="0">
                <a:solidFill>
                  <a:srgbClr val="000000"/>
                </a:solidFill>
              </a:rPr>
              <a:t>All committee members must be present</a:t>
            </a:r>
          </a:p>
          <a:p>
            <a:pPr lvl="1">
              <a:lnSpc>
                <a:spcPct val="110000"/>
              </a:lnSpc>
            </a:pPr>
            <a:r>
              <a:rPr lang="en-US" sz="1600" dirty="0">
                <a:solidFill>
                  <a:srgbClr val="000000"/>
                </a:solidFill>
              </a:rPr>
              <a:t>Discussion of criteria, dossier and any updates or additional information. </a:t>
            </a:r>
          </a:p>
          <a:p>
            <a:pPr lvl="1">
              <a:lnSpc>
                <a:spcPct val="110000"/>
              </a:lnSpc>
            </a:pPr>
            <a:r>
              <a:rPr lang="en-US" sz="1600" dirty="0">
                <a:solidFill>
                  <a:srgbClr val="000000"/>
                </a:solidFill>
              </a:rPr>
              <a:t>If not ready, schedule another meeting</a:t>
            </a:r>
          </a:p>
          <a:p>
            <a:pPr lvl="1">
              <a:lnSpc>
                <a:spcPct val="110000"/>
              </a:lnSpc>
            </a:pPr>
            <a:r>
              <a:rPr lang="en-US" sz="1600" dirty="0">
                <a:solidFill>
                  <a:srgbClr val="000000"/>
                </a:solidFill>
              </a:rPr>
              <a:t>If ready, vote by secret ballot:</a:t>
            </a:r>
          </a:p>
          <a:p>
            <a:pPr lvl="2">
              <a:lnSpc>
                <a:spcPct val="110000"/>
              </a:lnSpc>
              <a:spcBef>
                <a:spcPts val="0"/>
              </a:spcBef>
            </a:pPr>
            <a:r>
              <a:rPr lang="en-US" sz="1600" dirty="0">
                <a:solidFill>
                  <a:srgbClr val="000000"/>
                </a:solidFill>
              </a:rPr>
              <a:t>Secretary counts the 6 ballots until either </a:t>
            </a:r>
            <a:r>
              <a:rPr lang="en-US" sz="1600" b="1" dirty="0">
                <a:solidFill>
                  <a:srgbClr val="000000"/>
                </a:solidFill>
              </a:rPr>
              <a:t>4 Yes </a:t>
            </a:r>
            <a:r>
              <a:rPr lang="en-US" sz="1600" dirty="0">
                <a:solidFill>
                  <a:srgbClr val="000000"/>
                </a:solidFill>
              </a:rPr>
              <a:t>votes (majority), or </a:t>
            </a:r>
            <a:r>
              <a:rPr lang="en-US" sz="1600" b="1" dirty="0">
                <a:solidFill>
                  <a:srgbClr val="000000"/>
                </a:solidFill>
              </a:rPr>
              <a:t>3 No </a:t>
            </a:r>
            <a:r>
              <a:rPr lang="en-US" sz="1600" dirty="0">
                <a:solidFill>
                  <a:srgbClr val="000000"/>
                </a:solidFill>
              </a:rPr>
              <a:t>votes are seen. Only these ballots are shown to the JPC</a:t>
            </a:r>
          </a:p>
          <a:p>
            <a:pPr lvl="2">
              <a:lnSpc>
                <a:spcPct val="110000"/>
              </a:lnSpc>
            </a:pPr>
            <a:r>
              <a:rPr lang="en-US" sz="1600" dirty="0">
                <a:solidFill>
                  <a:srgbClr val="000000"/>
                </a:solidFill>
              </a:rPr>
              <a:t>This determines the unitary recommendation for or against promotion</a:t>
            </a:r>
          </a:p>
          <a:p>
            <a:pPr lvl="1">
              <a:lnSpc>
                <a:spcPct val="110000"/>
              </a:lnSpc>
            </a:pPr>
            <a:r>
              <a:rPr lang="en-US" sz="1600" dirty="0">
                <a:solidFill>
                  <a:srgbClr val="000000"/>
                </a:solidFill>
              </a:rPr>
              <a:t>The committee sends a letter to Dean and Provost conveying its recommendation and summarizing the salient reasons (signed by entire JPC)</a:t>
            </a:r>
          </a:p>
          <a:p>
            <a:pPr>
              <a:defRPr/>
            </a:pPr>
            <a:endParaRPr lang="en-US" sz="1600" dirty="0">
              <a:solidFill>
                <a:srgbClr val="604A7B"/>
              </a:solidFill>
            </a:endParaRPr>
          </a:p>
          <a:p>
            <a:pPr>
              <a:defRPr/>
            </a:pPr>
            <a:r>
              <a:rPr lang="en-US" sz="1600" b="1" dirty="0">
                <a:solidFill>
                  <a:srgbClr val="000000"/>
                </a:solidFill>
              </a:rPr>
              <a:t>Recommendation Goes to Provost for Final Decision</a:t>
            </a:r>
            <a:endParaRPr lang="en-US" sz="1600" dirty="0">
              <a:solidFill>
                <a:srgbClr val="000000"/>
              </a:solidFill>
            </a:endParaRPr>
          </a:p>
          <a:p>
            <a:pPr marL="458788" lvl="0">
              <a:defRPr/>
            </a:pPr>
            <a:r>
              <a:rPr lang="en-US" sz="1600" dirty="0">
                <a:solidFill>
                  <a:srgbClr val="000000"/>
                </a:solidFill>
              </a:rPr>
              <a:t>Provost reviews dossier and JPC analysis </a:t>
            </a:r>
          </a:p>
          <a:p>
            <a:pPr marL="458788" lvl="0">
              <a:defRPr/>
            </a:pPr>
            <a:r>
              <a:rPr lang="en-US" sz="1600" dirty="0">
                <a:solidFill>
                  <a:srgbClr val="000000"/>
                </a:solidFill>
              </a:rPr>
              <a:t>Provost consults with Dean and President</a:t>
            </a:r>
          </a:p>
          <a:p>
            <a:pPr marL="458788" lvl="0">
              <a:defRPr/>
            </a:pPr>
            <a:r>
              <a:rPr lang="en-US" sz="1600" dirty="0">
                <a:solidFill>
                  <a:srgbClr val="000000"/>
                </a:solidFill>
              </a:rPr>
              <a:t>Provost meets with JPC in cases of disagreement</a:t>
            </a:r>
          </a:p>
          <a:p>
            <a:pPr marL="458788">
              <a:defRPr/>
            </a:pPr>
            <a:r>
              <a:rPr lang="en-US" sz="1600" dirty="0">
                <a:solidFill>
                  <a:srgbClr val="000000"/>
                </a:solidFill>
              </a:rPr>
              <a:t>Provost sends positive promotion recommendations only to the Board of Trustees (APC) for approval at the next BoT meeting </a:t>
            </a:r>
          </a:p>
          <a:p>
            <a:pPr marL="458788" lvl="0">
              <a:defRPr/>
            </a:pPr>
            <a:endParaRPr lang="en-US" sz="1600" dirty="0">
              <a:solidFill>
                <a:srgbClr val="000000"/>
              </a:solidFill>
            </a:endParaRPr>
          </a:p>
          <a:p>
            <a:pPr marL="458788" lvl="0">
              <a:defRPr/>
            </a:pPr>
            <a:r>
              <a:rPr lang="en-US" sz="1600" dirty="0">
                <a:solidFill>
                  <a:srgbClr val="000000"/>
                </a:solidFill>
              </a:rPr>
              <a:t>Following the Board meeting, candidates are notified officially by the Provost</a:t>
            </a:r>
          </a:p>
          <a:p>
            <a:pPr marL="458788" lvl="0">
              <a:defRPr/>
            </a:pPr>
            <a:endParaRPr kumimoji="0" lang="en-US" sz="1600" i="0" u="none" strike="noStrike" kern="1200" cap="none" spc="0" normalizeH="0" baseline="0" noProof="0" dirty="0">
              <a:ln>
                <a:noFill/>
              </a:ln>
              <a:solidFill>
                <a:srgbClr val="000000"/>
              </a:solidFill>
              <a:effectLst/>
              <a:uLnTx/>
              <a:uFillTx/>
              <a:ea typeface="+mn-ea"/>
              <a:cs typeface="+mn-cs"/>
            </a:endParaRPr>
          </a:p>
          <a:p>
            <a:pPr marL="458788" lvl="0">
              <a:defRPr/>
            </a:pPr>
            <a:endParaRPr kumimoji="0" lang="en-US" sz="140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prstClr val="black"/>
              </a:solidFill>
            </a:endParaRPr>
          </a:p>
        </p:txBody>
      </p:sp>
      <p:sp>
        <p:nvSpPr>
          <p:cNvPr id="17" name="TextBox 16"/>
          <p:cNvSpPr txBox="1"/>
          <p:nvPr/>
        </p:nvSpPr>
        <p:spPr>
          <a:xfrm>
            <a:off x="990600" y="457200"/>
            <a:ext cx="741486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ea typeface="+mn-ea"/>
                <a:cs typeface="+mn-cs"/>
              </a:rPr>
              <a:t>TTT Promotion Procedure</a:t>
            </a:r>
            <a:endParaRPr kumimoji="0" lang="en-US" sz="2000" b="1" i="0" u="none" strike="noStrike" kern="1200" cap="none" spc="0" normalizeH="0" baseline="0" noProof="0" dirty="0">
              <a:ln>
                <a:noFill/>
              </a:ln>
              <a:solidFill>
                <a:srgbClr val="000000"/>
              </a:solidFill>
              <a:effectLst/>
              <a:uLnTx/>
              <a:uFillTx/>
              <a:ea typeface="+mn-ea"/>
              <a:cs typeface="+mn-cs"/>
            </a:endParaRPr>
          </a:p>
        </p:txBody>
      </p:sp>
      <p:sp>
        <p:nvSpPr>
          <p:cNvPr id="30" name="Slide Number Placeholder 3">
            <a:extLst>
              <a:ext uri="{FF2B5EF4-FFF2-40B4-BE49-F238E27FC236}">
                <a16:creationId xmlns:a16="http://schemas.microsoft.com/office/drawing/2014/main" id="{B3D40187-6EDD-9E44-8D44-FBFFE6E2C7E7}"/>
              </a:ext>
            </a:extLst>
          </p:cNvPr>
          <p:cNvSpPr txBox="1">
            <a:spLocks/>
          </p:cNvSpPr>
          <p:nvPr/>
        </p:nvSpPr>
        <p:spPr>
          <a:xfrm>
            <a:off x="8686800" y="6400800"/>
            <a:ext cx="381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26A9E35-D462-4600-846B-8A3DB57113F8}" type="slidenum">
              <a:rPr lang="en-US" sz="1200" smtClean="0">
                <a:solidFill>
                  <a:schemeClr val="bg1">
                    <a:lumMod val="50000"/>
                  </a:schemeClr>
                </a:solidFill>
              </a:rPr>
              <a:pPr>
                <a:defRPr/>
              </a:pPr>
              <a:t>32</a:t>
            </a:fld>
            <a:endParaRPr lang="en-US" sz="1200" dirty="0">
              <a:solidFill>
                <a:schemeClr val="bg1">
                  <a:lumMod val="50000"/>
                </a:schemeClr>
              </a:solidFill>
            </a:endParaRPr>
          </a:p>
        </p:txBody>
      </p:sp>
      <p:sp>
        <p:nvSpPr>
          <p:cNvPr id="6" name="Rectangle 5"/>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4133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t>Questions about Promotion Procedures</a:t>
            </a:r>
          </a:p>
        </p:txBody>
      </p:sp>
      <p:sp>
        <p:nvSpPr>
          <p:cNvPr id="14" name="Content Placeholder 13">
            <a:extLst>
              <a:ext uri="{FF2B5EF4-FFF2-40B4-BE49-F238E27FC236}">
                <a16:creationId xmlns:a16="http://schemas.microsoft.com/office/drawing/2014/main" id="{64E34120-F076-CA47-BD6F-3586F1E8B65B}"/>
              </a:ext>
            </a:extLst>
          </p:cNvPr>
          <p:cNvSpPr>
            <a:spLocks noGrp="1"/>
          </p:cNvSpPr>
          <p:nvPr>
            <p:ph idx="1"/>
          </p:nvPr>
        </p:nvSpPr>
        <p:spPr>
          <a:xfrm>
            <a:off x="3810000" y="1981200"/>
            <a:ext cx="1752600" cy="2743200"/>
          </a:xfrm>
        </p:spPr>
        <p:txBody>
          <a:bodyPr>
            <a:normAutofit/>
          </a:bodyPr>
          <a:lstStyle/>
          <a:p>
            <a:pPr marL="0" indent="0">
              <a:buNone/>
            </a:pPr>
            <a:r>
              <a:rPr lang="en-US" sz="16600" dirty="0"/>
              <a:t>?</a:t>
            </a:r>
          </a:p>
        </p:txBody>
      </p:sp>
      <p:sp>
        <p:nvSpPr>
          <p:cNvPr id="5" name="Rectangle 4">
            <a:extLst>
              <a:ext uri="{FF2B5EF4-FFF2-40B4-BE49-F238E27FC236}">
                <a16:creationId xmlns:a16="http://schemas.microsoft.com/office/drawing/2014/main" id="{079328DB-0228-E547-A964-003FFFA352B1}"/>
              </a:ext>
            </a:extLst>
          </p:cNvPr>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6855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t>Guide</a:t>
            </a:r>
          </a:p>
        </p:txBody>
      </p:sp>
      <p:sp>
        <p:nvSpPr>
          <p:cNvPr id="17410" name="Rectangle 3"/>
          <p:cNvSpPr>
            <a:spLocks noGrp="1" noChangeArrowheads="1"/>
          </p:cNvSpPr>
          <p:nvPr>
            <p:ph idx="1"/>
          </p:nvPr>
        </p:nvSpPr>
        <p:spPr>
          <a:xfrm>
            <a:off x="1524000" y="1219200"/>
            <a:ext cx="7010400" cy="5334000"/>
          </a:xfrm>
        </p:spPr>
        <p:txBody>
          <a:bodyPr>
            <a:noAutofit/>
          </a:bodyPr>
          <a:lstStyle/>
          <a:p>
            <a:pPr marL="746125" indent="-746125">
              <a:spcBef>
                <a:spcPts val="0"/>
              </a:spcBef>
              <a:spcAft>
                <a:spcPts val="300"/>
              </a:spcAft>
              <a:buFont typeface="+mj-lt"/>
              <a:buAutoNum type="arabicPeriod"/>
            </a:pPr>
            <a:r>
              <a:rPr lang="en-US" dirty="0">
                <a:solidFill>
                  <a:schemeClr val="tx1"/>
                </a:solidFill>
                <a:cs typeface="Arial" pitchFamily="34" charset="0"/>
              </a:rPr>
              <a:t>COAP Overview</a:t>
            </a:r>
          </a:p>
          <a:p>
            <a:pPr marL="742950" indent="-742950">
              <a:spcBef>
                <a:spcPts val="0"/>
              </a:spcBef>
              <a:spcAft>
                <a:spcPts val="300"/>
              </a:spcAft>
              <a:buFont typeface="+mj-lt"/>
              <a:buAutoNum type="arabicPeriod" startAt="2"/>
            </a:pPr>
            <a:r>
              <a:rPr lang="en-US" dirty="0">
                <a:cs typeface="Arial" pitchFamily="34" charset="0"/>
              </a:rPr>
              <a:t>WPI Promotion Criteria</a:t>
            </a:r>
          </a:p>
          <a:p>
            <a:pPr marL="742950" indent="-742950">
              <a:spcBef>
                <a:spcPts val="0"/>
              </a:spcBef>
              <a:spcAft>
                <a:spcPts val="300"/>
              </a:spcAft>
              <a:buFont typeface="+mj-lt"/>
              <a:buAutoNum type="arabicPeriod" startAt="2"/>
            </a:pPr>
            <a:r>
              <a:rPr lang="en-US" dirty="0">
                <a:cs typeface="Arial" pitchFamily="34" charset="0"/>
              </a:rPr>
              <a:t>Candidate Dossier</a:t>
            </a:r>
          </a:p>
          <a:p>
            <a:pPr marL="742950" indent="-742950">
              <a:spcBef>
                <a:spcPts val="0"/>
              </a:spcBef>
              <a:spcAft>
                <a:spcPts val="300"/>
              </a:spcAft>
              <a:buFont typeface="+mj-lt"/>
              <a:buAutoNum type="arabicPeriod" startAt="2"/>
            </a:pPr>
            <a:r>
              <a:rPr lang="en-US" dirty="0">
                <a:cs typeface="Arial" pitchFamily="34" charset="0"/>
              </a:rPr>
              <a:t>Promotion Schedules</a:t>
            </a:r>
          </a:p>
          <a:p>
            <a:pPr marL="742950" indent="-742950">
              <a:spcBef>
                <a:spcPts val="0"/>
              </a:spcBef>
              <a:spcAft>
                <a:spcPts val="300"/>
              </a:spcAft>
              <a:buFont typeface="+mj-lt"/>
              <a:buAutoNum type="arabicPeriod" startAt="2"/>
            </a:pPr>
            <a:r>
              <a:rPr lang="en-US" dirty="0">
                <a:cs typeface="Arial" pitchFamily="34" charset="0"/>
              </a:rPr>
              <a:t>Promotion Procedures</a:t>
            </a:r>
          </a:p>
          <a:p>
            <a:pPr marL="742950" indent="-742950">
              <a:spcBef>
                <a:spcPts val="0"/>
              </a:spcBef>
              <a:spcAft>
                <a:spcPts val="300"/>
              </a:spcAft>
              <a:buFont typeface="+mj-lt"/>
              <a:buAutoNum type="arabicPeriod" startAt="2"/>
            </a:pPr>
            <a:r>
              <a:rPr lang="en-US" b="1" dirty="0">
                <a:cs typeface="Arial" pitchFamily="34" charset="0"/>
              </a:rPr>
              <a:t>FAQs</a:t>
            </a:r>
          </a:p>
          <a:p>
            <a:pPr>
              <a:spcBef>
                <a:spcPts val="0"/>
              </a:spcBef>
              <a:spcAft>
                <a:spcPts val="300"/>
              </a:spcAft>
            </a:pPr>
            <a:endParaRPr lang="en-US" dirty="0">
              <a:solidFill>
                <a:schemeClr val="tx1"/>
              </a:solidFill>
              <a:cs typeface="Arial" pitchFamily="34" charset="0"/>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34</a:t>
            </a:fld>
            <a:endParaRPr lang="en-US" dirty="0"/>
          </a:p>
        </p:txBody>
      </p:sp>
      <p:cxnSp>
        <p:nvCxnSpPr>
          <p:cNvPr id="5" name="Straight Arrow Connector 4"/>
          <p:cNvCxnSpPr/>
          <p:nvPr/>
        </p:nvCxnSpPr>
        <p:spPr>
          <a:xfrm>
            <a:off x="609600" y="4114800"/>
            <a:ext cx="8382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images.jpg">
            <a:extLst>
              <a:ext uri="{FF2B5EF4-FFF2-40B4-BE49-F238E27FC236}">
                <a16:creationId xmlns:a16="http://schemas.microsoft.com/office/drawing/2014/main" id="{CEAE06CB-D015-CE4C-8301-89272C29F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4114800"/>
            <a:ext cx="2623478" cy="2100873"/>
          </a:xfrm>
          <a:prstGeom prst="rect">
            <a:avLst/>
          </a:prstGeom>
        </p:spPr>
      </p:pic>
    </p:spTree>
    <p:extLst>
      <p:ext uri="{BB962C8B-B14F-4D97-AF65-F5344CB8AC3E}">
        <p14:creationId xmlns:p14="http://schemas.microsoft.com/office/powerpoint/2010/main" val="1093023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FAQ: Eligibility</a:t>
            </a:r>
          </a:p>
        </p:txBody>
      </p:sp>
      <p:sp>
        <p:nvSpPr>
          <p:cNvPr id="39938" name="Rectangle 3"/>
          <p:cNvSpPr>
            <a:spLocks noGrp="1" noChangeArrowheads="1"/>
          </p:cNvSpPr>
          <p:nvPr>
            <p:ph idx="1"/>
          </p:nvPr>
        </p:nvSpPr>
        <p:spPr>
          <a:xfrm>
            <a:off x="685800" y="1361114"/>
            <a:ext cx="7772400" cy="5420686"/>
          </a:xfrm>
        </p:spPr>
        <p:txBody>
          <a:bodyPr>
            <a:normAutofit/>
          </a:bodyPr>
          <a:lstStyle/>
          <a:p>
            <a:pPr marL="0" indent="0">
              <a:lnSpc>
                <a:spcPct val="120000"/>
              </a:lnSpc>
              <a:buNone/>
            </a:pPr>
            <a:r>
              <a:rPr lang="en-US" sz="2400" i="1" dirty="0">
                <a:solidFill>
                  <a:srgbClr val="AC2B37"/>
                </a:solidFill>
              </a:rPr>
              <a:t>Is it necessary to be in rank for 5 years before being considered for promotion?  </a:t>
            </a:r>
          </a:p>
          <a:p>
            <a:pPr marL="457200" lvl="1" indent="0">
              <a:lnSpc>
                <a:spcPct val="120000"/>
              </a:lnSpc>
              <a:buNone/>
            </a:pPr>
            <a:endParaRPr lang="en-US" sz="1600" dirty="0">
              <a:solidFill>
                <a:srgbClr val="000000"/>
              </a:solidFill>
            </a:endParaRPr>
          </a:p>
          <a:p>
            <a:pPr marL="457200" lvl="1" indent="0">
              <a:lnSpc>
                <a:spcPct val="120000"/>
              </a:lnSpc>
              <a:buNone/>
            </a:pPr>
            <a:r>
              <a:rPr lang="en-US" sz="2000" dirty="0">
                <a:solidFill>
                  <a:srgbClr val="000000"/>
                </a:solidFill>
              </a:rPr>
              <a:t>No. However, it is rare that an associate professor can demonstrate “considerable professional growth” (Section D.2.2) in a much shorter period.</a:t>
            </a:r>
          </a:p>
          <a:p>
            <a:pPr marL="457200" lvl="1" indent="0">
              <a:lnSpc>
                <a:spcPct val="120000"/>
              </a:lnSpc>
              <a:buNone/>
            </a:pPr>
            <a:endParaRPr lang="en-US" sz="2000" dirty="0">
              <a:solidFill>
                <a:srgbClr val="000000"/>
              </a:solidFill>
            </a:endParaRPr>
          </a:p>
          <a:p>
            <a:pPr marL="457200" lvl="1" indent="0">
              <a:lnSpc>
                <a:spcPct val="120000"/>
              </a:lnSpc>
              <a:buNone/>
            </a:pPr>
            <a:r>
              <a:rPr lang="en-US" sz="2000" dirty="0"/>
              <a:t>Emphasis is placed on work done while at WPI.  Consideration of the candidate’s record prior to joining WPI is by special arrangement.</a:t>
            </a:r>
          </a:p>
          <a:p>
            <a:pPr marL="457200" lvl="1" indent="0">
              <a:lnSpc>
                <a:spcPct val="120000"/>
              </a:lnSpc>
              <a:buNone/>
            </a:pPr>
            <a:endParaRPr lang="en-US" sz="2000" dirty="0"/>
          </a:p>
          <a:p>
            <a:pPr marL="457200" lvl="1" indent="0">
              <a:lnSpc>
                <a:spcPct val="120000"/>
              </a:lnSpc>
              <a:buNone/>
            </a:pPr>
            <a:r>
              <a:rPr lang="en-US" sz="2000"/>
              <a:t>Thus, COAP looks at both the </a:t>
            </a:r>
            <a:r>
              <a:rPr lang="en-US" sz="2000" u="sng"/>
              <a:t>cumulative</a:t>
            </a:r>
            <a:r>
              <a:rPr lang="en-US" sz="2000"/>
              <a:t> contributions, including before tenure, as well as a record of continuing high-quality teaching and research since tenure.</a:t>
            </a:r>
            <a:endParaRPr lang="en-US" sz="2000" dirty="0">
              <a:solidFill>
                <a:srgbClr val="000000"/>
              </a:solidFill>
            </a:endParaRPr>
          </a:p>
        </p:txBody>
      </p:sp>
      <p:sp>
        <p:nvSpPr>
          <p:cNvPr id="2" name="Slide Number Placeholder 1"/>
          <p:cNvSpPr>
            <a:spLocks noGrp="1"/>
          </p:cNvSpPr>
          <p:nvPr>
            <p:ph type="sldNum" sz="quarter" idx="12"/>
          </p:nvPr>
        </p:nvSpPr>
        <p:spPr>
          <a:xfrm>
            <a:off x="8610600" y="6324600"/>
            <a:ext cx="381000" cy="365125"/>
          </a:xfrm>
        </p:spPr>
        <p:txBody>
          <a:bodyPr/>
          <a:lstStyle/>
          <a:p>
            <a:pPr>
              <a:defRPr/>
            </a:pPr>
            <a:fld id="{526A9E35-D462-4600-846B-8A3DB57113F8}" type="slidenum">
              <a:rPr lang="en-US" smtClean="0"/>
              <a:pPr>
                <a:defRPr/>
              </a:pPr>
              <a:t>35</a:t>
            </a:fld>
            <a:endParaRPr lang="en-US"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7712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FAQ: Professional Associates</a:t>
            </a:r>
          </a:p>
        </p:txBody>
      </p:sp>
      <p:sp>
        <p:nvSpPr>
          <p:cNvPr id="39938" name="Rectangle 3"/>
          <p:cNvSpPr>
            <a:spLocks noGrp="1" noChangeArrowheads="1"/>
          </p:cNvSpPr>
          <p:nvPr>
            <p:ph idx="1"/>
          </p:nvPr>
        </p:nvSpPr>
        <p:spPr>
          <a:xfrm>
            <a:off x="685800" y="1361114"/>
            <a:ext cx="7772400" cy="4811086"/>
          </a:xfrm>
        </p:spPr>
        <p:txBody>
          <a:bodyPr>
            <a:normAutofit fontScale="92500"/>
          </a:bodyPr>
          <a:lstStyle/>
          <a:p>
            <a:pPr marL="0" indent="0">
              <a:spcBef>
                <a:spcPts val="0"/>
              </a:spcBef>
              <a:buNone/>
            </a:pPr>
            <a:r>
              <a:rPr lang="en-US" sz="2600" i="1" dirty="0">
                <a:solidFill>
                  <a:srgbClr val="AC2B37"/>
                </a:solidFill>
              </a:rPr>
              <a:t>How many Professional Associates should be on my list?  </a:t>
            </a:r>
          </a:p>
          <a:p>
            <a:pPr marL="457200" lvl="1" indent="0">
              <a:spcBef>
                <a:spcPts val="0"/>
              </a:spcBef>
              <a:buNone/>
            </a:pPr>
            <a:r>
              <a:rPr lang="en-US" sz="1700" dirty="0">
                <a:solidFill>
                  <a:srgbClr val="000000"/>
                </a:solidFill>
              </a:rPr>
              <a:t>COAP will ask for 6. These must include a mixture of colleagues at WPI and at other institutions.</a:t>
            </a:r>
          </a:p>
          <a:p>
            <a:pPr marL="457200" lvl="1" indent="0">
              <a:spcBef>
                <a:spcPts val="0"/>
              </a:spcBef>
              <a:buNone/>
            </a:pPr>
            <a:endParaRPr lang="en-US" sz="1700" dirty="0">
              <a:solidFill>
                <a:srgbClr val="000000"/>
              </a:solidFill>
            </a:endParaRPr>
          </a:p>
          <a:p>
            <a:pPr marL="0" indent="0">
              <a:spcBef>
                <a:spcPts val="0"/>
              </a:spcBef>
              <a:buNone/>
            </a:pPr>
            <a:r>
              <a:rPr lang="en-US" sz="2600" i="1" dirty="0">
                <a:solidFill>
                  <a:srgbClr val="AB192D"/>
                </a:solidFill>
              </a:rPr>
              <a:t>Why should I have letters from colleagues at WPI?</a:t>
            </a:r>
            <a:r>
              <a:rPr lang="en-US" sz="2600" i="1" dirty="0">
                <a:solidFill>
                  <a:srgbClr val="000000"/>
                </a:solidFill>
              </a:rPr>
              <a:t> </a:t>
            </a:r>
          </a:p>
          <a:p>
            <a:pPr marL="457200" lvl="1" indent="0">
              <a:spcBef>
                <a:spcPts val="0"/>
              </a:spcBef>
              <a:buNone/>
            </a:pPr>
            <a:r>
              <a:rPr lang="en-US" sz="1700" dirty="0">
                <a:solidFill>
                  <a:srgbClr val="000000"/>
                </a:solidFill>
              </a:rPr>
              <a:t>Letters from colleagues at WPI help to demonstrate the candidate has met the criteria for promotion across teaching, scholarship, and service. </a:t>
            </a:r>
          </a:p>
          <a:p>
            <a:pPr marL="457200" lvl="1" indent="0">
              <a:spcBef>
                <a:spcPts val="0"/>
              </a:spcBef>
              <a:buNone/>
            </a:pPr>
            <a:endParaRPr lang="en-US" sz="1700" dirty="0">
              <a:solidFill>
                <a:srgbClr val="000000"/>
              </a:solidFill>
            </a:endParaRPr>
          </a:p>
          <a:p>
            <a:pPr marL="0" indent="0">
              <a:spcBef>
                <a:spcPts val="0"/>
              </a:spcBef>
              <a:buNone/>
            </a:pPr>
            <a:r>
              <a:rPr lang="en-US" sz="2600" i="1" dirty="0">
                <a:solidFill>
                  <a:srgbClr val="AC2B37"/>
                </a:solidFill>
              </a:rPr>
              <a:t>Am I allowed to view the Professional Associates’ letters?</a:t>
            </a:r>
            <a:r>
              <a:rPr lang="en-US" sz="3100" i="1" dirty="0">
                <a:solidFill>
                  <a:srgbClr val="AC2B37"/>
                </a:solidFill>
              </a:rPr>
              <a:t>  </a:t>
            </a:r>
          </a:p>
          <a:p>
            <a:pPr marL="457200" lvl="1" indent="0">
              <a:spcBef>
                <a:spcPts val="0"/>
              </a:spcBef>
              <a:buNone/>
            </a:pPr>
            <a:r>
              <a:rPr lang="en-US" sz="1700" dirty="0">
                <a:solidFill>
                  <a:srgbClr val="000000"/>
                </a:solidFill>
              </a:rPr>
              <a:t>No. All letters received are confidential; the candidates should </a:t>
            </a:r>
            <a:r>
              <a:rPr lang="en-US" sz="1700" u="sng" dirty="0">
                <a:solidFill>
                  <a:srgbClr val="000000"/>
                </a:solidFill>
              </a:rPr>
              <a:t>not</a:t>
            </a:r>
            <a:r>
              <a:rPr lang="en-US" sz="1700" dirty="0">
                <a:solidFill>
                  <a:srgbClr val="000000"/>
                </a:solidFill>
              </a:rPr>
              <a:t> ask associates to see the letters after they agree to write.</a:t>
            </a:r>
          </a:p>
          <a:p>
            <a:pPr marL="457200" lvl="1" indent="0">
              <a:spcBef>
                <a:spcPts val="0"/>
              </a:spcBef>
              <a:buNone/>
            </a:pPr>
            <a:endParaRPr lang="en-US" sz="1700" dirty="0">
              <a:solidFill>
                <a:srgbClr val="000000"/>
              </a:solidFill>
            </a:endParaRPr>
          </a:p>
          <a:p>
            <a:pPr marL="0" indent="0">
              <a:spcBef>
                <a:spcPts val="0"/>
              </a:spcBef>
              <a:buNone/>
            </a:pPr>
            <a:r>
              <a:rPr lang="en-US" sz="2400" i="1" dirty="0">
                <a:solidFill>
                  <a:srgbClr val="AC2B37"/>
                </a:solidFill>
              </a:rPr>
              <a:t>Do I provide material to my Professional Associates?  </a:t>
            </a:r>
          </a:p>
          <a:p>
            <a:pPr marL="457200" lvl="1" indent="0">
              <a:spcBef>
                <a:spcPts val="0"/>
              </a:spcBef>
              <a:buNone/>
            </a:pPr>
            <a:r>
              <a:rPr lang="en-US" sz="1700" dirty="0">
                <a:solidFill>
                  <a:srgbClr val="000000"/>
                </a:solidFill>
              </a:rPr>
              <a:t>Not required. Faculty Governance sends a cover letter and electronic copies of the criteria and the promotion dossier to all reviewers. If the candidate wishes to make more material available, put it online, with links in the dossier, so that all peer reviewers have access.</a:t>
            </a: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36</a:t>
            </a:fld>
            <a:endParaRPr lang="en-US"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2656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solidFill>
                  <a:schemeClr val="tx1"/>
                </a:solidFill>
              </a:rPr>
              <a:t>FAQ: External Reviewers</a:t>
            </a:r>
            <a:endParaRPr lang="en-US" sz="3600" dirty="0"/>
          </a:p>
        </p:txBody>
      </p:sp>
      <p:sp>
        <p:nvSpPr>
          <p:cNvPr id="39938" name="Rectangle 3"/>
          <p:cNvSpPr>
            <a:spLocks noGrp="1" noChangeArrowheads="1"/>
          </p:cNvSpPr>
          <p:nvPr>
            <p:ph idx="1"/>
          </p:nvPr>
        </p:nvSpPr>
        <p:spPr>
          <a:xfrm>
            <a:off x="643070" y="1453248"/>
            <a:ext cx="7772400" cy="5310248"/>
          </a:xfrm>
        </p:spPr>
        <p:txBody>
          <a:bodyPr>
            <a:normAutofit/>
          </a:bodyPr>
          <a:lstStyle/>
          <a:p>
            <a:pPr marL="0" indent="0">
              <a:lnSpc>
                <a:spcPct val="80000"/>
              </a:lnSpc>
              <a:buNone/>
            </a:pPr>
            <a:r>
              <a:rPr lang="en-US" sz="2400" i="1" dirty="0">
                <a:solidFill>
                  <a:srgbClr val="AC2B37"/>
                </a:solidFill>
              </a:rPr>
              <a:t>Am I allowed to view the External Reviewer List?</a:t>
            </a:r>
          </a:p>
          <a:p>
            <a:pPr marL="457200" lvl="1" indent="0">
              <a:lnSpc>
                <a:spcPct val="100000"/>
              </a:lnSpc>
              <a:buNone/>
            </a:pPr>
            <a:r>
              <a:rPr lang="en-US" sz="1800" dirty="0">
                <a:solidFill>
                  <a:srgbClr val="000000"/>
                </a:solidFill>
              </a:rPr>
              <a:t>No. The candidate may provide a list of people </a:t>
            </a:r>
            <a:r>
              <a:rPr lang="en-US" sz="1800" u="sng" dirty="0">
                <a:solidFill>
                  <a:srgbClr val="000000"/>
                </a:solidFill>
              </a:rPr>
              <a:t>not</a:t>
            </a:r>
            <a:r>
              <a:rPr lang="en-US" sz="1800" dirty="0">
                <a:solidFill>
                  <a:srgbClr val="000000"/>
                </a:solidFill>
              </a:rPr>
              <a:t> to ask, with an explanation. The candidate should not be asked to suggest names for external reviewers.</a:t>
            </a:r>
          </a:p>
          <a:p>
            <a:pPr marL="457200" lvl="1" indent="0">
              <a:lnSpc>
                <a:spcPct val="100000"/>
              </a:lnSpc>
              <a:buNone/>
            </a:pPr>
            <a:endParaRPr lang="en-US" sz="1600" dirty="0">
              <a:solidFill>
                <a:srgbClr val="000000"/>
              </a:solidFill>
            </a:endParaRPr>
          </a:p>
          <a:p>
            <a:pPr marL="0" indent="0">
              <a:lnSpc>
                <a:spcPct val="80000"/>
              </a:lnSpc>
              <a:buNone/>
            </a:pPr>
            <a:r>
              <a:rPr lang="en-US" sz="2400" i="1" dirty="0">
                <a:solidFill>
                  <a:srgbClr val="AC2B37"/>
                </a:solidFill>
              </a:rPr>
              <a:t>What will the External Reviewers see?  </a:t>
            </a:r>
          </a:p>
          <a:p>
            <a:pPr marL="457200" lvl="1" indent="0">
              <a:lnSpc>
                <a:spcPct val="100000"/>
              </a:lnSpc>
              <a:buNone/>
            </a:pPr>
            <a:r>
              <a:rPr lang="en-US" sz="1800" dirty="0">
                <a:solidFill>
                  <a:srgbClr val="000000"/>
                </a:solidFill>
              </a:rPr>
              <a:t>Cover letter, the promotion criteria, and the candidate’s promotion dossier — including the teaching portfolio and 3 sample scholarly artifacts. If the candidate wishes to make more material available, put it online, with links in the dossier, so that all peer reviewers have access.</a:t>
            </a:r>
          </a:p>
          <a:p>
            <a:pPr marL="457200" lvl="1" indent="0">
              <a:lnSpc>
                <a:spcPct val="100000"/>
              </a:lnSpc>
              <a:buNone/>
            </a:pPr>
            <a:endParaRPr lang="en-US" sz="1600" dirty="0">
              <a:solidFill>
                <a:srgbClr val="000000"/>
              </a:solidFill>
            </a:endParaRPr>
          </a:p>
          <a:p>
            <a:pPr marL="0" indent="0">
              <a:lnSpc>
                <a:spcPct val="100000"/>
              </a:lnSpc>
              <a:buNone/>
            </a:pPr>
            <a:r>
              <a:rPr lang="en-US" sz="2400" i="1" dirty="0">
                <a:solidFill>
                  <a:srgbClr val="AB192D"/>
                </a:solidFill>
              </a:rPr>
              <a:t>How many External Reviewers are there? </a:t>
            </a:r>
          </a:p>
          <a:p>
            <a:pPr marL="457200" lvl="1" indent="0">
              <a:lnSpc>
                <a:spcPct val="100000"/>
              </a:lnSpc>
              <a:buNone/>
            </a:pPr>
            <a:r>
              <a:rPr lang="en-US" sz="1800" dirty="0">
                <a:solidFill>
                  <a:srgbClr val="000000"/>
                </a:solidFill>
              </a:rPr>
              <a:t>At least 5 letters must be </a:t>
            </a:r>
            <a:r>
              <a:rPr lang="en-US" sz="1800" u="sng" dirty="0">
                <a:solidFill>
                  <a:srgbClr val="000000"/>
                </a:solidFill>
              </a:rPr>
              <a:t>received</a:t>
            </a:r>
            <a:r>
              <a:rPr lang="en-US" sz="1800" dirty="0">
                <a:solidFill>
                  <a:srgbClr val="000000"/>
                </a:solidFill>
              </a:rPr>
              <a:t> from qualified external reviewers</a:t>
            </a:r>
          </a:p>
          <a:p>
            <a:pPr>
              <a:lnSpc>
                <a:spcPct val="100000"/>
              </a:lnSpc>
            </a:pPr>
            <a:endParaRPr lang="en-US" sz="2400" dirty="0">
              <a:solidFill>
                <a:srgbClr val="000000"/>
              </a:solidFill>
            </a:endParaRPr>
          </a:p>
          <a:p>
            <a:pPr lvl="1">
              <a:lnSpc>
                <a:spcPct val="100000"/>
              </a:lnSpc>
            </a:pPr>
            <a:endParaRPr lang="en-US" sz="2400" dirty="0">
              <a:solidFill>
                <a:srgbClr val="000000"/>
              </a:solidFill>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37</a:t>
            </a:fld>
            <a:endParaRPr lang="en-US"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8872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solidFill>
                  <a:schemeClr val="tx1"/>
                </a:solidFill>
              </a:rPr>
              <a:t>FAQ: External Reviewers</a:t>
            </a:r>
            <a:endParaRPr lang="en-US" sz="3600" dirty="0"/>
          </a:p>
        </p:txBody>
      </p:sp>
      <p:sp>
        <p:nvSpPr>
          <p:cNvPr id="39938" name="Rectangle 3"/>
          <p:cNvSpPr>
            <a:spLocks noGrp="1" noChangeArrowheads="1"/>
          </p:cNvSpPr>
          <p:nvPr>
            <p:ph idx="1"/>
          </p:nvPr>
        </p:nvSpPr>
        <p:spPr>
          <a:xfrm>
            <a:off x="643070" y="1453248"/>
            <a:ext cx="7772400" cy="5310248"/>
          </a:xfrm>
        </p:spPr>
        <p:txBody>
          <a:bodyPr>
            <a:normAutofit/>
          </a:bodyPr>
          <a:lstStyle/>
          <a:p>
            <a:pPr marL="0" indent="0">
              <a:lnSpc>
                <a:spcPct val="100000"/>
              </a:lnSpc>
              <a:buNone/>
            </a:pPr>
            <a:r>
              <a:rPr lang="en-US" sz="2400" i="1" dirty="0">
                <a:solidFill>
                  <a:srgbClr val="AB192D"/>
                </a:solidFill>
              </a:rPr>
              <a:t>What are External Reviewers asked to provide? </a:t>
            </a:r>
          </a:p>
          <a:p>
            <a:pPr marL="457200" lvl="1" indent="0">
              <a:lnSpc>
                <a:spcPct val="110000"/>
              </a:lnSpc>
              <a:buNone/>
            </a:pPr>
            <a:endParaRPr lang="en-US" sz="1600" dirty="0"/>
          </a:p>
          <a:p>
            <a:pPr marL="457200" lvl="1" indent="0">
              <a:lnSpc>
                <a:spcPct val="110000"/>
              </a:lnSpc>
              <a:buNone/>
            </a:pPr>
            <a:r>
              <a:rPr lang="en-US" sz="1600" dirty="0"/>
              <a:t>An independent critical assessment of the candidate’s contributions to, and standing in, the professional community; the quality of the scholarly artifacts; and the candidate’s strengths and weaknesses.</a:t>
            </a:r>
          </a:p>
          <a:p>
            <a:pPr marL="457200" lvl="1" indent="0">
              <a:lnSpc>
                <a:spcPct val="120000"/>
              </a:lnSpc>
              <a:buNone/>
            </a:pPr>
            <a:endParaRPr lang="en-US" sz="1600" dirty="0"/>
          </a:p>
          <a:p>
            <a:pPr marL="457200" lvl="1" indent="0">
              <a:lnSpc>
                <a:spcPct val="120000"/>
              </a:lnSpc>
              <a:buNone/>
            </a:pPr>
            <a:r>
              <a:rPr lang="en-US" sz="1600" dirty="0"/>
              <a:t>“We would appreciate receiving a letter from you that summarizes the nature of your professional relationship with the candidate, if any, and appraises the candidate’s professional achievements. We are not asking you to make a recommendation for or against promotion, and we ask you </a:t>
            </a:r>
            <a:r>
              <a:rPr lang="en-US" sz="1600" u="sng" dirty="0"/>
              <a:t>not</a:t>
            </a:r>
            <a:r>
              <a:rPr lang="en-US" sz="1600" dirty="0"/>
              <a:t> to speculate about whether the candidate might be promoted at another institution. Rather, we would like you to share with us your assessment of the candidate’s strengths and weaknesses.”</a:t>
            </a:r>
            <a:endParaRPr lang="en-US" sz="1600" dirty="0">
              <a:solidFill>
                <a:srgbClr val="000000"/>
              </a:solidFill>
            </a:endParaRPr>
          </a:p>
          <a:p>
            <a:pPr lvl="1">
              <a:lnSpc>
                <a:spcPct val="100000"/>
              </a:lnSpc>
            </a:pPr>
            <a:endParaRPr lang="en-US" sz="2400" dirty="0">
              <a:solidFill>
                <a:srgbClr val="000000"/>
              </a:solidFill>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38</a:t>
            </a:fld>
            <a:endParaRPr lang="en-US"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9680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944562"/>
          </a:xfrm>
        </p:spPr>
        <p:txBody>
          <a:bodyPr>
            <a:normAutofit/>
          </a:bodyPr>
          <a:lstStyle/>
          <a:p>
            <a:r>
              <a:rPr lang="en-US" sz="4000" dirty="0"/>
              <a:t>FAQ: External Reviewers</a:t>
            </a:r>
            <a:endParaRPr lang="en-US" sz="3600" b="1" dirty="0"/>
          </a:p>
        </p:txBody>
      </p:sp>
      <p:sp>
        <p:nvSpPr>
          <p:cNvPr id="24578" name="Rectangle 3"/>
          <p:cNvSpPr>
            <a:spLocks noGrp="1" noChangeArrowheads="1"/>
          </p:cNvSpPr>
          <p:nvPr>
            <p:ph idx="1"/>
          </p:nvPr>
        </p:nvSpPr>
        <p:spPr>
          <a:xfrm>
            <a:off x="591342" y="1524000"/>
            <a:ext cx="8110527" cy="5226424"/>
          </a:xfrm>
        </p:spPr>
        <p:txBody>
          <a:bodyPr>
            <a:normAutofit/>
          </a:bodyPr>
          <a:lstStyle/>
          <a:p>
            <a:pPr marL="0" indent="0" eaLnBrk="1" hangingPunct="1">
              <a:buNone/>
            </a:pPr>
            <a:r>
              <a:rPr lang="en-US" sz="2400" i="1" dirty="0">
                <a:solidFill>
                  <a:srgbClr val="AB192D"/>
                </a:solidFill>
                <a:cs typeface="Arial" pitchFamily="34" charset="0"/>
              </a:rPr>
              <a:t>Who does what with the reviewers?</a:t>
            </a:r>
          </a:p>
          <a:p>
            <a:pPr marL="0" indent="0" eaLnBrk="1" hangingPunct="1">
              <a:buNone/>
            </a:pPr>
            <a:endParaRPr lang="en-US" sz="1600" i="1" dirty="0">
              <a:solidFill>
                <a:srgbClr val="AB192D"/>
              </a:solidFill>
              <a:cs typeface="Arial" pitchFamily="34" charset="0"/>
            </a:endParaRPr>
          </a:p>
          <a:p>
            <a:pPr marL="457200" lvl="1" indent="0" eaLnBrk="1" hangingPunct="1">
              <a:spcBef>
                <a:spcPts val="0"/>
              </a:spcBef>
              <a:buNone/>
            </a:pPr>
            <a:r>
              <a:rPr lang="en-US" sz="1800" dirty="0">
                <a:solidFill>
                  <a:srgbClr val="000000"/>
                </a:solidFill>
                <a:cs typeface="Arial" pitchFamily="34" charset="0"/>
              </a:rPr>
              <a:t>The candidate contacts Professional Associates to ask if they are willing to write a letter; purpose is an honest appraisal.</a:t>
            </a:r>
          </a:p>
          <a:p>
            <a:pPr marL="457200" lvl="1" indent="0" eaLnBrk="1" hangingPunct="1">
              <a:spcBef>
                <a:spcPts val="0"/>
              </a:spcBef>
              <a:buNone/>
            </a:pPr>
            <a:endParaRPr lang="en-US" sz="1800" dirty="0">
              <a:solidFill>
                <a:srgbClr val="000000"/>
              </a:solidFill>
              <a:cs typeface="Arial" pitchFamily="34" charset="0"/>
            </a:endParaRPr>
          </a:p>
          <a:p>
            <a:pPr marL="457200" lvl="1" indent="0" eaLnBrk="1" hangingPunct="1">
              <a:spcBef>
                <a:spcPts val="0"/>
              </a:spcBef>
              <a:buNone/>
            </a:pPr>
            <a:r>
              <a:rPr lang="en-US" sz="1800" dirty="0">
                <a:solidFill>
                  <a:srgbClr val="000000"/>
                </a:solidFill>
                <a:cs typeface="Arial" pitchFamily="34" charset="0"/>
              </a:rPr>
              <a:t>The Joint Promotion Committee, including the Nominator and Advocate, identifies and contacts External Reviewers.</a:t>
            </a:r>
          </a:p>
          <a:p>
            <a:pPr marL="457200" lvl="1" indent="0" eaLnBrk="1" hangingPunct="1">
              <a:spcBef>
                <a:spcPts val="0"/>
              </a:spcBef>
              <a:buNone/>
            </a:pPr>
            <a:endParaRPr lang="en-US" sz="1800" dirty="0">
              <a:solidFill>
                <a:srgbClr val="000000"/>
              </a:solidFill>
              <a:cs typeface="Arial" pitchFamily="34" charset="0"/>
            </a:endParaRPr>
          </a:p>
          <a:p>
            <a:pPr marL="457200" lvl="1" indent="0" eaLnBrk="1" hangingPunct="1">
              <a:spcBef>
                <a:spcPts val="0"/>
              </a:spcBef>
              <a:buNone/>
            </a:pPr>
            <a:r>
              <a:rPr lang="en-US" sz="1800" dirty="0">
                <a:solidFill>
                  <a:srgbClr val="000000"/>
                </a:solidFill>
                <a:cs typeface="Arial" pitchFamily="34" charset="0"/>
              </a:rPr>
              <a:t>The Faculty Governance Office (Penny Rock) sends all peer reviewers a cover letter and electronic copies of the promotion criteria, and the candidates’ dossier — including the candidate’s sample scholarly artifacts.</a:t>
            </a:r>
          </a:p>
          <a:p>
            <a:pPr marL="457200" lvl="1" indent="0" eaLnBrk="1" hangingPunct="1">
              <a:spcBef>
                <a:spcPts val="0"/>
              </a:spcBef>
              <a:buNone/>
            </a:pPr>
            <a:endParaRPr lang="en-US" sz="1800" dirty="0">
              <a:solidFill>
                <a:srgbClr val="000000"/>
              </a:solidFill>
              <a:cs typeface="Arial" pitchFamily="34" charset="0"/>
            </a:endParaRPr>
          </a:p>
          <a:p>
            <a:pPr marL="457200" lvl="1" indent="0" eaLnBrk="1" hangingPunct="1">
              <a:spcBef>
                <a:spcPts val="0"/>
              </a:spcBef>
              <a:buNone/>
            </a:pPr>
            <a:r>
              <a:rPr lang="en-US" sz="1800" dirty="0">
                <a:solidFill>
                  <a:srgbClr val="000000"/>
                </a:solidFill>
                <a:cs typeface="Arial" pitchFamily="34" charset="0"/>
              </a:rPr>
              <a:t>Reminders to peer reviewers for late letters should come </a:t>
            </a:r>
            <a:r>
              <a:rPr lang="en-US" sz="1800" u="sng" dirty="0">
                <a:solidFill>
                  <a:srgbClr val="000000"/>
                </a:solidFill>
                <a:cs typeface="Arial" pitchFamily="34" charset="0"/>
              </a:rPr>
              <a:t>only</a:t>
            </a:r>
            <a:r>
              <a:rPr lang="en-US" sz="1800" dirty="0">
                <a:solidFill>
                  <a:srgbClr val="000000"/>
                </a:solidFill>
                <a:cs typeface="Arial" pitchFamily="34" charset="0"/>
              </a:rPr>
              <a:t> from the Faculty Governance Office or members of the Joint Promotion Committee.</a:t>
            </a: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39</a:t>
            </a:fld>
            <a:endParaRPr lang="en-US"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3883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solidFill>
                  <a:srgbClr val="0000FF"/>
                </a:solidFill>
              </a:rPr>
              <a:t>Guide</a:t>
            </a:r>
          </a:p>
        </p:txBody>
      </p:sp>
      <p:sp>
        <p:nvSpPr>
          <p:cNvPr id="17410" name="Rectangle 3"/>
          <p:cNvSpPr>
            <a:spLocks noGrp="1" noChangeArrowheads="1"/>
          </p:cNvSpPr>
          <p:nvPr>
            <p:ph idx="1"/>
          </p:nvPr>
        </p:nvSpPr>
        <p:spPr>
          <a:xfrm>
            <a:off x="1371600" y="1371600"/>
            <a:ext cx="7057172" cy="5310554"/>
          </a:xfrm>
        </p:spPr>
        <p:txBody>
          <a:bodyPr>
            <a:normAutofit/>
          </a:bodyPr>
          <a:lstStyle/>
          <a:p>
            <a:pPr marL="746125" indent="-746125">
              <a:spcBef>
                <a:spcPts val="0"/>
              </a:spcBef>
              <a:spcAft>
                <a:spcPts val="300"/>
              </a:spcAft>
              <a:buFont typeface="+mj-lt"/>
              <a:buAutoNum type="arabicPeriod"/>
            </a:pPr>
            <a:r>
              <a:rPr lang="en-US" b="1" dirty="0">
                <a:solidFill>
                  <a:srgbClr val="0000FF"/>
                </a:solidFill>
                <a:cs typeface="Arial" pitchFamily="34" charset="0"/>
              </a:rPr>
              <a:t>COAP Overview</a:t>
            </a:r>
          </a:p>
          <a:p>
            <a:pPr marL="0" indent="0">
              <a:spcBef>
                <a:spcPts val="0"/>
              </a:spcBef>
              <a:spcAft>
                <a:spcPts val="300"/>
              </a:spcAft>
              <a:buNone/>
            </a:pPr>
            <a:r>
              <a:rPr lang="en-US" dirty="0"/>
              <a:t>	</a:t>
            </a:r>
            <a:r>
              <a:rPr lang="en-US" u="sng" dirty="0">
                <a:solidFill>
                  <a:srgbClr val="0000FF"/>
                </a:solidFill>
              </a:rPr>
              <a:t>Faculty Handbook:</a:t>
            </a:r>
            <a:br>
              <a:rPr lang="en-US" dirty="0">
                <a:solidFill>
                  <a:srgbClr val="0000FF"/>
                </a:solidFill>
              </a:rPr>
            </a:br>
            <a:r>
              <a:rPr lang="en-US" dirty="0">
                <a:solidFill>
                  <a:srgbClr val="0000FF"/>
                </a:solidFill>
              </a:rPr>
              <a:t>	</a:t>
            </a:r>
            <a:r>
              <a:rPr lang="en-US" u="sng" dirty="0">
                <a:solidFill>
                  <a:srgbClr val="0000FF"/>
                </a:solidFill>
              </a:rPr>
              <a:t>Part One: Constitution/Bylaws:</a:t>
            </a:r>
            <a:br>
              <a:rPr lang="en-US" dirty="0">
                <a:solidFill>
                  <a:srgbClr val="0000FF"/>
                </a:solidFill>
              </a:rPr>
            </a:br>
            <a:r>
              <a:rPr lang="en-US" dirty="0">
                <a:solidFill>
                  <a:srgbClr val="0000FF"/>
                </a:solidFill>
              </a:rPr>
              <a:t>	Bylaw 1.VI</a:t>
            </a:r>
            <a:endParaRPr lang="en-US" b="1" dirty="0">
              <a:solidFill>
                <a:srgbClr val="0000FF"/>
              </a:solidFill>
              <a:cs typeface="Arial" pitchFamily="34" charset="0"/>
            </a:endParaRPr>
          </a:p>
          <a:p>
            <a:pPr marL="742950" indent="-742950">
              <a:spcBef>
                <a:spcPts val="0"/>
              </a:spcBef>
              <a:spcAft>
                <a:spcPts val="300"/>
              </a:spcAft>
              <a:buFont typeface="+mj-lt"/>
              <a:buAutoNum type="arabicPeriod" startAt="2"/>
            </a:pPr>
            <a:r>
              <a:rPr lang="en-US" dirty="0">
                <a:cs typeface="Arial" pitchFamily="34" charset="0"/>
              </a:rPr>
              <a:t>WPI Promotion Criteria</a:t>
            </a:r>
          </a:p>
          <a:p>
            <a:pPr marL="746125" indent="-746125">
              <a:spcBef>
                <a:spcPts val="0"/>
              </a:spcBef>
              <a:spcAft>
                <a:spcPts val="300"/>
              </a:spcAft>
              <a:buFont typeface="+mj-lt"/>
              <a:buAutoNum type="arabicPeriod" startAt="2"/>
            </a:pPr>
            <a:r>
              <a:rPr lang="en-US" dirty="0">
                <a:cs typeface="Arial" pitchFamily="34" charset="0"/>
              </a:rPr>
              <a:t>Candidate Dossier</a:t>
            </a:r>
          </a:p>
          <a:p>
            <a:pPr marL="746125" indent="-746125">
              <a:spcBef>
                <a:spcPts val="0"/>
              </a:spcBef>
              <a:spcAft>
                <a:spcPts val="300"/>
              </a:spcAft>
              <a:buFont typeface="+mj-lt"/>
              <a:buAutoNum type="arabicPeriod" startAt="2"/>
            </a:pPr>
            <a:r>
              <a:rPr lang="en-US" dirty="0">
                <a:cs typeface="Arial" pitchFamily="34" charset="0"/>
              </a:rPr>
              <a:t>Promotion Procedures</a:t>
            </a:r>
          </a:p>
          <a:p>
            <a:pPr marL="746125" indent="-746125">
              <a:spcBef>
                <a:spcPts val="0"/>
              </a:spcBef>
              <a:spcAft>
                <a:spcPts val="300"/>
              </a:spcAft>
              <a:buFont typeface="+mj-lt"/>
              <a:buAutoNum type="arabicPeriod" startAt="2"/>
            </a:pPr>
            <a:r>
              <a:rPr lang="en-US" dirty="0">
                <a:cs typeface="Arial" pitchFamily="34" charset="0"/>
              </a:rPr>
              <a:t>Promotion Schedules</a:t>
            </a:r>
          </a:p>
          <a:p>
            <a:pPr marL="746125" indent="-746125">
              <a:spcBef>
                <a:spcPts val="0"/>
              </a:spcBef>
              <a:spcAft>
                <a:spcPts val="300"/>
              </a:spcAft>
              <a:buFont typeface="+mj-lt"/>
              <a:buAutoNum type="arabicPeriod" startAt="2"/>
            </a:pPr>
            <a:r>
              <a:rPr lang="en-US" dirty="0">
                <a:cs typeface="Arial" pitchFamily="34" charset="0"/>
              </a:rPr>
              <a:t>FAQs</a:t>
            </a:r>
          </a:p>
          <a:p>
            <a:pPr>
              <a:spcBef>
                <a:spcPts val="0"/>
              </a:spcBef>
              <a:spcAft>
                <a:spcPts val="300"/>
              </a:spcAft>
            </a:pPr>
            <a:endParaRPr lang="en-US" sz="3600" dirty="0">
              <a:solidFill>
                <a:schemeClr val="tx1"/>
              </a:solidFill>
              <a:cs typeface="Arial" pitchFamily="34" charset="0"/>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4</a:t>
            </a:fld>
            <a:endParaRPr lang="en-US" dirty="0"/>
          </a:p>
        </p:txBody>
      </p:sp>
      <p:cxnSp>
        <p:nvCxnSpPr>
          <p:cNvPr id="5" name="Straight Arrow Connector 4"/>
          <p:cNvCxnSpPr/>
          <p:nvPr/>
        </p:nvCxnSpPr>
        <p:spPr>
          <a:xfrm>
            <a:off x="381000" y="1676400"/>
            <a:ext cx="762000" cy="0"/>
          </a:xfrm>
          <a:prstGeom prst="straightConnector1">
            <a:avLst/>
          </a:prstGeom>
          <a:ln w="5715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pic>
        <p:nvPicPr>
          <p:cNvPr id="3" name="Picture 2"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9354" y="4953000"/>
            <a:ext cx="3276600" cy="2044700"/>
          </a:xfrm>
          <a:prstGeom prst="rect">
            <a:avLst/>
          </a:prstGeom>
        </p:spPr>
      </p:pic>
      <p:sp>
        <p:nvSpPr>
          <p:cNvPr id="9" name="Rectangle 8"/>
          <p:cNvSpPr/>
          <p:nvPr/>
        </p:nvSpPr>
        <p:spPr>
          <a:xfrm>
            <a:off x="152400" y="152400"/>
            <a:ext cx="8991600" cy="67056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5979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FAQ: Dossier Scholarly Artifacts</a:t>
            </a:r>
          </a:p>
        </p:txBody>
      </p:sp>
      <p:sp>
        <p:nvSpPr>
          <p:cNvPr id="39938" name="Rectangle 3"/>
          <p:cNvSpPr>
            <a:spLocks noGrp="1" noChangeArrowheads="1"/>
          </p:cNvSpPr>
          <p:nvPr>
            <p:ph idx="1"/>
          </p:nvPr>
        </p:nvSpPr>
        <p:spPr>
          <a:xfrm>
            <a:off x="643070" y="1453248"/>
            <a:ext cx="7772400" cy="3575952"/>
          </a:xfrm>
        </p:spPr>
        <p:txBody>
          <a:bodyPr>
            <a:normAutofit lnSpcReduction="10000"/>
          </a:bodyPr>
          <a:lstStyle/>
          <a:p>
            <a:pPr marL="0" indent="0">
              <a:buNone/>
            </a:pPr>
            <a:r>
              <a:rPr lang="en-US" sz="2400" i="1" dirty="0">
                <a:solidFill>
                  <a:srgbClr val="AC2B37"/>
                </a:solidFill>
              </a:rPr>
              <a:t>What are sample scholarly artifacts</a:t>
            </a:r>
            <a:r>
              <a:rPr lang="en-US" sz="2400" i="1" dirty="0">
                <a:solidFill>
                  <a:srgbClr val="AB192D"/>
                </a:solidFill>
              </a:rPr>
              <a:t>? </a:t>
            </a:r>
          </a:p>
          <a:p>
            <a:pPr marL="0" indent="0">
              <a:lnSpc>
                <a:spcPct val="100000"/>
              </a:lnSpc>
              <a:buNone/>
            </a:pPr>
            <a:endParaRPr lang="en-US" sz="2400" i="1" dirty="0">
              <a:solidFill>
                <a:srgbClr val="AB192D"/>
              </a:solidFill>
            </a:endParaRPr>
          </a:p>
          <a:p>
            <a:pPr marL="457200" lvl="1" indent="0">
              <a:lnSpc>
                <a:spcPct val="100000"/>
              </a:lnSpc>
              <a:buNone/>
            </a:pPr>
            <a:r>
              <a:rPr lang="en-US" sz="1800" dirty="0">
                <a:solidFill>
                  <a:srgbClr val="000000"/>
                </a:solidFill>
              </a:rPr>
              <a:t>For most candidates, the sample scholarly artifacts will be 3 peer-reviewed articles that have been published since tenure and/or promotion. A candidate might substitute a book or other artifacts</a:t>
            </a:r>
          </a:p>
          <a:p>
            <a:pPr marL="457200" lvl="1" indent="0">
              <a:lnSpc>
                <a:spcPct val="100000"/>
              </a:lnSpc>
              <a:buNone/>
            </a:pPr>
            <a:endParaRPr lang="en-US" sz="1800" dirty="0">
              <a:solidFill>
                <a:srgbClr val="000000"/>
              </a:solidFill>
            </a:endParaRPr>
          </a:p>
          <a:p>
            <a:pPr marL="457200" lvl="1" indent="0">
              <a:lnSpc>
                <a:spcPct val="100000"/>
              </a:lnSpc>
              <a:buNone/>
            </a:pPr>
            <a:r>
              <a:rPr lang="en-US" sz="1800" dirty="0">
                <a:solidFill>
                  <a:srgbClr val="000000"/>
                </a:solidFill>
              </a:rPr>
              <a:t>Scholarly contributions may be documented and disseminated through a variety of artifacts besides peer-reviewed articles </a:t>
            </a:r>
          </a:p>
          <a:p>
            <a:pPr marL="457200" lvl="1" indent="0">
              <a:lnSpc>
                <a:spcPct val="100000"/>
              </a:lnSpc>
              <a:buNone/>
            </a:pPr>
            <a:endParaRPr lang="en-US" sz="1800" dirty="0">
              <a:solidFill>
                <a:srgbClr val="000000"/>
              </a:solidFill>
            </a:endParaRPr>
          </a:p>
          <a:p>
            <a:pPr marL="457200" lvl="1" indent="0">
              <a:lnSpc>
                <a:spcPct val="100000"/>
              </a:lnSpc>
              <a:buNone/>
            </a:pPr>
            <a:r>
              <a:rPr lang="en-US" sz="1800" dirty="0">
                <a:solidFill>
                  <a:srgbClr val="000000"/>
                </a:solidFill>
              </a:rPr>
              <a:t>Sample scholarly artifacts must be publicly available, amenable to critical appraisal, and in a form that permits exchange and use by other members of the scholarly community. </a:t>
            </a: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40</a:t>
            </a:fld>
            <a:endParaRPr lang="en-US"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0421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FAQ: Dossier Scholarly Artifacts</a:t>
            </a:r>
          </a:p>
        </p:txBody>
      </p:sp>
      <p:sp>
        <p:nvSpPr>
          <p:cNvPr id="39938" name="Rectangle 3"/>
          <p:cNvSpPr>
            <a:spLocks noGrp="1" noChangeArrowheads="1"/>
          </p:cNvSpPr>
          <p:nvPr>
            <p:ph idx="1"/>
          </p:nvPr>
        </p:nvSpPr>
        <p:spPr>
          <a:xfrm>
            <a:off x="643070" y="1453248"/>
            <a:ext cx="7772400" cy="2966352"/>
          </a:xfrm>
        </p:spPr>
        <p:txBody>
          <a:bodyPr>
            <a:normAutofit/>
          </a:bodyPr>
          <a:lstStyle/>
          <a:p>
            <a:pPr marL="0" indent="0">
              <a:lnSpc>
                <a:spcPct val="100000"/>
              </a:lnSpc>
              <a:buNone/>
            </a:pPr>
            <a:r>
              <a:rPr lang="en-US" sz="2400" i="1" dirty="0">
                <a:solidFill>
                  <a:srgbClr val="AB192D"/>
                </a:solidFill>
              </a:rPr>
              <a:t>My main scholarly artifact is a book. Will COAP buy copies of my book for all the reviewers? </a:t>
            </a:r>
          </a:p>
          <a:p>
            <a:pPr marL="0" indent="0">
              <a:lnSpc>
                <a:spcPct val="100000"/>
              </a:lnSpc>
              <a:buNone/>
            </a:pPr>
            <a:endParaRPr lang="en-US" sz="2400" i="1" dirty="0">
              <a:solidFill>
                <a:srgbClr val="AB192D"/>
              </a:solidFill>
            </a:endParaRPr>
          </a:p>
          <a:p>
            <a:pPr marL="457200" lvl="1" indent="0">
              <a:lnSpc>
                <a:spcPct val="100000"/>
              </a:lnSpc>
              <a:buNone/>
            </a:pPr>
            <a:r>
              <a:rPr lang="en-US" sz="1800" dirty="0">
                <a:solidFill>
                  <a:srgbClr val="000000"/>
                </a:solidFill>
              </a:rPr>
              <a:t>No. The candidate is responsible for providing electronic copies of all the material for the promotion dossier. If a scholarly artifact is best presented through a hard-copy (a book or something else), then the candidate is responsible for providing a sufficient number of hard copies of the artifact for all of the peer reviewers (Professional Associates and External Reviewers) as well as several copies for the Joint Promotion Committee.</a:t>
            </a:r>
          </a:p>
          <a:p>
            <a:pPr marL="0" indent="0">
              <a:lnSpc>
                <a:spcPct val="80000"/>
              </a:lnSpc>
              <a:buNone/>
            </a:pPr>
            <a:endParaRPr lang="en-US" sz="2800" dirty="0">
              <a:solidFill>
                <a:srgbClr val="000000"/>
              </a:solidFill>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41</a:t>
            </a:fld>
            <a:endParaRPr lang="en-US"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532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643070" y="1453248"/>
            <a:ext cx="7772400" cy="5176152"/>
          </a:xfrm>
        </p:spPr>
        <p:txBody>
          <a:bodyPr>
            <a:normAutofit fontScale="92500" lnSpcReduction="10000"/>
          </a:bodyPr>
          <a:lstStyle/>
          <a:p>
            <a:pPr marL="0" indent="0">
              <a:buNone/>
            </a:pPr>
            <a:r>
              <a:rPr lang="en-US" sz="2400" i="1" dirty="0">
                <a:solidFill>
                  <a:srgbClr val="AB192D"/>
                </a:solidFill>
              </a:rPr>
              <a:t>How important is external funding? </a:t>
            </a:r>
          </a:p>
          <a:p>
            <a:pPr marL="0" indent="0">
              <a:lnSpc>
                <a:spcPct val="100000"/>
              </a:lnSpc>
              <a:buNone/>
            </a:pPr>
            <a:endParaRPr lang="en-US" sz="2400" i="1" dirty="0">
              <a:solidFill>
                <a:srgbClr val="AB192D"/>
              </a:solidFill>
            </a:endParaRPr>
          </a:p>
          <a:p>
            <a:pPr marL="457200" lvl="1" indent="0">
              <a:lnSpc>
                <a:spcPct val="100000"/>
              </a:lnSpc>
              <a:buNone/>
            </a:pPr>
            <a:r>
              <a:rPr lang="en-US" sz="1900" dirty="0">
                <a:solidFill>
                  <a:srgbClr val="000000"/>
                </a:solidFill>
              </a:rPr>
              <a:t>It depends. In some areas or fields, external funding is critical to support a research program. In other areas, it is not. External funding demonstrates external recognition and impact through peer review.</a:t>
            </a:r>
          </a:p>
          <a:p>
            <a:pPr marL="457200" lvl="1" indent="0">
              <a:lnSpc>
                <a:spcPct val="100000"/>
              </a:lnSpc>
              <a:buNone/>
            </a:pPr>
            <a:endParaRPr lang="en-US" sz="1900" dirty="0">
              <a:solidFill>
                <a:srgbClr val="000000"/>
              </a:solidFill>
            </a:endParaRPr>
          </a:p>
          <a:p>
            <a:pPr marL="457200" lvl="1" indent="0">
              <a:lnSpc>
                <a:spcPct val="100000"/>
              </a:lnSpc>
              <a:buNone/>
            </a:pPr>
            <a:r>
              <a:rPr lang="en-US" sz="1900" dirty="0">
                <a:solidFill>
                  <a:srgbClr val="000000"/>
                </a:solidFill>
              </a:rPr>
              <a:t>What you do with funding matters more than its source.</a:t>
            </a:r>
          </a:p>
          <a:p>
            <a:pPr marL="457200" lvl="1" indent="0">
              <a:lnSpc>
                <a:spcPct val="100000"/>
              </a:lnSpc>
              <a:buNone/>
            </a:pPr>
            <a:endParaRPr lang="en-US" sz="1900" dirty="0">
              <a:solidFill>
                <a:srgbClr val="000000"/>
              </a:solidFill>
            </a:endParaRPr>
          </a:p>
          <a:p>
            <a:pPr marL="457200" lvl="1" indent="0">
              <a:lnSpc>
                <a:spcPct val="100000"/>
              </a:lnSpc>
              <a:buNone/>
            </a:pPr>
            <a:r>
              <a:rPr lang="en-US" sz="1900" dirty="0">
                <a:solidFill>
                  <a:srgbClr val="000000"/>
                </a:solidFill>
              </a:rPr>
              <a:t>Are you PI /  Co-PI / Senior Personnel / Consultant / Advisory Board member? Some roles reflect proposal writing effort; others reflect stature in the field.  PI is assumed to have greatest responsibility for proposals. However, Co-PIs might have made equally significant contributions. </a:t>
            </a:r>
            <a:r>
              <a:rPr lang="en-US" sz="1900" b="1" dirty="0">
                <a:solidFill>
                  <a:srgbClr val="000000"/>
                </a:solidFill>
              </a:rPr>
              <a:t>Ensure that your role is clear. </a:t>
            </a:r>
          </a:p>
          <a:p>
            <a:pPr marL="457200" lvl="1" indent="0">
              <a:lnSpc>
                <a:spcPct val="100000"/>
              </a:lnSpc>
              <a:buNone/>
            </a:pPr>
            <a:endParaRPr lang="en-US" sz="1900" dirty="0">
              <a:solidFill>
                <a:srgbClr val="000000"/>
              </a:solidFill>
            </a:endParaRPr>
          </a:p>
          <a:p>
            <a:pPr marL="457200" lvl="1" indent="0">
              <a:lnSpc>
                <a:spcPct val="100000"/>
              </a:lnSpc>
              <a:buNone/>
            </a:pPr>
            <a:r>
              <a:rPr lang="en-US" sz="1900" dirty="0">
                <a:solidFill>
                  <a:srgbClr val="000000"/>
                </a:solidFill>
              </a:rPr>
              <a:t>Is external funding more important than the number of publications? PhD students? citations? patents? new commercial enterprises? exhibitions? sales of computer games? other indicators? Any indicators are contextual to each case.</a:t>
            </a:r>
          </a:p>
        </p:txBody>
      </p:sp>
      <p:sp>
        <p:nvSpPr>
          <p:cNvPr id="3" name="Title 2"/>
          <p:cNvSpPr>
            <a:spLocks noGrp="1"/>
          </p:cNvSpPr>
          <p:nvPr>
            <p:ph type="title"/>
          </p:nvPr>
        </p:nvSpPr>
        <p:spPr/>
        <p:txBody>
          <a:bodyPr>
            <a:normAutofit/>
          </a:bodyPr>
          <a:lstStyle/>
          <a:p>
            <a:r>
              <a:rPr lang="en-US" sz="3600" dirty="0"/>
              <a:t>FAQ: Scholarship/External Impact</a:t>
            </a: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42</a:t>
            </a:fld>
            <a:endParaRPr lang="en-US"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64710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FAQ: External Impact</a:t>
            </a:r>
          </a:p>
        </p:txBody>
      </p:sp>
      <p:sp>
        <p:nvSpPr>
          <p:cNvPr id="39938" name="Rectangle 3"/>
          <p:cNvSpPr>
            <a:spLocks noGrp="1" noChangeArrowheads="1"/>
          </p:cNvSpPr>
          <p:nvPr>
            <p:ph idx="1"/>
          </p:nvPr>
        </p:nvSpPr>
        <p:spPr>
          <a:xfrm>
            <a:off x="643070" y="1453248"/>
            <a:ext cx="7772400" cy="4490352"/>
          </a:xfrm>
        </p:spPr>
        <p:txBody>
          <a:bodyPr>
            <a:normAutofit lnSpcReduction="10000"/>
          </a:bodyPr>
          <a:lstStyle/>
          <a:p>
            <a:pPr marL="0" indent="0">
              <a:buNone/>
            </a:pPr>
            <a:r>
              <a:rPr lang="en-US" sz="2400" i="1" dirty="0">
                <a:solidFill>
                  <a:srgbClr val="AB192D"/>
                </a:solidFill>
              </a:rPr>
              <a:t>How is external impact assessed? </a:t>
            </a:r>
          </a:p>
          <a:p>
            <a:pPr marL="0" indent="0">
              <a:lnSpc>
                <a:spcPct val="100000"/>
              </a:lnSpc>
              <a:buNone/>
            </a:pPr>
            <a:endParaRPr lang="en-US" sz="2400" i="1" dirty="0">
              <a:solidFill>
                <a:srgbClr val="AB192D"/>
              </a:solidFill>
            </a:endParaRPr>
          </a:p>
          <a:p>
            <a:pPr marL="457200" lvl="1" indent="0">
              <a:lnSpc>
                <a:spcPct val="100000"/>
              </a:lnSpc>
              <a:buNone/>
            </a:pPr>
            <a:r>
              <a:rPr lang="en-US" sz="1900" dirty="0">
                <a:solidFill>
                  <a:srgbClr val="000000"/>
                </a:solidFill>
              </a:rPr>
              <a:t>According to the criteria (section D.1.4), external impact should be assessed based on the relevant standards in the areas of the candidate’s scholarly contributions. The candidate’s personal statement should identify the area or areas of their scholarly contributions across teaching, scholarship, and service and indicate examples of external impact beyond WPI. </a:t>
            </a:r>
          </a:p>
          <a:p>
            <a:pPr marL="457200" lvl="1" indent="0">
              <a:lnSpc>
                <a:spcPct val="100000"/>
              </a:lnSpc>
              <a:buNone/>
            </a:pPr>
            <a:endParaRPr lang="en-US" sz="1900" dirty="0">
              <a:solidFill>
                <a:srgbClr val="000000"/>
              </a:solidFill>
            </a:endParaRPr>
          </a:p>
          <a:p>
            <a:pPr marL="457200" lvl="1" indent="0">
              <a:lnSpc>
                <a:spcPct val="100000"/>
              </a:lnSpc>
              <a:buNone/>
            </a:pPr>
            <a:r>
              <a:rPr lang="en-US" sz="1900" dirty="0">
                <a:solidFill>
                  <a:srgbClr val="000000"/>
                </a:solidFill>
              </a:rPr>
              <a:t>While quantitative measures such as the number of refereed publications and citations or the level of external funding will remain important indicators of quality and impact for many scholars, WPI recognizes that the weight assigned to such measures varies widely between academic fields as well as along the continuum of scholarship.</a:t>
            </a: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43</a:t>
            </a:fld>
            <a:endParaRPr lang="en-US"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40678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F422F8-0781-8047-9F60-816C28D9F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4648200"/>
            <a:ext cx="4466812" cy="2144070"/>
          </a:xfrm>
          <a:prstGeom prst="rect">
            <a:avLst/>
          </a:prstGeom>
        </p:spPr>
      </p:pic>
      <p:sp>
        <p:nvSpPr>
          <p:cNvPr id="3" name="Title 2"/>
          <p:cNvSpPr>
            <a:spLocks noGrp="1"/>
          </p:cNvSpPr>
          <p:nvPr>
            <p:ph type="title"/>
          </p:nvPr>
        </p:nvSpPr>
        <p:spPr/>
        <p:txBody>
          <a:bodyPr>
            <a:normAutofit/>
          </a:bodyPr>
          <a:lstStyle/>
          <a:p>
            <a:r>
              <a:rPr lang="en-US" sz="3600" dirty="0"/>
              <a:t>FAQ: External Impact</a:t>
            </a:r>
          </a:p>
        </p:txBody>
      </p:sp>
      <p:sp>
        <p:nvSpPr>
          <p:cNvPr id="39938" name="Rectangle 3"/>
          <p:cNvSpPr>
            <a:spLocks noGrp="1" noChangeArrowheads="1"/>
          </p:cNvSpPr>
          <p:nvPr>
            <p:ph idx="1"/>
          </p:nvPr>
        </p:nvSpPr>
        <p:spPr>
          <a:xfrm>
            <a:off x="643070" y="1453248"/>
            <a:ext cx="7772400" cy="4490352"/>
          </a:xfrm>
        </p:spPr>
        <p:txBody>
          <a:bodyPr>
            <a:normAutofit/>
          </a:bodyPr>
          <a:lstStyle/>
          <a:p>
            <a:pPr marL="0" indent="0">
              <a:buNone/>
            </a:pPr>
            <a:r>
              <a:rPr lang="en-US" sz="2400" i="1" dirty="0">
                <a:solidFill>
                  <a:srgbClr val="AB192D"/>
                </a:solidFill>
              </a:rPr>
              <a:t>May I use </a:t>
            </a:r>
            <a:r>
              <a:rPr lang="en-US" sz="2400" i="1" dirty="0" err="1">
                <a:solidFill>
                  <a:srgbClr val="AB192D"/>
                </a:solidFill>
              </a:rPr>
              <a:t>Altmetrics</a:t>
            </a:r>
            <a:r>
              <a:rPr lang="en-US" sz="2400" i="1" dirty="0">
                <a:solidFill>
                  <a:srgbClr val="AB192D"/>
                </a:solidFill>
              </a:rPr>
              <a:t> to measure impact? </a:t>
            </a:r>
          </a:p>
          <a:p>
            <a:pPr marL="0" indent="0">
              <a:lnSpc>
                <a:spcPct val="100000"/>
              </a:lnSpc>
              <a:spcBef>
                <a:spcPts val="0"/>
              </a:spcBef>
              <a:buNone/>
            </a:pPr>
            <a:endParaRPr lang="en-US" sz="1800" i="1" dirty="0">
              <a:solidFill>
                <a:srgbClr val="AB192D"/>
              </a:solidFill>
            </a:endParaRPr>
          </a:p>
          <a:p>
            <a:pPr marL="457200" lvl="1" indent="0">
              <a:lnSpc>
                <a:spcPct val="100000"/>
              </a:lnSpc>
              <a:buNone/>
            </a:pPr>
            <a:r>
              <a:rPr lang="en-US" sz="1900" dirty="0">
                <a:solidFill>
                  <a:srgbClr val="000000"/>
                </a:solidFill>
              </a:rPr>
              <a:t>Yes. Candidates should provide whatever evidence of external impact is appropriate for their case. If an article or teaching module is among the most read or downloaded at a journal or repository, say so.</a:t>
            </a:r>
          </a:p>
          <a:p>
            <a:pPr marL="457200" lvl="1" indent="0">
              <a:lnSpc>
                <a:spcPct val="100000"/>
              </a:lnSpc>
              <a:buNone/>
            </a:pPr>
            <a:endParaRPr lang="en-US" sz="1900" dirty="0">
              <a:solidFill>
                <a:srgbClr val="000000"/>
              </a:solidFill>
            </a:endParaRPr>
          </a:p>
          <a:p>
            <a:pPr marL="0" lvl="0" indent="0">
              <a:buNone/>
            </a:pPr>
            <a:r>
              <a:rPr lang="en-US" sz="2400" i="1" dirty="0">
                <a:solidFill>
                  <a:srgbClr val="AB192D"/>
                </a:solidFill>
              </a:rPr>
              <a:t>What are </a:t>
            </a:r>
            <a:r>
              <a:rPr lang="en-US" sz="2400" i="1" dirty="0" err="1">
                <a:solidFill>
                  <a:srgbClr val="AB192D"/>
                </a:solidFill>
              </a:rPr>
              <a:t>Altmetrics</a:t>
            </a:r>
            <a:r>
              <a:rPr lang="en-US" sz="2400" i="1" dirty="0">
                <a:solidFill>
                  <a:srgbClr val="AB192D"/>
                </a:solidFill>
              </a:rPr>
              <a:t>? </a:t>
            </a:r>
          </a:p>
          <a:p>
            <a:pPr marL="457200" lvl="1" indent="0">
              <a:lnSpc>
                <a:spcPct val="100000"/>
              </a:lnSpc>
              <a:spcBef>
                <a:spcPts val="0"/>
              </a:spcBef>
              <a:buNone/>
            </a:pPr>
            <a:endParaRPr lang="en-US" sz="1900" dirty="0">
              <a:solidFill>
                <a:srgbClr val="000000"/>
              </a:solidFill>
            </a:endParaRPr>
          </a:p>
          <a:p>
            <a:pPr marL="457200" lvl="1" indent="0">
              <a:lnSpc>
                <a:spcPct val="100000"/>
              </a:lnSpc>
              <a:spcBef>
                <a:spcPts val="0"/>
              </a:spcBef>
              <a:buNone/>
            </a:pPr>
            <a:r>
              <a:rPr lang="en-US" sz="1900" dirty="0">
                <a:solidFill>
                  <a:srgbClr val="000000"/>
                </a:solidFill>
              </a:rPr>
              <a:t>An alternative or supplement to indicators such as citations, journal impact factors, h-index, other indices. Ask librarians.</a:t>
            </a: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44</a:t>
            </a:fld>
            <a:endParaRPr lang="en-US"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9845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FAQ: More</a:t>
            </a:r>
          </a:p>
        </p:txBody>
      </p:sp>
      <p:sp>
        <p:nvSpPr>
          <p:cNvPr id="39938" name="Rectangle 3"/>
          <p:cNvSpPr>
            <a:spLocks noGrp="1" noChangeArrowheads="1"/>
          </p:cNvSpPr>
          <p:nvPr>
            <p:ph idx="1"/>
          </p:nvPr>
        </p:nvSpPr>
        <p:spPr>
          <a:xfrm>
            <a:off x="643070" y="1453248"/>
            <a:ext cx="7772400" cy="2966352"/>
          </a:xfrm>
        </p:spPr>
        <p:txBody>
          <a:bodyPr>
            <a:normAutofit lnSpcReduction="10000"/>
          </a:bodyPr>
          <a:lstStyle/>
          <a:p>
            <a:pPr marL="0" indent="0">
              <a:lnSpc>
                <a:spcPct val="80000"/>
              </a:lnSpc>
              <a:buNone/>
            </a:pPr>
            <a:r>
              <a:rPr lang="en-US" sz="2400" i="1" dirty="0">
                <a:solidFill>
                  <a:srgbClr val="AC2B37"/>
                </a:solidFill>
              </a:rPr>
              <a:t>What if I don’t get promoted?</a:t>
            </a:r>
          </a:p>
          <a:p>
            <a:pPr marL="0" indent="0">
              <a:lnSpc>
                <a:spcPct val="80000"/>
              </a:lnSpc>
              <a:buNone/>
            </a:pPr>
            <a:endParaRPr lang="en-US" sz="1600" i="1" dirty="0">
              <a:solidFill>
                <a:srgbClr val="AC2B37"/>
              </a:solidFill>
            </a:endParaRPr>
          </a:p>
          <a:p>
            <a:pPr marL="457200" lvl="1" indent="0">
              <a:lnSpc>
                <a:spcPct val="100000"/>
              </a:lnSpc>
              <a:buNone/>
            </a:pPr>
            <a:r>
              <a:rPr lang="en-US" sz="1800" dirty="0">
                <a:solidFill>
                  <a:srgbClr val="000000"/>
                </a:solidFill>
              </a:rPr>
              <a:t>A letter from</a:t>
            </a:r>
            <a:r>
              <a:rPr lang="en-US" sz="1800" dirty="0"/>
              <a:t> the Provost should provide constructive advice to the candidate so that they may address any issues and resubmit the case for promotion consideration in the future.</a:t>
            </a:r>
          </a:p>
          <a:p>
            <a:pPr marL="457200" lvl="1" indent="0">
              <a:lnSpc>
                <a:spcPct val="100000"/>
              </a:lnSpc>
              <a:buNone/>
            </a:pPr>
            <a:endParaRPr lang="en-US" sz="1800" dirty="0">
              <a:solidFill>
                <a:srgbClr val="000000"/>
              </a:solidFill>
            </a:endParaRPr>
          </a:p>
          <a:p>
            <a:pPr marL="457200" lvl="1" indent="0">
              <a:lnSpc>
                <a:spcPct val="100000"/>
              </a:lnSpc>
              <a:buNone/>
            </a:pPr>
            <a:r>
              <a:rPr lang="en-US" sz="1800" dirty="0">
                <a:solidFill>
                  <a:srgbClr val="000000"/>
                </a:solidFill>
              </a:rPr>
              <a:t>Usually wait 2-3 years, then you may be nominated again.</a:t>
            </a:r>
          </a:p>
          <a:p>
            <a:pPr marL="457200" lvl="1" indent="0">
              <a:lnSpc>
                <a:spcPct val="100000"/>
              </a:lnSpc>
              <a:buNone/>
            </a:pPr>
            <a:endParaRPr lang="en-US" sz="1800" dirty="0">
              <a:solidFill>
                <a:srgbClr val="000000"/>
              </a:solidFill>
            </a:endParaRPr>
          </a:p>
          <a:p>
            <a:pPr marL="457200" lvl="1" indent="0">
              <a:lnSpc>
                <a:spcPct val="100000"/>
              </a:lnSpc>
              <a:buNone/>
            </a:pPr>
            <a:r>
              <a:rPr lang="en-US" sz="1800" dirty="0">
                <a:solidFill>
                  <a:srgbClr val="000000"/>
                </a:solidFill>
              </a:rPr>
              <a:t>Discuss strategy with your Department Head and department promotions committee</a:t>
            </a: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45</a:t>
            </a:fld>
            <a:endParaRPr lang="en-US"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6510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Questions</a:t>
            </a:r>
            <a:r>
              <a:rPr lang="en-US" sz="3600" b="1" dirty="0">
                <a:solidFill>
                  <a:srgbClr val="AC2B37"/>
                </a:solidFill>
              </a:rPr>
              <a:t>?</a:t>
            </a:r>
          </a:p>
        </p:txBody>
      </p:sp>
      <p:sp>
        <p:nvSpPr>
          <p:cNvPr id="3" name="Content Placeholder 2"/>
          <p:cNvSpPr>
            <a:spLocks noGrp="1"/>
          </p:cNvSpPr>
          <p:nvPr>
            <p:ph idx="1"/>
          </p:nvPr>
        </p:nvSpPr>
        <p:spPr>
          <a:xfrm>
            <a:off x="533400" y="1600200"/>
            <a:ext cx="8229600" cy="4525963"/>
          </a:xfrm>
        </p:spPr>
        <p:txBody>
          <a:bodyPr>
            <a:normAutofit fontScale="77500" lnSpcReduction="20000"/>
          </a:bodyPr>
          <a:lstStyle/>
          <a:p>
            <a:pPr marL="0" lvl="1" indent="0" eaLnBrk="1" hangingPunct="1">
              <a:buNone/>
            </a:pPr>
            <a:r>
              <a:rPr lang="en-US" sz="3500" b="1" dirty="0">
                <a:ea typeface="Arial" charset="0"/>
                <a:cs typeface="Arial" charset="0"/>
              </a:rPr>
              <a:t>Michael Gennert</a:t>
            </a:r>
          </a:p>
          <a:p>
            <a:pPr marL="0" lvl="1" indent="0" eaLnBrk="1" hangingPunct="1">
              <a:buNone/>
            </a:pPr>
            <a:r>
              <a:rPr lang="en-US" sz="3500" dirty="0">
                <a:solidFill>
                  <a:srgbClr val="6D6D6D"/>
                </a:solidFill>
                <a:ea typeface="Arial" charset="0"/>
                <a:cs typeface="Arial" charset="0"/>
              </a:rPr>
              <a:t>Chair until June 30, 2021</a:t>
            </a:r>
          </a:p>
          <a:p>
            <a:pPr marL="0" indent="0">
              <a:buNone/>
            </a:pPr>
            <a:r>
              <a:rPr lang="en-US" sz="3500" dirty="0">
                <a:ea typeface="Arial" charset="0"/>
                <a:cs typeface="Arial" charset="0"/>
                <a:hlinkClick r:id="rId3"/>
              </a:rPr>
              <a:t>michaelg@wpi.edu</a:t>
            </a:r>
            <a:endParaRPr lang="en-US" sz="3500" dirty="0">
              <a:ea typeface="Arial" charset="0"/>
              <a:cs typeface="Arial" charset="0"/>
            </a:endParaRPr>
          </a:p>
          <a:p>
            <a:pPr marL="0" indent="0" eaLnBrk="1" hangingPunct="1">
              <a:buNone/>
            </a:pPr>
            <a:endParaRPr lang="en-US" sz="3500" dirty="0">
              <a:ea typeface="Arial" charset="0"/>
              <a:cs typeface="Arial" charset="0"/>
            </a:endParaRPr>
          </a:p>
          <a:p>
            <a:pPr marL="0" indent="0" eaLnBrk="1" hangingPunct="1">
              <a:buNone/>
            </a:pPr>
            <a:r>
              <a:rPr lang="en-US" sz="3500" b="1" dirty="0">
                <a:ea typeface="Arial" charset="0"/>
                <a:cs typeface="Arial" charset="0"/>
              </a:rPr>
              <a:t>Penny Rock</a:t>
            </a:r>
          </a:p>
          <a:p>
            <a:pPr marL="0" indent="0" eaLnBrk="1" hangingPunct="1">
              <a:buNone/>
            </a:pPr>
            <a:r>
              <a:rPr lang="en-US" sz="3500" dirty="0">
                <a:solidFill>
                  <a:srgbClr val="6D6D6D"/>
                </a:solidFill>
                <a:ea typeface="Arial" charset="0"/>
                <a:cs typeface="Arial" charset="0"/>
              </a:rPr>
              <a:t>Faculty Governance Coordinator</a:t>
            </a:r>
          </a:p>
          <a:p>
            <a:pPr marL="0" lvl="1" indent="0" eaLnBrk="1" hangingPunct="1">
              <a:buNone/>
            </a:pPr>
            <a:r>
              <a:rPr lang="en-US" sz="3500" dirty="0">
                <a:ea typeface="Arial" charset="0"/>
                <a:cs typeface="Arial" charset="0"/>
                <a:hlinkClick r:id="rId4"/>
              </a:rPr>
              <a:t>prock@wpi.edu</a:t>
            </a:r>
            <a:endParaRPr lang="en-US" sz="3500" dirty="0">
              <a:ea typeface="Arial" charset="0"/>
              <a:cs typeface="Arial" charset="0"/>
            </a:endParaRPr>
          </a:p>
          <a:p>
            <a:pPr marL="0" indent="0">
              <a:buNone/>
            </a:pPr>
            <a:endParaRPr lang="en-US" sz="3500" dirty="0">
              <a:ea typeface="Arial" charset="0"/>
              <a:cs typeface="Arial" charset="0"/>
            </a:endParaRPr>
          </a:p>
          <a:p>
            <a:pPr marL="0" indent="0">
              <a:buNone/>
            </a:pPr>
            <a:r>
              <a:rPr lang="en-US" sz="3500" b="1" dirty="0">
                <a:solidFill>
                  <a:srgbClr val="000000"/>
                </a:solidFill>
                <a:ea typeface="Arial" charset="0"/>
                <a:cs typeface="Arial" charset="0"/>
              </a:rPr>
              <a:t>COAP website </a:t>
            </a:r>
            <a:br>
              <a:rPr lang="en-US" sz="3500" b="1" dirty="0">
                <a:solidFill>
                  <a:srgbClr val="000000"/>
                </a:solidFill>
                <a:ea typeface="Arial" charset="0"/>
                <a:cs typeface="Arial" charset="0"/>
              </a:rPr>
            </a:br>
            <a:r>
              <a:rPr lang="en-US" sz="3500" dirty="0">
                <a:ea typeface="Arial" charset="0"/>
                <a:cs typeface="Arial" charset="0"/>
                <a:hlinkClick r:id="rId5"/>
              </a:rPr>
              <a:t>https://www.wpi.edu/offices/faculty-governance/coap</a:t>
            </a:r>
            <a:r>
              <a:rPr lang="en-US" sz="3500" dirty="0">
                <a:ea typeface="Arial" charset="0"/>
                <a:cs typeface="Arial" charset="0"/>
              </a:rPr>
              <a:t> </a:t>
            </a:r>
            <a:endParaRPr lang="en-US" dirty="0">
              <a:solidFill>
                <a:schemeClr val="accent2"/>
              </a:solidFill>
            </a:endParaRPr>
          </a:p>
          <a:p>
            <a:pPr eaLnBrk="1" hangingPunct="1"/>
            <a:endParaRPr lang="en-US" sz="4000" dirty="0"/>
          </a:p>
          <a:p>
            <a:pPr eaLnBrk="1" hangingPunct="1">
              <a:buNone/>
            </a:pPr>
            <a:endParaRPr lang="en-US" sz="4000" dirty="0"/>
          </a:p>
          <a:p>
            <a:endParaRPr lang="en-US" dirty="0"/>
          </a:p>
        </p:txBody>
      </p:sp>
      <p:sp>
        <p:nvSpPr>
          <p:cNvPr id="4" name="Slide Number Placeholder 3"/>
          <p:cNvSpPr>
            <a:spLocks noGrp="1"/>
          </p:cNvSpPr>
          <p:nvPr>
            <p:ph type="sldNum" sz="quarter" idx="12"/>
          </p:nvPr>
        </p:nvSpPr>
        <p:spPr>
          <a:xfrm>
            <a:off x="8458200" y="6324600"/>
            <a:ext cx="533400" cy="365125"/>
          </a:xfrm>
        </p:spPr>
        <p:txBody>
          <a:bodyPr/>
          <a:lstStyle/>
          <a:p>
            <a:pPr>
              <a:defRPr/>
            </a:pPr>
            <a:fld id="{526A9E35-D462-4600-846B-8A3DB57113F8}" type="slidenum">
              <a:rPr lang="en-US"/>
              <a:pPr>
                <a:defRPr/>
              </a:pPr>
              <a:t>46</a:t>
            </a:fld>
            <a:endParaRPr lang="en-US"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18411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219200"/>
            <a:ext cx="6096000" cy="1754327"/>
          </a:xfrm>
          <a:prstGeom prst="rect">
            <a:avLst/>
          </a:prstGeom>
          <a:noFill/>
        </p:spPr>
        <p:txBody>
          <a:bodyPr wrap="square" rtlCol="0">
            <a:spAutoFit/>
          </a:bodyPr>
          <a:lstStyle/>
          <a:p>
            <a:pPr algn="ctr"/>
            <a:r>
              <a:rPr lang="en-US" sz="3600" b="1" dirty="0">
                <a:solidFill>
                  <a:srgbClr val="AC2B37"/>
                </a:solidFill>
              </a:rPr>
              <a:t>On behalf of COAP, thank you for all that you do to make WPI great! </a:t>
            </a:r>
          </a:p>
        </p:txBody>
      </p:sp>
      <p:pic>
        <p:nvPicPr>
          <p:cNvPr id="3" name="Picture 2"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124200"/>
            <a:ext cx="4343400" cy="2432304"/>
          </a:xfrm>
          <a:prstGeom prst="rect">
            <a:avLst/>
          </a:prstGeom>
        </p:spPr>
      </p:pic>
      <p:sp>
        <p:nvSpPr>
          <p:cNvPr id="4" name="Rectangle 3">
            <a:extLst>
              <a:ext uri="{FF2B5EF4-FFF2-40B4-BE49-F238E27FC236}">
                <a16:creationId xmlns:a16="http://schemas.microsoft.com/office/drawing/2014/main" id="{7B447D61-3192-F144-9C61-C2FAF553255C}"/>
              </a:ext>
            </a:extLst>
          </p:cNvPr>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5669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00FF"/>
                </a:solidFill>
              </a:rPr>
              <a:t>COAP Responsibilities</a:t>
            </a:r>
            <a:endParaRPr lang="en-US" b="1" dirty="0">
              <a:solidFill>
                <a:srgbClr val="0000FF"/>
              </a:solidFill>
            </a:endParaRPr>
          </a:p>
        </p:txBody>
      </p:sp>
      <p:sp>
        <p:nvSpPr>
          <p:cNvPr id="3" name="Content Placeholder 2"/>
          <p:cNvSpPr>
            <a:spLocks noGrp="1"/>
          </p:cNvSpPr>
          <p:nvPr>
            <p:ph idx="1"/>
          </p:nvPr>
        </p:nvSpPr>
        <p:spPr>
          <a:xfrm>
            <a:off x="381000" y="1066800"/>
            <a:ext cx="7315200" cy="5334000"/>
          </a:xfrm>
        </p:spPr>
        <p:txBody>
          <a:bodyPr>
            <a:normAutofit/>
          </a:bodyPr>
          <a:lstStyle/>
          <a:p>
            <a:pPr marL="0" indent="0" algn="ctr">
              <a:buNone/>
            </a:pPr>
            <a:r>
              <a:rPr lang="en-US" sz="1600" dirty="0">
                <a:solidFill>
                  <a:srgbClr val="000000"/>
                </a:solidFill>
                <a:latin typeface="+mn-lt"/>
              </a:rPr>
              <a:t>COAP reviews dossiers following the WPI </a:t>
            </a:r>
            <a:r>
              <a:rPr lang="en-US" sz="1600" i="1" dirty="0">
                <a:solidFill>
                  <a:srgbClr val="000000"/>
                </a:solidFill>
              </a:rPr>
              <a:t>F</a:t>
            </a:r>
            <a:r>
              <a:rPr lang="en-US" sz="1600" i="1" dirty="0">
                <a:solidFill>
                  <a:srgbClr val="000000"/>
                </a:solidFill>
                <a:latin typeface="+mn-lt"/>
              </a:rPr>
              <a:t>aculty </a:t>
            </a:r>
            <a:r>
              <a:rPr lang="en-US" sz="1600" i="1" dirty="0">
                <a:solidFill>
                  <a:srgbClr val="000000"/>
                </a:solidFill>
              </a:rPr>
              <a:t>H</a:t>
            </a:r>
            <a:r>
              <a:rPr lang="en-US" sz="1600" i="1" dirty="0">
                <a:solidFill>
                  <a:srgbClr val="000000"/>
                </a:solidFill>
                <a:latin typeface="+mn-lt"/>
              </a:rPr>
              <a:t>andbook </a:t>
            </a:r>
            <a:r>
              <a:rPr lang="en-US" sz="1600" dirty="0">
                <a:solidFill>
                  <a:srgbClr val="000000"/>
                </a:solidFill>
                <a:latin typeface="+mn-lt"/>
              </a:rPr>
              <a:t>criteria and makes unitary recommendations to </a:t>
            </a:r>
            <a:r>
              <a:rPr lang="en-US" sz="1600" dirty="0">
                <a:solidFill>
                  <a:srgbClr val="000000"/>
                </a:solidFill>
              </a:rPr>
              <a:t>P</a:t>
            </a:r>
            <a:r>
              <a:rPr lang="en-US" sz="1600" dirty="0">
                <a:solidFill>
                  <a:srgbClr val="000000"/>
                </a:solidFill>
                <a:latin typeface="+mn-lt"/>
              </a:rPr>
              <a:t>rovost on:</a:t>
            </a:r>
          </a:p>
          <a:p>
            <a:pPr marL="0" indent="0">
              <a:buNone/>
            </a:pPr>
            <a:r>
              <a:rPr lang="en-US" sz="1600" b="1" dirty="0">
                <a:solidFill>
                  <a:srgbClr val="000000"/>
                </a:solidFill>
                <a:latin typeface="+mn-lt"/>
              </a:rPr>
              <a:t>Promotion:</a:t>
            </a:r>
            <a:r>
              <a:rPr lang="en-US" sz="1600" dirty="0">
                <a:solidFill>
                  <a:srgbClr val="000000"/>
                </a:solidFill>
                <a:latin typeface="+mn-lt"/>
              </a:rPr>
              <a:t>  </a:t>
            </a:r>
          </a:p>
          <a:p>
            <a:pPr lvl="1">
              <a:buFont typeface="Arial"/>
              <a:buChar char="•"/>
            </a:pPr>
            <a:r>
              <a:rPr lang="en-US" sz="1600" dirty="0">
                <a:solidFill>
                  <a:srgbClr val="000000"/>
                </a:solidFill>
              </a:rPr>
              <a:t>TTT: Associate to Full Professor</a:t>
            </a:r>
          </a:p>
          <a:p>
            <a:pPr lvl="1">
              <a:buFont typeface="Arial"/>
              <a:buChar char="•"/>
            </a:pPr>
            <a:r>
              <a:rPr lang="en-US" sz="1600" dirty="0">
                <a:solidFill>
                  <a:srgbClr val="000000"/>
                </a:solidFill>
              </a:rPr>
              <a:t>TRT: Assistant to Associate; Associate to Full Professor</a:t>
            </a:r>
          </a:p>
          <a:p>
            <a:pPr marL="320040" lvl="1" indent="0">
              <a:buNone/>
            </a:pPr>
            <a:r>
              <a:rPr lang="en-US" sz="1600" i="1" dirty="0">
                <a:solidFill>
                  <a:srgbClr val="000000"/>
                </a:solidFill>
              </a:rPr>
              <a:t>COAP’s role: Support faculty promotion when the dossier, reviewers, nominator, and advocate provide evidence that promotion in rank has been earned.</a:t>
            </a:r>
          </a:p>
          <a:p>
            <a:pPr marL="0" indent="0">
              <a:buNone/>
            </a:pPr>
            <a:endParaRPr lang="en-US" sz="1600" b="1" dirty="0">
              <a:solidFill>
                <a:srgbClr val="000000"/>
              </a:solidFill>
            </a:endParaRPr>
          </a:p>
          <a:p>
            <a:pPr marL="0" indent="0">
              <a:buNone/>
            </a:pPr>
            <a:r>
              <a:rPr lang="en-US" sz="1600" b="1" dirty="0">
                <a:solidFill>
                  <a:srgbClr val="000000"/>
                </a:solidFill>
              </a:rPr>
              <a:t>Reappointment reviews: </a:t>
            </a:r>
            <a:r>
              <a:rPr lang="en-US" sz="1600" dirty="0">
                <a:solidFill>
                  <a:srgbClr val="000000"/>
                </a:solidFill>
                <a:latin typeface="+mn-lt"/>
              </a:rPr>
              <a:t>Prof of Practice (PoP) </a:t>
            </a:r>
          </a:p>
          <a:p>
            <a:pPr marL="0" indent="0">
              <a:buNone/>
            </a:pPr>
            <a:r>
              <a:rPr lang="en-US" sz="1600" b="1" dirty="0">
                <a:solidFill>
                  <a:srgbClr val="000000"/>
                </a:solidFill>
                <a:latin typeface="+mn-lt"/>
              </a:rPr>
              <a:t>Initial appointments: </a:t>
            </a:r>
            <a:r>
              <a:rPr lang="en-US" sz="1600" dirty="0">
                <a:solidFill>
                  <a:srgbClr val="000000"/>
                </a:solidFill>
                <a:latin typeface="+mn-lt"/>
              </a:rPr>
              <a:t>Above Assistant Professor </a:t>
            </a:r>
          </a:p>
          <a:p>
            <a:pPr marL="0" indent="0">
              <a:buNone/>
            </a:pPr>
            <a:r>
              <a:rPr lang="en-US" sz="1600" b="1" dirty="0">
                <a:solidFill>
                  <a:srgbClr val="000000"/>
                </a:solidFill>
                <a:latin typeface="+mn-lt"/>
              </a:rPr>
              <a:t>Department Heads: </a:t>
            </a:r>
          </a:p>
          <a:p>
            <a:pPr lvl="1" indent="-293688">
              <a:buFont typeface="Arial"/>
              <a:buChar char="•"/>
            </a:pPr>
            <a:r>
              <a:rPr lang="en-US" sz="1600" dirty="0">
                <a:solidFill>
                  <a:srgbClr val="000000"/>
                </a:solidFill>
              </a:rPr>
              <a:t>COAP member on DH Search Committees</a:t>
            </a:r>
          </a:p>
          <a:p>
            <a:pPr lvl="1" indent="-293688" defTabSz="-1139825">
              <a:spcBef>
                <a:spcPts val="0"/>
              </a:spcBef>
              <a:buFont typeface="Arial"/>
              <a:buChar char="•"/>
            </a:pPr>
            <a:r>
              <a:rPr lang="en-US" sz="1600" dirty="0">
                <a:solidFill>
                  <a:srgbClr val="000000"/>
                </a:solidFill>
              </a:rPr>
              <a:t>COAP surveys department faculty during DH </a:t>
            </a:r>
          </a:p>
          <a:p>
            <a:pPr lvl="1" indent="-293688" defTabSz="-1139825">
              <a:spcBef>
                <a:spcPts val="0"/>
              </a:spcBef>
              <a:buNone/>
            </a:pPr>
            <a:r>
              <a:rPr lang="en-US" sz="1600" dirty="0">
                <a:solidFill>
                  <a:srgbClr val="000000"/>
                </a:solidFill>
              </a:rPr>
              <a:t>	 Reviews and reports to Dean and Provost. </a:t>
            </a:r>
          </a:p>
          <a:p>
            <a:pPr lvl="1" indent="-293688" defTabSz="-1139825">
              <a:buFont typeface="Arial"/>
              <a:buChar char="•"/>
            </a:pPr>
            <a:r>
              <a:rPr lang="en-US" sz="1600" dirty="0">
                <a:solidFill>
                  <a:srgbClr val="000000"/>
                </a:solidFill>
              </a:rPr>
              <a:t>May interview faculty if deemed necessary</a:t>
            </a:r>
          </a:p>
        </p:txBody>
      </p:sp>
      <p:sp>
        <p:nvSpPr>
          <p:cNvPr id="4" name="Slide Number Placeholder 3"/>
          <p:cNvSpPr>
            <a:spLocks noGrp="1"/>
          </p:cNvSpPr>
          <p:nvPr>
            <p:ph type="sldNum" sz="quarter" idx="12"/>
          </p:nvPr>
        </p:nvSpPr>
        <p:spPr>
          <a:xfrm>
            <a:off x="8305800" y="6356350"/>
            <a:ext cx="381000" cy="365125"/>
          </a:xfrm>
        </p:spPr>
        <p:txBody>
          <a:bodyPr/>
          <a:lstStyle/>
          <a:p>
            <a:pPr>
              <a:defRPr/>
            </a:pPr>
            <a:fld id="{526A9E35-D462-4600-846B-8A3DB57113F8}" type="slidenum">
              <a:rPr lang="en-US" smtClean="0"/>
              <a:pPr>
                <a:defRPr/>
              </a:pPr>
              <a:t>5</a:t>
            </a:fld>
            <a:endParaRPr lang="en-US"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3429000"/>
            <a:ext cx="3543300" cy="2298700"/>
          </a:xfrm>
          <a:prstGeom prst="rect">
            <a:avLst/>
          </a:prstGeom>
        </p:spPr>
      </p:pic>
    </p:spTree>
    <p:extLst>
      <p:ext uri="{BB962C8B-B14F-4D97-AF65-F5344CB8AC3E}">
        <p14:creationId xmlns:p14="http://schemas.microsoft.com/office/powerpoint/2010/main" val="4098800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00FF"/>
                </a:solidFill>
              </a:rPr>
              <a:t>Joint Promotion Committee (JPC)</a:t>
            </a:r>
          </a:p>
        </p:txBody>
      </p:sp>
      <p:sp>
        <p:nvSpPr>
          <p:cNvPr id="3" name="Content Placeholder 2"/>
          <p:cNvSpPr>
            <a:spLocks noGrp="1"/>
          </p:cNvSpPr>
          <p:nvPr>
            <p:ph idx="1"/>
          </p:nvPr>
        </p:nvSpPr>
        <p:spPr>
          <a:xfrm>
            <a:off x="685800" y="1295400"/>
            <a:ext cx="7772400" cy="5181600"/>
          </a:xfrm>
        </p:spPr>
        <p:txBody>
          <a:bodyPr>
            <a:normAutofit/>
          </a:bodyPr>
          <a:lstStyle/>
          <a:p>
            <a:pPr marL="0" indent="0">
              <a:buNone/>
            </a:pPr>
            <a:r>
              <a:rPr lang="en-US" sz="1800" dirty="0"/>
              <a:t>8-member</a:t>
            </a:r>
            <a:r>
              <a:rPr lang="en-US" sz="1800" dirty="0">
                <a:solidFill>
                  <a:schemeClr val="tx1"/>
                </a:solidFill>
              </a:rPr>
              <a:t> </a:t>
            </a:r>
            <a:r>
              <a:rPr lang="en-US" sz="1800" b="1" dirty="0">
                <a:solidFill>
                  <a:schemeClr val="tx1"/>
                </a:solidFill>
              </a:rPr>
              <a:t>Joint Promotion Committee</a:t>
            </a:r>
            <a:r>
              <a:rPr lang="en-US" sz="1800" b="1" dirty="0"/>
              <a:t> </a:t>
            </a:r>
            <a:r>
              <a:rPr lang="en-US" sz="1800" dirty="0"/>
              <a:t>is formed for each promotion</a:t>
            </a:r>
            <a:r>
              <a:rPr lang="en-US" sz="1800" dirty="0">
                <a:solidFill>
                  <a:schemeClr val="tx1"/>
                </a:solidFill>
              </a:rPr>
              <a:t> case</a:t>
            </a:r>
          </a:p>
          <a:p>
            <a:pPr marL="0" indent="0">
              <a:buNone/>
            </a:pPr>
            <a:r>
              <a:rPr lang="en-US" sz="1800" dirty="0">
                <a:solidFill>
                  <a:schemeClr val="tx1"/>
                </a:solidFill>
              </a:rPr>
              <a:t>6 Elected COAP Members, Voting</a:t>
            </a:r>
          </a:p>
          <a:p>
            <a:pPr marL="0" indent="0">
              <a:buNone/>
            </a:pPr>
            <a:r>
              <a:rPr lang="en-US" sz="1800" dirty="0"/>
              <a:t>	COAP members are recused or excused if conflict of interest</a:t>
            </a:r>
            <a:endParaRPr lang="en-US" sz="1800" dirty="0">
              <a:solidFill>
                <a:schemeClr val="tx1"/>
              </a:solidFill>
            </a:endParaRPr>
          </a:p>
          <a:p>
            <a:pPr marL="0" indent="0">
              <a:buNone/>
            </a:pPr>
            <a:r>
              <a:rPr lang="en-US" sz="1800" dirty="0">
                <a:solidFill>
                  <a:schemeClr val="tx1"/>
                </a:solidFill>
              </a:rPr>
              <a:t>Nominator &amp; Advocate, Nonvoting, chosen by candidate</a:t>
            </a:r>
          </a:p>
          <a:p>
            <a:pPr marL="0" indent="0">
              <a:buNone/>
            </a:pPr>
            <a:r>
              <a:rPr lang="en-US" sz="1800" dirty="0">
                <a:solidFill>
                  <a:schemeClr val="tx1"/>
                </a:solidFill>
              </a:rPr>
              <a:t>	Nominator:</a:t>
            </a:r>
            <a:r>
              <a:rPr lang="en-US" sz="1800" dirty="0"/>
              <a:t> </a:t>
            </a:r>
            <a:r>
              <a:rPr lang="en-US" sz="1800" dirty="0">
                <a:solidFill>
                  <a:schemeClr val="tx1"/>
                </a:solidFill>
              </a:rPr>
              <a:t>Normally Department Head or tenured Full Professor</a:t>
            </a:r>
          </a:p>
          <a:p>
            <a:pPr marL="0" indent="0">
              <a:buNone/>
            </a:pPr>
            <a:r>
              <a:rPr lang="en-US" sz="1800" dirty="0"/>
              <a:t>		Presents initial case for promotion</a:t>
            </a:r>
            <a:endParaRPr lang="en-US" sz="1800" dirty="0">
              <a:solidFill>
                <a:schemeClr val="tx1"/>
              </a:solidFill>
            </a:endParaRPr>
          </a:p>
          <a:p>
            <a:pPr marL="917575" lvl="0" indent="-458788">
              <a:buClr>
                <a:srgbClr val="AB192D"/>
              </a:buClr>
              <a:buNone/>
            </a:pPr>
            <a:r>
              <a:rPr lang="en-US" sz="1800" dirty="0">
                <a:solidFill>
                  <a:schemeClr val="tx1"/>
                </a:solidFill>
              </a:rPr>
              <a:t>Advocate: Normally full-time faculty member with subject area expertise </a:t>
            </a:r>
          </a:p>
          <a:p>
            <a:pPr marL="917575" lvl="0" indent="-458788">
              <a:buClr>
                <a:srgbClr val="AB192D"/>
              </a:buClr>
              <a:buNone/>
            </a:pPr>
            <a:r>
              <a:rPr lang="en-US" sz="1800" dirty="0"/>
              <a:t>	</a:t>
            </a:r>
            <a:r>
              <a:rPr lang="en-US" sz="1800" dirty="0">
                <a:solidFill>
                  <a:schemeClr val="tx1"/>
                </a:solidFill>
              </a:rPr>
              <a:t>Interprets and advocates on candidate’s behalf</a:t>
            </a:r>
          </a:p>
          <a:p>
            <a:endParaRPr lang="en-US" sz="1800" dirty="0"/>
          </a:p>
        </p:txBody>
      </p:sp>
      <p:sp>
        <p:nvSpPr>
          <p:cNvPr id="4" name="Slide Number Placeholder 3"/>
          <p:cNvSpPr>
            <a:spLocks noGrp="1"/>
          </p:cNvSpPr>
          <p:nvPr>
            <p:ph type="sldNum" sz="quarter" idx="12"/>
          </p:nvPr>
        </p:nvSpPr>
        <p:spPr>
          <a:xfrm>
            <a:off x="8458200" y="6324600"/>
            <a:ext cx="457200" cy="365125"/>
          </a:xfrm>
        </p:spPr>
        <p:txBody>
          <a:bodyPr/>
          <a:lstStyle/>
          <a:p>
            <a:pPr>
              <a:defRPr/>
            </a:pPr>
            <a:fld id="{526A9E35-D462-4600-846B-8A3DB57113F8}" type="slidenum">
              <a:rPr lang="en-US" smtClean="0"/>
              <a:pPr>
                <a:defRPr/>
              </a:pPr>
              <a:t>6</a:t>
            </a:fld>
            <a:endParaRPr lang="en-US"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4343400"/>
            <a:ext cx="3683000" cy="2209800"/>
          </a:xfrm>
          <a:prstGeom prst="rect">
            <a:avLst/>
          </a:prstGeom>
        </p:spPr>
      </p:pic>
    </p:spTree>
    <p:extLst>
      <p:ext uri="{BB962C8B-B14F-4D97-AF65-F5344CB8AC3E}">
        <p14:creationId xmlns:p14="http://schemas.microsoft.com/office/powerpoint/2010/main" val="786336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42900"/>
            <a:ext cx="8458200" cy="800100"/>
          </a:xfrm>
        </p:spPr>
        <p:txBody>
          <a:bodyPr>
            <a:normAutofit/>
          </a:bodyPr>
          <a:lstStyle/>
          <a:p>
            <a:r>
              <a:rPr lang="en-US" sz="3600" b="1" dirty="0">
                <a:solidFill>
                  <a:srgbClr val="0000FF"/>
                </a:solidFill>
              </a:rPr>
              <a:t>COAP Recusal Policy</a:t>
            </a:r>
          </a:p>
        </p:txBody>
      </p:sp>
      <p:sp>
        <p:nvSpPr>
          <p:cNvPr id="27650" name="Rectangle 3"/>
          <p:cNvSpPr>
            <a:spLocks noGrp="1" noChangeArrowheads="1"/>
          </p:cNvSpPr>
          <p:nvPr>
            <p:ph idx="1"/>
          </p:nvPr>
        </p:nvSpPr>
        <p:spPr>
          <a:xfrm>
            <a:off x="719604" y="1389520"/>
            <a:ext cx="8043396" cy="5195212"/>
          </a:xfrm>
        </p:spPr>
        <p:txBody>
          <a:bodyPr>
            <a:normAutofit/>
          </a:bodyPr>
          <a:lstStyle/>
          <a:p>
            <a:pPr marL="0" indent="0">
              <a:buNone/>
            </a:pPr>
            <a:r>
              <a:rPr lang="en-US" sz="1800" dirty="0">
                <a:solidFill>
                  <a:srgbClr val="000000"/>
                </a:solidFill>
              </a:rPr>
              <a:t>Automatic if candidate and COAP member are from the same department or program</a:t>
            </a:r>
          </a:p>
          <a:p>
            <a:endParaRPr lang="en-US" sz="1800" dirty="0">
              <a:solidFill>
                <a:srgbClr val="000000"/>
              </a:solidFill>
            </a:endParaRPr>
          </a:p>
          <a:p>
            <a:pPr marL="0" indent="0">
              <a:buNone/>
            </a:pPr>
            <a:r>
              <a:rPr lang="en-US" sz="1800" dirty="0">
                <a:solidFill>
                  <a:srgbClr val="000000"/>
                </a:solidFill>
              </a:rPr>
              <a:t>For direct conflict of interest (collaborator </a:t>
            </a:r>
            <a:r>
              <a:rPr lang="mr-IN" sz="1800" dirty="0">
                <a:solidFill>
                  <a:srgbClr val="000000"/>
                </a:solidFill>
              </a:rPr>
              <a:t>–</a:t>
            </a:r>
            <a:r>
              <a:rPr lang="en-US" sz="1800" dirty="0">
                <a:solidFill>
                  <a:srgbClr val="000000"/>
                </a:solidFill>
              </a:rPr>
              <a:t> grants, publications, courses, for example)</a:t>
            </a:r>
          </a:p>
          <a:p>
            <a:pPr marL="0" indent="0">
              <a:buNone/>
            </a:pPr>
            <a:endParaRPr lang="en-US" sz="1800" dirty="0">
              <a:solidFill>
                <a:srgbClr val="000000"/>
              </a:solidFill>
            </a:endParaRPr>
          </a:p>
          <a:p>
            <a:pPr marL="0" indent="0">
              <a:buNone/>
            </a:pPr>
            <a:r>
              <a:rPr lang="en-US" sz="1800" dirty="0">
                <a:solidFill>
                  <a:srgbClr val="000000"/>
                </a:solidFill>
              </a:rPr>
              <a:t>If 2 (or more) COAP members recused, most recent qualified past Chair(s) of COAP serves on JPC</a:t>
            </a: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7</a:t>
            </a:fld>
            <a:endParaRPr lang="en-US" dirty="0"/>
          </a:p>
        </p:txBody>
      </p:sp>
      <p:sp>
        <p:nvSpPr>
          <p:cNvPr id="5" name="Rectangle 4"/>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4038600"/>
            <a:ext cx="3733800" cy="2090928"/>
          </a:xfrm>
          <a:prstGeom prst="rect">
            <a:avLst/>
          </a:prstGeom>
        </p:spPr>
      </p:pic>
    </p:spTree>
    <p:extLst>
      <p:ext uri="{BB962C8B-B14F-4D97-AF65-F5344CB8AC3E}">
        <p14:creationId xmlns:p14="http://schemas.microsoft.com/office/powerpoint/2010/main" val="1082139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solidFill>
                  <a:srgbClr val="0000FF"/>
                </a:solidFill>
              </a:rPr>
              <a:t>COAP Membership</a:t>
            </a:r>
          </a:p>
        </p:txBody>
      </p:sp>
      <p:sp>
        <p:nvSpPr>
          <p:cNvPr id="17410" name="Rectangle 3"/>
          <p:cNvSpPr>
            <a:spLocks noGrp="1" noChangeArrowheads="1"/>
          </p:cNvSpPr>
          <p:nvPr>
            <p:ph type="body" idx="1"/>
          </p:nvPr>
        </p:nvSpPr>
        <p:spPr>
          <a:xfrm>
            <a:off x="5029200" y="1143000"/>
            <a:ext cx="3657600" cy="639762"/>
          </a:xfrm>
        </p:spPr>
        <p:txBody>
          <a:bodyPr/>
          <a:lstStyle/>
          <a:p>
            <a:pPr marL="0" lvl="1">
              <a:spcBef>
                <a:spcPts val="0"/>
              </a:spcBef>
              <a:spcAft>
                <a:spcPts val="300"/>
              </a:spcAft>
            </a:pPr>
            <a:r>
              <a:rPr lang="en-US" sz="2200" dirty="0">
                <a:cs typeface="Arial" pitchFamily="34" charset="0"/>
              </a:rPr>
              <a:t>Eligibility</a:t>
            </a:r>
          </a:p>
        </p:txBody>
      </p:sp>
      <p:sp>
        <p:nvSpPr>
          <p:cNvPr id="3" name="Content Placeholder 2">
            <a:extLst>
              <a:ext uri="{FF2B5EF4-FFF2-40B4-BE49-F238E27FC236}">
                <a16:creationId xmlns:a16="http://schemas.microsoft.com/office/drawing/2014/main" id="{F3FBC3A0-E91A-2645-9664-FAD50CD546CA}"/>
              </a:ext>
            </a:extLst>
          </p:cNvPr>
          <p:cNvSpPr>
            <a:spLocks noGrp="1"/>
          </p:cNvSpPr>
          <p:nvPr>
            <p:ph sz="half" idx="2"/>
          </p:nvPr>
        </p:nvSpPr>
        <p:spPr>
          <a:xfrm>
            <a:off x="5029200" y="1752600"/>
            <a:ext cx="3810002" cy="3955800"/>
          </a:xfrm>
        </p:spPr>
        <p:txBody>
          <a:bodyPr>
            <a:normAutofit/>
          </a:bodyPr>
          <a:lstStyle/>
          <a:p>
            <a:pPr marL="0" indent="0">
              <a:lnSpc>
                <a:spcPct val="120000"/>
              </a:lnSpc>
              <a:spcBef>
                <a:spcPts val="0"/>
              </a:spcBef>
              <a:buNone/>
            </a:pPr>
            <a:r>
              <a:rPr lang="en-US" sz="1600" dirty="0">
                <a:solidFill>
                  <a:srgbClr val="000000"/>
                </a:solidFill>
                <a:latin typeface="+mn-lt"/>
                <a:cs typeface="Arial" pitchFamily="34" charset="0"/>
              </a:rPr>
              <a:t>7 elected faculty at Professor rank </a:t>
            </a:r>
          </a:p>
          <a:p>
            <a:pPr marL="0" indent="0">
              <a:lnSpc>
                <a:spcPct val="120000"/>
              </a:lnSpc>
              <a:spcBef>
                <a:spcPts val="0"/>
              </a:spcBef>
              <a:buNone/>
            </a:pPr>
            <a:r>
              <a:rPr lang="en-US" sz="1600" dirty="0">
                <a:solidFill>
                  <a:srgbClr val="000000"/>
                </a:solidFill>
                <a:latin typeface="+mn-lt"/>
                <a:cs typeface="Arial" pitchFamily="34" charset="0"/>
              </a:rPr>
              <a:t>3-year terms, unless a replacement. No successive elected terms</a:t>
            </a:r>
          </a:p>
          <a:p>
            <a:pPr marL="0" indent="0">
              <a:lnSpc>
                <a:spcPct val="120000"/>
              </a:lnSpc>
              <a:spcBef>
                <a:spcPts val="0"/>
              </a:spcBef>
              <a:buNone/>
            </a:pPr>
            <a:r>
              <a:rPr lang="en-US" sz="1600" dirty="0">
                <a:solidFill>
                  <a:srgbClr val="000000"/>
                </a:solidFill>
                <a:latin typeface="+mn-lt"/>
                <a:cs typeface="Arial" pitchFamily="34" charset="0"/>
              </a:rPr>
              <a:t>No department or program represented twice </a:t>
            </a:r>
          </a:p>
          <a:p>
            <a:pPr marL="0" indent="0">
              <a:lnSpc>
                <a:spcPct val="120000"/>
              </a:lnSpc>
              <a:spcBef>
                <a:spcPts val="0"/>
              </a:spcBef>
              <a:buNone/>
            </a:pPr>
            <a:r>
              <a:rPr lang="en-US" sz="1600" dirty="0">
                <a:solidFill>
                  <a:srgbClr val="000000"/>
                </a:solidFill>
                <a:latin typeface="+mn-lt"/>
                <a:cs typeface="Arial" pitchFamily="34" charset="0"/>
              </a:rPr>
              <a:t>Ineligible: </a:t>
            </a:r>
          </a:p>
          <a:p>
            <a:pPr lvl="1">
              <a:lnSpc>
                <a:spcPct val="120000"/>
              </a:lnSpc>
              <a:spcBef>
                <a:spcPts val="0"/>
              </a:spcBef>
              <a:buFont typeface="Arial" panose="020B0604020202020204" pitchFamily="34" charset="0"/>
              <a:buChar char="•"/>
            </a:pPr>
            <a:r>
              <a:rPr lang="en-US" sz="1600" dirty="0">
                <a:solidFill>
                  <a:srgbClr val="000000"/>
                </a:solidFill>
                <a:cs typeface="Arial" pitchFamily="34" charset="0"/>
              </a:rPr>
              <a:t>Department Heads </a:t>
            </a:r>
          </a:p>
          <a:p>
            <a:pPr lvl="1">
              <a:lnSpc>
                <a:spcPct val="120000"/>
              </a:lnSpc>
              <a:spcBef>
                <a:spcPts val="0"/>
              </a:spcBef>
              <a:buFont typeface="Arial" panose="020B0604020202020204" pitchFamily="34" charset="0"/>
              <a:buChar char="•"/>
            </a:pPr>
            <a:r>
              <a:rPr lang="en-US" sz="1600" dirty="0">
                <a:solidFill>
                  <a:srgbClr val="000000"/>
                </a:solidFill>
                <a:cs typeface="Arial" pitchFamily="34" charset="0"/>
              </a:rPr>
              <a:t>Deans</a:t>
            </a:r>
          </a:p>
          <a:p>
            <a:pPr lvl="1">
              <a:lnSpc>
                <a:spcPct val="120000"/>
              </a:lnSpc>
              <a:spcBef>
                <a:spcPts val="0"/>
              </a:spcBef>
              <a:buFont typeface="Arial" panose="020B0604020202020204" pitchFamily="34" charset="0"/>
              <a:buChar char="•"/>
            </a:pPr>
            <a:r>
              <a:rPr lang="en-US" sz="1600" dirty="0">
                <a:solidFill>
                  <a:srgbClr val="000000"/>
                </a:solidFill>
                <a:cs typeface="Arial" pitchFamily="34" charset="0"/>
              </a:rPr>
              <a:t>Provost</a:t>
            </a:r>
          </a:p>
          <a:p>
            <a:pPr>
              <a:lnSpc>
                <a:spcPct val="120000"/>
              </a:lnSpc>
            </a:pPr>
            <a:endParaRPr lang="en-US" sz="1600" dirty="0">
              <a:solidFill>
                <a:srgbClr val="000000"/>
              </a:solidFill>
              <a:latin typeface="+mn-lt"/>
            </a:endParaRPr>
          </a:p>
        </p:txBody>
      </p:sp>
      <p:sp>
        <p:nvSpPr>
          <p:cNvPr id="5" name="Text Placeholder 4">
            <a:extLst>
              <a:ext uri="{FF2B5EF4-FFF2-40B4-BE49-F238E27FC236}">
                <a16:creationId xmlns:a16="http://schemas.microsoft.com/office/drawing/2014/main" id="{FC368494-5D52-E449-A423-8DF00A8718E9}"/>
              </a:ext>
            </a:extLst>
          </p:cNvPr>
          <p:cNvSpPr>
            <a:spLocks noGrp="1"/>
          </p:cNvSpPr>
          <p:nvPr>
            <p:ph type="body" sz="quarter" idx="3"/>
          </p:nvPr>
        </p:nvSpPr>
        <p:spPr>
          <a:xfrm>
            <a:off x="381000" y="1143000"/>
            <a:ext cx="3921985" cy="639762"/>
          </a:xfrm>
        </p:spPr>
        <p:txBody>
          <a:bodyPr/>
          <a:lstStyle/>
          <a:p>
            <a:r>
              <a:rPr lang="en-US" dirty="0">
                <a:solidFill>
                  <a:schemeClr val="tx1"/>
                </a:solidFill>
              </a:rPr>
              <a:t>Current Members</a:t>
            </a:r>
          </a:p>
        </p:txBody>
      </p:sp>
      <p:sp>
        <p:nvSpPr>
          <p:cNvPr id="6" name="Content Placeholder 5">
            <a:extLst>
              <a:ext uri="{FF2B5EF4-FFF2-40B4-BE49-F238E27FC236}">
                <a16:creationId xmlns:a16="http://schemas.microsoft.com/office/drawing/2014/main" id="{B501BD9E-3DB4-B147-B460-3B4DAD898E4E}"/>
              </a:ext>
            </a:extLst>
          </p:cNvPr>
          <p:cNvSpPr>
            <a:spLocks noGrp="1"/>
          </p:cNvSpPr>
          <p:nvPr>
            <p:ph sz="quarter" idx="4"/>
          </p:nvPr>
        </p:nvSpPr>
        <p:spPr>
          <a:xfrm>
            <a:off x="381000" y="1447800"/>
            <a:ext cx="4495799" cy="4343400"/>
          </a:xfrm>
        </p:spPr>
        <p:txBody>
          <a:bodyPr>
            <a:noAutofit/>
          </a:bodyPr>
          <a:lstStyle/>
          <a:p>
            <a:pPr marL="0" indent="0" fontAlgn="t">
              <a:lnSpc>
                <a:spcPct val="100000"/>
              </a:lnSpc>
              <a:spcBef>
                <a:spcPts val="0"/>
              </a:spcBef>
              <a:buNone/>
            </a:pPr>
            <a:endParaRPr lang="en-US" sz="1800" dirty="0">
              <a:solidFill>
                <a:srgbClr val="000000"/>
              </a:solidFill>
            </a:endParaRPr>
          </a:p>
          <a:p>
            <a:pPr marL="0" indent="0" fontAlgn="t">
              <a:lnSpc>
                <a:spcPct val="100000"/>
              </a:lnSpc>
              <a:spcBef>
                <a:spcPts val="0"/>
              </a:spcBef>
              <a:buNone/>
            </a:pPr>
            <a:r>
              <a:rPr lang="en-US" sz="1800" dirty="0">
                <a:solidFill>
                  <a:srgbClr val="000000"/>
                </a:solidFill>
              </a:rPr>
              <a:t>Michael Gennert, Chair (RBE), 2021</a:t>
            </a:r>
          </a:p>
          <a:p>
            <a:pPr marL="0" indent="0" fontAlgn="t">
              <a:lnSpc>
                <a:spcPct val="100000"/>
              </a:lnSpc>
              <a:spcBef>
                <a:spcPts val="0"/>
              </a:spcBef>
              <a:buNone/>
            </a:pPr>
            <a:r>
              <a:rPr lang="en-US" sz="1800" dirty="0">
                <a:solidFill>
                  <a:srgbClr val="000000"/>
                </a:solidFill>
              </a:rPr>
              <a:t>Brenton Faber, Secretary (HUA/BME), 2021</a:t>
            </a:r>
          </a:p>
          <a:p>
            <a:pPr marL="0" indent="0" fontAlgn="t">
              <a:lnSpc>
                <a:spcPct val="100000"/>
              </a:lnSpc>
              <a:spcBef>
                <a:spcPts val="0"/>
              </a:spcBef>
              <a:buNone/>
            </a:pPr>
            <a:r>
              <a:rPr lang="en-US" sz="1800" dirty="0">
                <a:solidFill>
                  <a:srgbClr val="000000"/>
                </a:solidFill>
              </a:rPr>
              <a:t>Suzanne </a:t>
            </a:r>
            <a:r>
              <a:rPr lang="en-US" sz="1800" dirty="0" err="1">
                <a:solidFill>
                  <a:srgbClr val="000000"/>
                </a:solidFill>
              </a:rPr>
              <a:t>Scarlata</a:t>
            </a:r>
            <a:r>
              <a:rPr lang="en-US" sz="1800" dirty="0">
                <a:solidFill>
                  <a:srgbClr val="000000"/>
                </a:solidFill>
              </a:rPr>
              <a:t> (CBC), 2022</a:t>
            </a:r>
          </a:p>
          <a:p>
            <a:pPr marL="0" indent="0" fontAlgn="t">
              <a:lnSpc>
                <a:spcPct val="100000"/>
              </a:lnSpc>
              <a:spcBef>
                <a:spcPts val="0"/>
              </a:spcBef>
              <a:buNone/>
            </a:pPr>
            <a:r>
              <a:rPr lang="en-US" sz="1800" dirty="0" err="1">
                <a:solidFill>
                  <a:srgbClr val="000000"/>
                </a:solidFill>
              </a:rPr>
              <a:t>Rajib</a:t>
            </a:r>
            <a:r>
              <a:rPr lang="en-US" sz="1800" dirty="0">
                <a:solidFill>
                  <a:srgbClr val="000000"/>
                </a:solidFill>
              </a:rPr>
              <a:t> </a:t>
            </a:r>
            <a:r>
              <a:rPr lang="en-US" sz="1800" dirty="0" err="1">
                <a:solidFill>
                  <a:srgbClr val="000000"/>
                </a:solidFill>
              </a:rPr>
              <a:t>Mallick</a:t>
            </a:r>
            <a:r>
              <a:rPr lang="en-US" sz="1800" dirty="0">
                <a:solidFill>
                  <a:srgbClr val="000000"/>
                </a:solidFill>
              </a:rPr>
              <a:t> (CEE), 2022</a:t>
            </a:r>
          </a:p>
          <a:p>
            <a:pPr marL="0" indent="0" fontAlgn="t">
              <a:lnSpc>
                <a:spcPct val="100000"/>
              </a:lnSpc>
              <a:spcBef>
                <a:spcPts val="0"/>
              </a:spcBef>
              <a:buNone/>
            </a:pPr>
            <a:r>
              <a:rPr lang="en-US" sz="1800" dirty="0">
                <a:solidFill>
                  <a:srgbClr val="000000"/>
                </a:solidFill>
              </a:rPr>
              <a:t>Germano Iannacchione (PH) 2022</a:t>
            </a:r>
          </a:p>
          <a:p>
            <a:pPr marL="0" indent="0" fontAlgn="t">
              <a:lnSpc>
                <a:spcPct val="100000"/>
              </a:lnSpc>
              <a:spcBef>
                <a:spcPts val="0"/>
              </a:spcBef>
              <a:buNone/>
            </a:pPr>
            <a:r>
              <a:rPr lang="en-US" sz="1800" dirty="0">
                <a:solidFill>
                  <a:srgbClr val="000000"/>
                </a:solidFill>
              </a:rPr>
              <a:t>Jeanine Skorinko (SSPS), 2023</a:t>
            </a:r>
          </a:p>
          <a:p>
            <a:pPr marL="0" indent="0" fontAlgn="t">
              <a:lnSpc>
                <a:spcPct val="100000"/>
              </a:lnSpc>
              <a:spcBef>
                <a:spcPts val="0"/>
              </a:spcBef>
              <a:buNone/>
            </a:pPr>
            <a:r>
              <a:rPr lang="en-US" sz="1800" dirty="0">
                <a:solidFill>
                  <a:srgbClr val="000000"/>
                </a:solidFill>
              </a:rPr>
              <a:t>Sarah Strauss (DIGS) 2023</a:t>
            </a:r>
          </a:p>
          <a:p>
            <a:pPr marL="0" indent="0" fontAlgn="t">
              <a:lnSpc>
                <a:spcPct val="100000"/>
              </a:lnSpc>
              <a:spcBef>
                <a:spcPts val="0"/>
              </a:spcBef>
              <a:buNone/>
            </a:pPr>
            <a:endParaRPr lang="en-US" sz="1800" dirty="0">
              <a:solidFill>
                <a:srgbClr val="000000"/>
              </a:solidFill>
              <a:latin typeface="+mn-lt"/>
            </a:endParaRPr>
          </a:p>
          <a:p>
            <a:pPr marL="0" lvl="0" indent="0">
              <a:buNone/>
            </a:pPr>
            <a:r>
              <a:rPr lang="en-US" b="1" dirty="0">
                <a:solidFill>
                  <a:prstClr val="black"/>
                </a:solidFill>
              </a:rPr>
              <a:t>Incoming Members</a:t>
            </a:r>
          </a:p>
          <a:p>
            <a:pPr marL="0" lvl="0" indent="0">
              <a:buNone/>
            </a:pPr>
            <a:r>
              <a:rPr lang="en-US" sz="1800" dirty="0">
                <a:solidFill>
                  <a:srgbClr val="000000"/>
                </a:solidFill>
              </a:rPr>
              <a:t>2 TBD</a:t>
            </a:r>
          </a:p>
          <a:p>
            <a:pPr marL="0" lvl="0" indent="0">
              <a:spcBef>
                <a:spcPts val="0"/>
              </a:spcBef>
              <a:buNone/>
            </a:pPr>
            <a:endParaRPr lang="en-US" sz="1800" dirty="0">
              <a:solidFill>
                <a:srgbClr val="000000"/>
              </a:solidFill>
            </a:endParaRPr>
          </a:p>
          <a:p>
            <a:pPr marL="0" lvl="0" indent="0">
              <a:buNone/>
            </a:pPr>
            <a:r>
              <a:rPr lang="en-US" b="1" dirty="0">
                <a:solidFill>
                  <a:prstClr val="black"/>
                </a:solidFill>
              </a:rPr>
              <a:t>Faculty Governance Coordinator </a:t>
            </a:r>
          </a:p>
          <a:p>
            <a:pPr marL="0" lvl="0" indent="0">
              <a:spcBef>
                <a:spcPts val="0"/>
              </a:spcBef>
              <a:buNone/>
            </a:pPr>
            <a:r>
              <a:rPr lang="en-US" sz="1800" dirty="0">
                <a:solidFill>
                  <a:srgbClr val="000000"/>
                </a:solidFill>
              </a:rPr>
              <a:t>Penny Rock (not a member)</a:t>
            </a:r>
          </a:p>
          <a:p>
            <a:pPr marL="344488" indent="-344488">
              <a:lnSpc>
                <a:spcPct val="100000"/>
              </a:lnSpc>
              <a:spcBef>
                <a:spcPts val="0"/>
              </a:spcBef>
            </a:pPr>
            <a:endParaRPr lang="en-US" sz="1800" dirty="0">
              <a:solidFill>
                <a:srgbClr val="000000"/>
              </a:solidFill>
              <a:latin typeface="+mn-lt"/>
            </a:endParaRPr>
          </a:p>
        </p:txBody>
      </p:sp>
      <p:sp>
        <p:nvSpPr>
          <p:cNvPr id="2" name="Slide Number Placeholder 1"/>
          <p:cNvSpPr>
            <a:spLocks noGrp="1"/>
          </p:cNvSpPr>
          <p:nvPr>
            <p:ph type="sldNum" sz="quarter" idx="12"/>
          </p:nvPr>
        </p:nvSpPr>
        <p:spPr/>
        <p:txBody>
          <a:bodyPr/>
          <a:lstStyle/>
          <a:p>
            <a:pPr>
              <a:defRPr/>
            </a:pPr>
            <a:fld id="{526A9E35-D462-4600-846B-8A3DB57113F8}" type="slidenum">
              <a:rPr lang="en-US" smtClean="0"/>
              <a:pPr>
                <a:defRPr/>
              </a:pPr>
              <a:t>8</a:t>
            </a:fld>
            <a:endParaRPr lang="en-US" dirty="0"/>
          </a:p>
        </p:txBody>
      </p:sp>
      <p:sp>
        <p:nvSpPr>
          <p:cNvPr id="7" name="TextBox 6">
            <a:extLst>
              <a:ext uri="{FF2B5EF4-FFF2-40B4-BE49-F238E27FC236}">
                <a16:creationId xmlns:a16="http://schemas.microsoft.com/office/drawing/2014/main" id="{C21CBAC5-A673-914D-AEFA-85EA38932FFF}"/>
              </a:ext>
            </a:extLst>
          </p:cNvPr>
          <p:cNvSpPr txBox="1"/>
          <p:nvPr/>
        </p:nvSpPr>
        <p:spPr>
          <a:xfrm>
            <a:off x="2141034" y="1471961"/>
            <a:ext cx="0" cy="0"/>
          </a:xfrm>
          <a:prstGeom prst="rect">
            <a:avLst/>
          </a:prstGeom>
          <a:noFill/>
        </p:spPr>
        <p:txBody>
          <a:bodyPr wrap="none" rtlCol="0">
            <a:noAutofit/>
          </a:bodyPr>
          <a:lstStyle/>
          <a:p>
            <a:pPr algn="ctr"/>
            <a:endParaRPr lang="en-US" sz="1600" dirty="0"/>
          </a:p>
        </p:txBody>
      </p:sp>
      <p:sp>
        <p:nvSpPr>
          <p:cNvPr id="9" name="Rectangle 8"/>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7611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solidFill>
                  <a:srgbClr val="0000FF"/>
                </a:solidFill>
              </a:rPr>
              <a:t>Questions about COAP</a:t>
            </a:r>
          </a:p>
        </p:txBody>
      </p:sp>
      <p:sp>
        <p:nvSpPr>
          <p:cNvPr id="14" name="Content Placeholder 13">
            <a:extLst>
              <a:ext uri="{FF2B5EF4-FFF2-40B4-BE49-F238E27FC236}">
                <a16:creationId xmlns:a16="http://schemas.microsoft.com/office/drawing/2014/main" id="{64E34120-F076-CA47-BD6F-3586F1E8B65B}"/>
              </a:ext>
            </a:extLst>
          </p:cNvPr>
          <p:cNvSpPr>
            <a:spLocks noGrp="1"/>
          </p:cNvSpPr>
          <p:nvPr>
            <p:ph idx="1"/>
          </p:nvPr>
        </p:nvSpPr>
        <p:spPr>
          <a:xfrm>
            <a:off x="3810000" y="1981200"/>
            <a:ext cx="1752600" cy="2743200"/>
          </a:xfrm>
        </p:spPr>
        <p:txBody>
          <a:bodyPr>
            <a:normAutofit/>
          </a:bodyPr>
          <a:lstStyle/>
          <a:p>
            <a:pPr marL="0" indent="0">
              <a:buNone/>
            </a:pPr>
            <a:r>
              <a:rPr lang="en-US" sz="16600" dirty="0">
                <a:solidFill>
                  <a:srgbClr val="1700FF"/>
                </a:solidFill>
              </a:rPr>
              <a:t>?</a:t>
            </a:r>
          </a:p>
        </p:txBody>
      </p:sp>
      <p:sp>
        <p:nvSpPr>
          <p:cNvPr id="16" name="Rectangle 15">
            <a:extLst>
              <a:ext uri="{FF2B5EF4-FFF2-40B4-BE49-F238E27FC236}">
                <a16:creationId xmlns:a16="http://schemas.microsoft.com/office/drawing/2014/main" id="{CEDA9F7C-9B63-5940-ABA0-B59A24AD0188}"/>
              </a:ext>
            </a:extLst>
          </p:cNvPr>
          <p:cNvSpPr/>
          <p:nvPr/>
        </p:nvSpPr>
        <p:spPr>
          <a:xfrm>
            <a:off x="152400" y="152400"/>
            <a:ext cx="8839200" cy="65532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28957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a9083da47ed50cf307069546a324011c47d9b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871998B277524FBDC1F974D94C81B7" ma:contentTypeVersion="15" ma:contentTypeDescription="Create a new document." ma:contentTypeScope="" ma:versionID="585a808148fa15010c7522d89446a6ba">
  <xsd:schema xmlns:xsd="http://www.w3.org/2001/XMLSchema" xmlns:xs="http://www.w3.org/2001/XMLSchema" xmlns:p="http://schemas.microsoft.com/office/2006/metadata/properties" xmlns:ns1="http://schemas.microsoft.com/sharepoint/v3" xmlns:ns3="0ab6ba4b-df5c-4341-a6f3-59cb5ecaec8f" xmlns:ns4="b98e57cb-396c-4cac-9b01-157e4e4f355d" targetNamespace="http://schemas.microsoft.com/office/2006/metadata/properties" ma:root="true" ma:fieldsID="a28ac5bfa6ba6e90a4090b6f9e2b3353" ns1:_="" ns3:_="" ns4:_="">
    <xsd:import namespace="http://schemas.microsoft.com/sharepoint/v3"/>
    <xsd:import namespace="0ab6ba4b-df5c-4341-a6f3-59cb5ecaec8f"/>
    <xsd:import namespace="b98e57cb-396c-4cac-9b01-157e4e4f355d"/>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b6ba4b-df5c-4341-a6f3-59cb5ecaec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8e57cb-396c-4cac-9b01-157e4e4f35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372875-9EF6-4B0B-9CB0-919F2F392560}">
  <ds:schemaRefs>
    <ds:schemaRef ds:uri="http://purl.org/dc/elements/1.1/"/>
    <ds:schemaRef ds:uri="http://schemas.microsoft.com/office/2006/metadata/properties"/>
    <ds:schemaRef ds:uri="http://schemas.microsoft.com/sharepoint/v3"/>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b98e57cb-396c-4cac-9b01-157e4e4f355d"/>
    <ds:schemaRef ds:uri="0ab6ba4b-df5c-4341-a6f3-59cb5ecaec8f"/>
    <ds:schemaRef ds:uri="http://www.w3.org/XML/1998/namespace"/>
    <ds:schemaRef ds:uri="http://purl.org/dc/dcmitype/"/>
  </ds:schemaRefs>
</ds:datastoreItem>
</file>

<file path=customXml/itemProps2.xml><?xml version="1.0" encoding="utf-8"?>
<ds:datastoreItem xmlns:ds="http://schemas.openxmlformats.org/officeDocument/2006/customXml" ds:itemID="{0010156C-A16D-4AC8-B263-643B0ACD4588}">
  <ds:schemaRefs>
    <ds:schemaRef ds:uri="http://schemas.microsoft.com/sharepoint/v3/contenttype/forms"/>
  </ds:schemaRefs>
</ds:datastoreItem>
</file>

<file path=customXml/itemProps3.xml><?xml version="1.0" encoding="utf-8"?>
<ds:datastoreItem xmlns:ds="http://schemas.openxmlformats.org/officeDocument/2006/customXml" ds:itemID="{65E42AB1-5CDB-4BAB-81C1-E3B03325F7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ab6ba4b-df5c-4341-a6f3-59cb5ecaec8f"/>
    <ds:schemaRef ds:uri="b98e57cb-396c-4cac-9b01-157e4e4f35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23198</TotalTime>
  <Words>3481</Words>
  <Application>Microsoft Office PowerPoint</Application>
  <PresentationFormat>On-screen Show (4:3)</PresentationFormat>
  <Paragraphs>520</Paragraphs>
  <Slides>47</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System Font Regular</vt:lpstr>
      <vt:lpstr>Office Theme</vt:lpstr>
      <vt:lpstr>Committee on Appointments  and Promotions (COAP)</vt:lpstr>
      <vt:lpstr>Congratulations!</vt:lpstr>
      <vt:lpstr>Question Procedure</vt:lpstr>
      <vt:lpstr>Guide</vt:lpstr>
      <vt:lpstr>COAP Responsibilities</vt:lpstr>
      <vt:lpstr>Joint Promotion Committee (JPC)</vt:lpstr>
      <vt:lpstr>COAP Recusal Policy</vt:lpstr>
      <vt:lpstr>COAP Membership</vt:lpstr>
      <vt:lpstr>Questions about COAP</vt:lpstr>
      <vt:lpstr>Guide</vt:lpstr>
      <vt:lpstr>Eligibility</vt:lpstr>
      <vt:lpstr>Criteria for Promotion </vt:lpstr>
      <vt:lpstr>Example Documentation: High-Quality Teaching</vt:lpstr>
      <vt:lpstr>Example Documentation: High-Quality Research</vt:lpstr>
      <vt:lpstr>Example Documentation: External Impact</vt:lpstr>
      <vt:lpstr>Examples of Evidence of Service</vt:lpstr>
      <vt:lpstr>Questions about Promotion Criteria</vt:lpstr>
      <vt:lpstr>Guide</vt:lpstr>
      <vt:lpstr>Materials Provided by Candidate</vt:lpstr>
      <vt:lpstr>Evidence of High-Quality Teaching</vt:lpstr>
      <vt:lpstr>Evidence of High-Quality Scholarship</vt:lpstr>
      <vt:lpstr>Evidence of External Research  Impact Beyond WPI</vt:lpstr>
      <vt:lpstr>Professional Associates</vt:lpstr>
      <vt:lpstr>External Reviewers</vt:lpstr>
      <vt:lpstr>Questions about Candidate Dossiers</vt:lpstr>
      <vt:lpstr>Guide</vt:lpstr>
      <vt:lpstr>TTT Promotion Schedule</vt:lpstr>
      <vt:lpstr>Questions about Promotion Schedules</vt:lpstr>
      <vt:lpstr>Guide</vt:lpstr>
      <vt:lpstr>Materials Collected by COAP</vt:lpstr>
      <vt:lpstr>Nominator &amp; Advocate</vt:lpstr>
      <vt:lpstr>PowerPoint Presentation</vt:lpstr>
      <vt:lpstr>Questions about Promotion Procedures</vt:lpstr>
      <vt:lpstr>Guide</vt:lpstr>
      <vt:lpstr>FAQ: Eligibility</vt:lpstr>
      <vt:lpstr>FAQ: Professional Associates</vt:lpstr>
      <vt:lpstr>FAQ: External Reviewers</vt:lpstr>
      <vt:lpstr>FAQ: External Reviewers</vt:lpstr>
      <vt:lpstr>FAQ: External Reviewers</vt:lpstr>
      <vt:lpstr>FAQ: Dossier Scholarly Artifacts</vt:lpstr>
      <vt:lpstr>FAQ: Dossier Scholarly Artifacts</vt:lpstr>
      <vt:lpstr>FAQ: Scholarship/External Impact</vt:lpstr>
      <vt:lpstr>FAQ: External Impact</vt:lpstr>
      <vt:lpstr>FAQ: External Impact</vt:lpstr>
      <vt:lpstr>FAQ: More</vt:lpstr>
      <vt:lpstr>Questions?</vt:lpstr>
      <vt:lpstr>PowerPoint Presentation</vt:lpstr>
    </vt:vector>
  </TitlesOfParts>
  <Company>CCC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Verdana Bold 40pt</dc:title>
  <dc:creator>Weathers, Pamela</dc:creator>
  <cp:lastModifiedBy> </cp:lastModifiedBy>
  <cp:revision>467</cp:revision>
  <cp:lastPrinted>2017-03-26T21:03:43Z</cp:lastPrinted>
  <dcterms:created xsi:type="dcterms:W3CDTF">2016-10-10T17:55:03Z</dcterms:created>
  <dcterms:modified xsi:type="dcterms:W3CDTF">2021-04-08T15:21:01Z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0x01010071871998B277524FBDC1F974D94C81B7</vt:lpwstr>
  </property>
</Properties>
</file>